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67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2792" y="-1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8442-111E-E248-9155-45FC67B4E666}" type="datetimeFigureOut">
              <a:rPr lang="en-US" smtClean="0"/>
              <a:pPr/>
              <a:t>10/27/11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B079-00E1-104F-A89B-CC81A3C57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8442-111E-E248-9155-45FC67B4E666}" type="datetimeFigureOut">
              <a:rPr lang="en-US" smtClean="0"/>
              <a:pPr/>
              <a:t>10/27/11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B079-00E1-104F-A89B-CC81A3C57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8442-111E-E248-9155-45FC67B4E666}" type="datetimeFigureOut">
              <a:rPr lang="en-US" smtClean="0"/>
              <a:pPr/>
              <a:t>10/27/11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B079-00E1-104F-A89B-CC81A3C57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8442-111E-E248-9155-45FC67B4E666}" type="datetimeFigureOut">
              <a:rPr lang="en-US" smtClean="0"/>
              <a:pPr/>
              <a:t>10/27/11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B079-00E1-104F-A89B-CC81A3C57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8442-111E-E248-9155-45FC67B4E666}" type="datetimeFigureOut">
              <a:rPr lang="en-US" smtClean="0"/>
              <a:pPr/>
              <a:t>10/27/11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B079-00E1-104F-A89B-CC81A3C57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8442-111E-E248-9155-45FC67B4E666}" type="datetimeFigureOut">
              <a:rPr lang="en-US" smtClean="0"/>
              <a:pPr/>
              <a:t>10/27/11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B079-00E1-104F-A89B-CC81A3C57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8442-111E-E248-9155-45FC67B4E666}" type="datetimeFigureOut">
              <a:rPr lang="en-US" smtClean="0"/>
              <a:pPr/>
              <a:t>10/27/11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B079-00E1-104F-A89B-CC81A3C57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8442-111E-E248-9155-45FC67B4E666}" type="datetimeFigureOut">
              <a:rPr lang="en-US" smtClean="0"/>
              <a:pPr/>
              <a:t>10/27/11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B079-00E1-104F-A89B-CC81A3C57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8442-111E-E248-9155-45FC67B4E666}" type="datetimeFigureOut">
              <a:rPr lang="en-US" smtClean="0"/>
              <a:pPr/>
              <a:t>10/27/11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B079-00E1-104F-A89B-CC81A3C57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8442-111E-E248-9155-45FC67B4E666}" type="datetimeFigureOut">
              <a:rPr lang="en-US" smtClean="0"/>
              <a:pPr/>
              <a:t>10/27/11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B079-00E1-104F-A89B-CC81A3C57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C8442-111E-E248-9155-45FC67B4E666}" type="datetimeFigureOut">
              <a:rPr lang="en-US" smtClean="0"/>
              <a:pPr/>
              <a:t>10/27/11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5B079-00E1-104F-A89B-CC81A3C57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C8442-111E-E248-9155-45FC67B4E666}" type="datetimeFigureOut">
              <a:rPr lang="en-US" smtClean="0"/>
              <a:pPr/>
              <a:t>10/27/11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5B079-00E1-104F-A89B-CC81A3C570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df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df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Infalling</a:t>
            </a:r>
            <a:r>
              <a:rPr lang="en-US" dirty="0" smtClean="0"/>
              <a:t> Groups in </a:t>
            </a:r>
            <a:r>
              <a:rPr lang="en-US" dirty="0" err="1" smtClean="0"/>
              <a:t>Abell</a:t>
            </a:r>
            <a:r>
              <a:rPr lang="en-US" dirty="0" smtClean="0"/>
              <a:t> 133?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John S. Mulchaey &amp; </a:t>
            </a:r>
            <a:r>
              <a:rPr lang="en-US" dirty="0" err="1" smtClean="0"/>
              <a:t>Rik</a:t>
            </a:r>
            <a:r>
              <a:rPr lang="en-US" dirty="0" smtClean="0"/>
              <a:t> Williams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p2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7655" r="-67655"/>
              <a:stretch>
                <a:fillRect/>
              </a:stretch>
            </p:blipFill>
          </mc:Choice>
          <mc:Fallback>
            <p:blipFill>
              <a:blip r:embed="rId3"/>
              <a:srcRect l="-67655" r="-67655"/>
              <a:stretch>
                <a:fillRect/>
              </a:stretch>
            </p:blipFill>
          </mc:Fallback>
        </mc:AlternateContent>
        <p:spPr>
          <a:xfrm>
            <a:off x="-3149600" y="-1828801"/>
            <a:ext cx="16626619" cy="9144000"/>
          </a:xfrm>
        </p:spPr>
      </p:pic>
      <p:sp>
        <p:nvSpPr>
          <p:cNvPr id="5" name="TextBox 4"/>
          <p:cNvSpPr txBox="1"/>
          <p:nvPr/>
        </p:nvSpPr>
        <p:spPr>
          <a:xfrm>
            <a:off x="3225800" y="5918200"/>
            <a:ext cx="5249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 system (</a:t>
            </a:r>
            <a:r>
              <a:rPr lang="en-US" dirty="0" err="1" smtClean="0"/>
              <a:t>z</a:t>
            </a:r>
            <a:r>
              <a:rPr lang="en-US" dirty="0" smtClean="0"/>
              <a:t>=0.12)?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p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7655" r="-67655"/>
              <a:stretch>
                <a:fillRect/>
              </a:stretch>
            </p:blipFill>
          </mc:Choice>
          <mc:Fallback>
            <p:blipFill>
              <a:blip r:embed="rId3"/>
              <a:srcRect l="-67655" r="-67655"/>
              <a:stretch>
                <a:fillRect/>
              </a:stretch>
            </p:blipFill>
          </mc:Fallback>
        </mc:AlternateContent>
        <p:spPr>
          <a:xfrm>
            <a:off x="-3098800" y="-1557867"/>
            <a:ext cx="16626619" cy="9144000"/>
          </a:xfrm>
        </p:spPr>
      </p:pic>
      <p:sp>
        <p:nvSpPr>
          <p:cNvPr id="5" name="TextBox 4"/>
          <p:cNvSpPr txBox="1"/>
          <p:nvPr/>
        </p:nvSpPr>
        <p:spPr>
          <a:xfrm>
            <a:off x="3208867" y="6045200"/>
            <a:ext cx="5257800" cy="372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 system – </a:t>
            </a:r>
            <a:r>
              <a:rPr lang="en-US" dirty="0" err="1" smtClean="0"/>
              <a:t>redshift</a:t>
            </a:r>
            <a:r>
              <a:rPr lang="en-US" dirty="0" smtClean="0"/>
              <a:t> unclear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We have measured </a:t>
            </a:r>
            <a:r>
              <a:rPr lang="en-US" sz="2400" dirty="0" err="1" smtClean="0"/>
              <a:t>redshifts</a:t>
            </a:r>
            <a:r>
              <a:rPr lang="en-US" sz="2400" dirty="0" smtClean="0"/>
              <a:t> for 6 of the X-ray “blobs” at the outskirts of </a:t>
            </a:r>
            <a:r>
              <a:rPr lang="en-US" sz="2400" dirty="0" err="1" smtClean="0"/>
              <a:t>Abell</a:t>
            </a:r>
            <a:r>
              <a:rPr lang="en-US" sz="2400" dirty="0" smtClean="0"/>
              <a:t> 133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 err="1" smtClean="0"/>
              <a:t>redshift</a:t>
            </a:r>
            <a:r>
              <a:rPr lang="en-US" sz="2400" dirty="0" smtClean="0"/>
              <a:t> measurements are consistent with 2 (maybe 3) of the blobs being </a:t>
            </a:r>
            <a:r>
              <a:rPr lang="en-US" sz="2400" dirty="0" err="1" smtClean="0"/>
              <a:t>infalling</a:t>
            </a:r>
            <a:r>
              <a:rPr lang="en-US" sz="2400" dirty="0" smtClean="0"/>
              <a:t> X-ray groups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These observations suggest that a significant fraction of galaxies in clusters are pre-processed in X-ray groups prior to falling into the cluster.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66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ndra-clusters-11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819253" y="0"/>
            <a:ext cx="10694308" cy="822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3333" y="4032540"/>
            <a:ext cx="3640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Vikhlinin</a:t>
            </a:r>
            <a:r>
              <a:rPr lang="en-US" dirty="0" smtClean="0"/>
              <a:t> et al. </a:t>
            </a:r>
            <a:r>
              <a:rPr lang="en-US" dirty="0" smtClean="0"/>
              <a:t>2011</a:t>
            </a:r>
          </a:p>
          <a:p>
            <a:endParaRPr lang="en-US" dirty="0" smtClean="0"/>
          </a:p>
          <a:p>
            <a:r>
              <a:rPr lang="en-US" dirty="0" smtClean="0"/>
              <a:t>1.6 </a:t>
            </a:r>
            <a:r>
              <a:rPr lang="en-US" dirty="0" err="1" smtClean="0"/>
              <a:t>Msec</a:t>
            </a:r>
            <a:r>
              <a:rPr lang="en-US" dirty="0" smtClean="0"/>
              <a:t> Chandra observation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0600" y="1730315"/>
            <a:ext cx="3386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z</a:t>
            </a:r>
            <a:r>
              <a:rPr lang="en-US" sz="2000" dirty="0" smtClean="0"/>
              <a:t>=0.0566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228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X-ray groups are rich environments where many of the processes not usually associated with groups can occur.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80068" y="5317067"/>
            <a:ext cx="505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Kawata</a:t>
            </a:r>
            <a:r>
              <a:rPr lang="en-US" dirty="0" smtClean="0"/>
              <a:t> &amp; Mulchaey (2009)</a:t>
            </a:r>
            <a:endParaRPr lang="en-US" dirty="0"/>
          </a:p>
        </p:txBody>
      </p:sp>
      <p:pic>
        <p:nvPicPr>
          <p:cNvPr id="9" name="Picture 8" descr="large-fg1_onlin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60108"/>
            <a:ext cx="4373878" cy="34837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0" y="3090333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Most of the cold and hot gas stripped </a:t>
            </a:r>
            <a:r>
              <a:rPr lang="en-US" i="1" dirty="0" smtClean="0"/>
              <a:t>on first passage through group (less than a </a:t>
            </a:r>
            <a:r>
              <a:rPr lang="en-US" i="1" dirty="0" err="1" smtClean="0"/>
              <a:t>Gyr</a:t>
            </a:r>
            <a:r>
              <a:rPr lang="en-US" i="1" dirty="0" smtClean="0"/>
              <a:t>).</a:t>
            </a:r>
            <a:endParaRPr lang="en-US" i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1727200"/>
            <a:ext cx="309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of an L</a:t>
            </a:r>
            <a:r>
              <a:rPr lang="en-US" baseline="-25000" dirty="0" smtClean="0"/>
              <a:t>*</a:t>
            </a:r>
            <a:r>
              <a:rPr lang="en-US" dirty="0" smtClean="0"/>
              <a:t> galaxy’s first passage through a typical X-ray group: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666"/>
            <a:ext cx="8229600" cy="570971"/>
          </a:xfrm>
        </p:spPr>
        <p:txBody>
          <a:bodyPr>
            <a:noAutofit/>
          </a:bodyPr>
          <a:lstStyle/>
          <a:p>
            <a:r>
              <a:rPr lang="en-US" sz="2800" dirty="0" smtClean="0"/>
              <a:t>Direct evidence of stripping in many X-ray groups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8" name="Content Placeholder 7" descr="n6269_smoot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638" r="-40638"/>
          <a:stretch>
            <a:fillRect/>
          </a:stretch>
        </p:blipFill>
        <p:spPr>
          <a:xfrm>
            <a:off x="-778933" y="1410771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1346200" y="5936734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Jeltema</a:t>
            </a:r>
            <a:r>
              <a:rPr lang="en-US" dirty="0" smtClean="0"/>
              <a:t>, Binder &amp; Mulchaey (2009)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60533" y="4080301"/>
            <a:ext cx="2726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50 </a:t>
            </a:r>
            <a:r>
              <a:rPr lang="en-US" sz="1600" dirty="0" err="1" smtClean="0"/>
              <a:t>kpc</a:t>
            </a:r>
            <a:r>
              <a:rPr lang="en-US" sz="1600" dirty="0" smtClean="0"/>
              <a:t> X-ray tail from an S0 galaxy falling in to NGC 6269 group</a:t>
            </a:r>
            <a:r>
              <a:rPr lang="en-US" sz="1600" dirty="0" smtClean="0"/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78500" y="3757598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Left Arrow 11"/>
          <p:cNvSpPr/>
          <p:nvPr/>
        </p:nvSpPr>
        <p:spPr>
          <a:xfrm flipV="1">
            <a:off x="5458799" y="4340352"/>
            <a:ext cx="429768" cy="155448"/>
          </a:xfrm>
          <a:prstGeom prst="lef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Are the X-ray “blobs” at the outskirts of </a:t>
            </a:r>
            <a:r>
              <a:rPr lang="en-US" sz="2800" dirty="0" err="1" smtClean="0"/>
              <a:t>Abell</a:t>
            </a:r>
            <a:r>
              <a:rPr lang="en-US" sz="2800" dirty="0" smtClean="0"/>
              <a:t> 133 associated with galaxy groups?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en-US" sz="2800" dirty="0" smtClean="0"/>
              <a:t> </a:t>
            </a:r>
            <a:r>
              <a:rPr lang="en-US" sz="2400" dirty="0" smtClean="0"/>
              <a:t>Use IMACS to measure </a:t>
            </a:r>
            <a:r>
              <a:rPr lang="en-US" sz="2400" dirty="0" err="1" smtClean="0"/>
              <a:t>redshifts</a:t>
            </a:r>
            <a:r>
              <a:rPr lang="en-US" sz="2400" dirty="0" smtClean="0"/>
              <a:t> for galaxies near the blobs</a:t>
            </a:r>
          </a:p>
          <a:p>
            <a:pPr>
              <a:buNone/>
            </a:pPr>
            <a:endParaRPr lang="en-US" sz="2400" dirty="0" smtClean="0"/>
          </a:p>
          <a:p>
            <a:pPr>
              <a:buFont typeface="Wingdings" charset="2"/>
              <a:buChar char="u"/>
            </a:pPr>
            <a:r>
              <a:rPr lang="en-US" sz="2400" dirty="0" smtClean="0"/>
              <a:t> Obtained 3 masks in September/October, 2011</a:t>
            </a:r>
          </a:p>
          <a:p>
            <a:pPr>
              <a:buNone/>
            </a:pPr>
            <a:endParaRPr lang="en-US" sz="2400" dirty="0" smtClean="0"/>
          </a:p>
          <a:p>
            <a:pPr>
              <a:buFont typeface="Wingdings" charset="2"/>
              <a:buChar char="u"/>
            </a:pPr>
            <a:r>
              <a:rPr lang="en-US" sz="2400" dirty="0" smtClean="0"/>
              <a:t> Used the 300 </a:t>
            </a:r>
            <a:r>
              <a:rPr lang="en-US" sz="2400" dirty="0" err="1" smtClean="0"/>
              <a:t>l</a:t>
            </a:r>
            <a:r>
              <a:rPr lang="en-US" sz="2400" dirty="0" smtClean="0"/>
              <a:t>/mm </a:t>
            </a:r>
            <a:r>
              <a:rPr lang="en-US" sz="2400" dirty="0" err="1" smtClean="0"/>
              <a:t>grism</a:t>
            </a:r>
            <a:r>
              <a:rPr lang="en-US" sz="2400" dirty="0" smtClean="0"/>
              <a:t> to cover 4000-10000 Å</a:t>
            </a:r>
          </a:p>
          <a:p>
            <a:pPr>
              <a:buNone/>
            </a:pPr>
            <a:endParaRPr lang="en-US" sz="2400" dirty="0" smtClean="0"/>
          </a:p>
          <a:p>
            <a:pPr>
              <a:buFont typeface="Wingdings" charset="2"/>
              <a:buChar char="u"/>
            </a:pPr>
            <a:r>
              <a:rPr lang="en-US" sz="2400" dirty="0" smtClean="0"/>
              <a:t>Targeted 345 objects; measured </a:t>
            </a:r>
            <a:r>
              <a:rPr lang="en-US" sz="2400" dirty="0" err="1" smtClean="0"/>
              <a:t>redshifts</a:t>
            </a:r>
            <a:r>
              <a:rPr lang="en-US" sz="2400" dirty="0" smtClean="0"/>
              <a:t> for 259 galaxies</a:t>
            </a:r>
          </a:p>
          <a:p>
            <a:pPr>
              <a:buFont typeface="Wingdings" charset="2"/>
              <a:buChar char="u"/>
            </a:pPr>
            <a:endParaRPr lang="en-US" sz="2400" dirty="0" smtClean="0"/>
          </a:p>
          <a:p>
            <a:pPr>
              <a:buFont typeface="Wingdings" charset="2"/>
              <a:buChar char="u"/>
            </a:pPr>
            <a:r>
              <a:rPr lang="en-US" sz="2400" dirty="0" smtClean="0"/>
              <a:t>Measure </a:t>
            </a:r>
            <a:r>
              <a:rPr lang="en-US" sz="2400" dirty="0" err="1" smtClean="0"/>
              <a:t>redshifts</a:t>
            </a:r>
            <a:r>
              <a:rPr lang="en-US" sz="2400" dirty="0" smtClean="0"/>
              <a:t> for galaxies around 6 “blobs”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p6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7655" r="-67655"/>
              <a:stretch>
                <a:fillRect/>
              </a:stretch>
            </p:blipFill>
          </mc:Choice>
          <mc:Fallback>
            <p:blipFill>
              <a:blip r:embed="rId3"/>
              <a:srcRect l="-67655" r="-67655"/>
              <a:stretch>
                <a:fillRect/>
              </a:stretch>
            </p:blipFill>
          </mc:Fallback>
        </mc:AlternateContent>
        <p:spPr>
          <a:xfrm>
            <a:off x="-3623738" y="-1600201"/>
            <a:ext cx="16626623" cy="9144000"/>
          </a:xfrm>
        </p:spPr>
      </p:pic>
      <p:sp>
        <p:nvSpPr>
          <p:cNvPr id="5" name="TextBox 4"/>
          <p:cNvSpPr txBox="1"/>
          <p:nvPr/>
        </p:nvSpPr>
        <p:spPr>
          <a:xfrm>
            <a:off x="3920067" y="6138333"/>
            <a:ext cx="4478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Infalling</a:t>
            </a:r>
            <a:r>
              <a:rPr lang="en-US" dirty="0" smtClean="0"/>
              <a:t> group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p5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7655" r="-67655"/>
              <a:stretch>
                <a:fillRect/>
              </a:stretch>
            </p:blipFill>
          </mc:Choice>
          <mc:Fallback>
            <p:blipFill>
              <a:blip r:embed="rId3"/>
              <a:srcRect l="-67655" r="-67655"/>
              <a:stretch>
                <a:fillRect/>
              </a:stretch>
            </p:blipFill>
          </mc:Fallback>
        </mc:AlternateContent>
        <p:spPr>
          <a:xfrm>
            <a:off x="-3268133" y="-1600200"/>
            <a:ext cx="16626620" cy="9144000"/>
          </a:xfrm>
        </p:spPr>
      </p:pic>
      <p:sp>
        <p:nvSpPr>
          <p:cNvPr id="5" name="TextBox 4"/>
          <p:cNvSpPr txBox="1"/>
          <p:nvPr/>
        </p:nvSpPr>
        <p:spPr>
          <a:xfrm>
            <a:off x="4089399" y="6062133"/>
            <a:ext cx="593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Infalling</a:t>
            </a:r>
            <a:r>
              <a:rPr lang="en-US" dirty="0" smtClean="0"/>
              <a:t> group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p4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7655" r="-67655"/>
              <a:stretch>
                <a:fillRect/>
              </a:stretch>
            </p:blipFill>
          </mc:Choice>
          <mc:Fallback>
            <p:blipFill>
              <a:blip r:embed="rId3"/>
              <a:srcRect l="-67655" r="-67655"/>
              <a:stretch>
                <a:fillRect/>
              </a:stretch>
            </p:blipFill>
          </mc:Fallback>
        </mc:AlternateContent>
        <p:spPr>
          <a:xfrm>
            <a:off x="-3606800" y="-1642535"/>
            <a:ext cx="16626619" cy="9144000"/>
          </a:xfrm>
        </p:spPr>
      </p:pic>
      <p:sp>
        <p:nvSpPr>
          <p:cNvPr id="5" name="TextBox 4"/>
          <p:cNvSpPr txBox="1"/>
          <p:nvPr/>
        </p:nvSpPr>
        <p:spPr>
          <a:xfrm>
            <a:off x="2302933" y="6062133"/>
            <a:ext cx="558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Infalling</a:t>
            </a:r>
            <a:r>
              <a:rPr lang="en-US" dirty="0" smtClean="0"/>
              <a:t> group? or  background system (</a:t>
            </a:r>
            <a:r>
              <a:rPr lang="en-US" dirty="0" err="1" smtClean="0"/>
              <a:t>z</a:t>
            </a:r>
            <a:r>
              <a:rPr lang="en-US" dirty="0" smtClean="0"/>
              <a:t>=0.29)?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p3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67655" r="-67655"/>
              <a:stretch>
                <a:fillRect/>
              </a:stretch>
            </p:blipFill>
          </mc:Choice>
          <mc:Fallback>
            <p:blipFill>
              <a:blip r:embed="rId3"/>
              <a:srcRect l="-67655" r="-67655"/>
              <a:stretch>
                <a:fillRect/>
              </a:stretch>
            </p:blipFill>
          </mc:Fallback>
        </mc:AlternateContent>
        <p:spPr>
          <a:xfrm>
            <a:off x="-3293533" y="-1837268"/>
            <a:ext cx="16626619" cy="9144000"/>
          </a:xfrm>
        </p:spPr>
      </p:pic>
      <p:sp>
        <p:nvSpPr>
          <p:cNvPr id="5" name="TextBox 4"/>
          <p:cNvSpPr txBox="1"/>
          <p:nvPr/>
        </p:nvSpPr>
        <p:spPr>
          <a:xfrm>
            <a:off x="3344332" y="5784334"/>
            <a:ext cx="552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Background system (</a:t>
            </a:r>
            <a:r>
              <a:rPr lang="en-US" dirty="0" err="1" smtClean="0"/>
              <a:t>z</a:t>
            </a:r>
            <a:r>
              <a:rPr lang="en-US" dirty="0" smtClean="0"/>
              <a:t>=0.23)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300</Words>
  <Application>Microsoft Macintosh PowerPoint</Application>
  <PresentationFormat>On-screen Show (4:3)</PresentationFormat>
  <Paragraphs>36</Paragraphs>
  <Slides>12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Infalling Groups in Abell 133?</vt:lpstr>
      <vt:lpstr>66</vt:lpstr>
      <vt:lpstr>Slide 3</vt:lpstr>
      <vt:lpstr>Direct evidence of stripping in many X-ray groups </vt:lpstr>
      <vt:lpstr>Are the X-ray “blobs” at the outskirts of Abell 133 associated with galaxy groups?</vt:lpstr>
      <vt:lpstr>Slide 6</vt:lpstr>
      <vt:lpstr>Slide 7</vt:lpstr>
      <vt:lpstr>Slide 8</vt:lpstr>
      <vt:lpstr>Slide 9</vt:lpstr>
      <vt:lpstr>Slide 10</vt:lpstr>
      <vt:lpstr>Slide 11</vt:lpstr>
      <vt:lpstr>Summary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Infalling Groups in Abell 133?</dc:title>
  <dc:creator>John Mulchaey</dc:creator>
  <cp:lastModifiedBy>John Mulchaey</cp:lastModifiedBy>
  <cp:revision>20</cp:revision>
  <dcterms:created xsi:type="dcterms:W3CDTF">2011-10-27T18:35:08Z</dcterms:created>
  <dcterms:modified xsi:type="dcterms:W3CDTF">2011-10-27T23:33:34Z</dcterms:modified>
</cp:coreProperties>
</file>