
<file path=[Content_Types].xml><?xml version="1.0" encoding="utf-8"?>
<Types xmlns="http://schemas.openxmlformats.org/package/2006/content-types">
  <Default Extension="emf" ContentType="image/x-emf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Default Extension="tiff" ContentType="image/tiff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handoutMasterIdLst>
    <p:handoutMasterId r:id="rId3"/>
  </p:handoutMasterIdLst>
  <p:sldIdLst>
    <p:sldId id="257" r:id="rId2"/>
  </p:sldIdLst>
  <p:sldSz cx="36009263" cy="39603363"/>
  <p:notesSz cx="10234613" cy="7099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charset="0"/>
        <a:ea typeface="MS PGothic" charset="0"/>
        <a:cs typeface="MS PGothic" charset="0"/>
      </a:defRPr>
    </a:lvl1pPr>
    <a:lvl2pPr marL="450850" indent="635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charset="0"/>
        <a:ea typeface="MS PGothic" charset="0"/>
        <a:cs typeface="MS PGothic" charset="0"/>
      </a:defRPr>
    </a:lvl2pPr>
    <a:lvl3pPr marL="903288" indent="11113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charset="0"/>
        <a:ea typeface="MS PGothic" charset="0"/>
        <a:cs typeface="MS PGothic" charset="0"/>
      </a:defRPr>
    </a:lvl3pPr>
    <a:lvl4pPr marL="1354138" indent="17463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charset="0"/>
        <a:ea typeface="MS PGothic" charset="0"/>
        <a:cs typeface="MS PGothic" charset="0"/>
      </a:defRPr>
    </a:lvl4pPr>
    <a:lvl5pPr marL="1806575" indent="2222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charset="0"/>
        <a:ea typeface="MS PGothic" charset="0"/>
        <a:cs typeface="MS PGothic" charset="0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Verdana" charset="0"/>
        <a:ea typeface="MS PGothic" charset="0"/>
        <a:cs typeface="MS PGothic" charset="0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Verdana" charset="0"/>
        <a:ea typeface="MS PGothic" charset="0"/>
        <a:cs typeface="MS PGothic" charset="0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Verdana" charset="0"/>
        <a:ea typeface="MS PGothic" charset="0"/>
        <a:cs typeface="MS PGothic" charset="0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Verdana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000000"/>
    <a:srgbClr val="287887"/>
    <a:srgbClr val="1F0787"/>
    <a:srgbClr val="000087"/>
    <a:srgbClr val="FFFFFF"/>
    <a:srgbClr val="008080"/>
    <a:srgbClr val="CCFF33"/>
    <a:srgbClr val="FFCC00"/>
    <a:srgbClr val="FF9933"/>
    <a:srgbClr val="FF99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0662" autoAdjust="0"/>
    <p:restoredTop sz="99322" autoAdjust="0"/>
  </p:normalViewPr>
  <p:slideViewPr>
    <p:cSldViewPr>
      <p:cViewPr>
        <p:scale>
          <a:sx n="50" d="100"/>
          <a:sy n="50" d="100"/>
        </p:scale>
        <p:origin x="-232" y="-88"/>
      </p:cViewPr>
      <p:guideLst>
        <p:guide orient="horz" pos="12474"/>
        <p:guide pos="113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435698" cy="35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806" tIns="10403" rIns="20806" bIns="10403" numCol="1" anchor="t" anchorCtr="0" compatLnSpc="1">
            <a:prstTxWarp prst="textNoShape">
              <a:avLst/>
            </a:prstTxWarp>
          </a:bodyPr>
          <a:lstStyle>
            <a:lvl1pPr defTabSz="207527" eaLnBrk="0" hangingPunct="0">
              <a:defRPr sz="300" b="0" i="1">
                <a:latin typeface="Times" charset="0"/>
              </a:defRPr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8917" y="1"/>
            <a:ext cx="4435698" cy="35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806" tIns="10403" rIns="20806" bIns="10403" numCol="1" anchor="t" anchorCtr="0" compatLnSpc="1">
            <a:prstTxWarp prst="textNoShape">
              <a:avLst/>
            </a:prstTxWarp>
          </a:bodyPr>
          <a:lstStyle>
            <a:lvl1pPr algn="r" defTabSz="207527" eaLnBrk="0" hangingPunct="0">
              <a:defRPr sz="300" b="0" i="1">
                <a:latin typeface="Times" charset="0"/>
              </a:defRPr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742406"/>
            <a:ext cx="4435698" cy="35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806" tIns="10403" rIns="20806" bIns="10403" numCol="1" anchor="b" anchorCtr="0" compatLnSpc="1">
            <a:prstTxWarp prst="textNoShape">
              <a:avLst/>
            </a:prstTxWarp>
          </a:bodyPr>
          <a:lstStyle>
            <a:lvl1pPr defTabSz="207527" eaLnBrk="0" hangingPunct="0">
              <a:defRPr sz="300" b="0" i="1">
                <a:latin typeface="Times" charset="0"/>
              </a:defRPr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8917" y="6742406"/>
            <a:ext cx="4435698" cy="35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806" tIns="10403" rIns="20806" bIns="10403" numCol="1" anchor="b" anchorCtr="0" compatLnSpc="1">
            <a:prstTxWarp prst="textNoShape">
              <a:avLst/>
            </a:prstTxWarp>
          </a:bodyPr>
          <a:lstStyle>
            <a:lvl1pPr algn="r" defTabSz="207527" eaLnBrk="0" hangingPunct="0">
              <a:defRPr sz="300" b="0" i="1">
                <a:latin typeface="Times" charset="0"/>
              </a:defRPr>
            </a:lvl1pPr>
          </a:lstStyle>
          <a:p>
            <a:pPr>
              <a:defRPr/>
            </a:pPr>
            <a:fld id="{FFFD72DE-4F59-AF4F-BCAC-B90C0072715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2004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0350" y="12303000"/>
            <a:ext cx="30608568" cy="84884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697" y="22441621"/>
            <a:ext cx="25207874" cy="10121432"/>
          </a:xfrm>
        </p:spPr>
        <p:txBody>
          <a:bodyPr/>
          <a:lstStyle>
            <a:lvl1pPr marL="0" indent="0" algn="ctr">
              <a:buNone/>
              <a:defRPr/>
            </a:lvl1pPr>
            <a:lvl2pPr marL="451736" indent="0" algn="ctr">
              <a:buNone/>
              <a:defRPr/>
            </a:lvl2pPr>
            <a:lvl3pPr marL="903473" indent="0" algn="ctr">
              <a:buNone/>
              <a:defRPr/>
            </a:lvl3pPr>
            <a:lvl4pPr marL="1355209" indent="0" algn="ctr">
              <a:buNone/>
              <a:defRPr/>
            </a:lvl4pPr>
            <a:lvl5pPr marL="1806946" indent="0" algn="ctr">
              <a:buNone/>
              <a:defRPr/>
            </a:lvl5pPr>
            <a:lvl6pPr marL="2258682" indent="0" algn="ctr">
              <a:buNone/>
              <a:defRPr/>
            </a:lvl6pPr>
            <a:lvl7pPr marL="2710419" indent="0" algn="ctr">
              <a:buNone/>
              <a:defRPr/>
            </a:lvl7pPr>
            <a:lvl8pPr marL="3162155" indent="0" algn="ctr">
              <a:buNone/>
              <a:defRPr/>
            </a:lvl8pPr>
            <a:lvl9pPr marL="361389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F7DF1-0775-4D4E-83B5-071D8EFC7F8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475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04879-F829-5041-92A5-28F5ECFC6C0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417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5657644" y="3520874"/>
            <a:ext cx="7651274" cy="316821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00348" y="3520874"/>
            <a:ext cx="22790586" cy="316821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333AC-E3AC-3A40-ACE6-0FD46E2B2DC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500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E2DBF-AA06-944E-926D-2698BBA26C4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588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482" y="25448256"/>
            <a:ext cx="30608568" cy="786681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4482" y="16785020"/>
            <a:ext cx="30608568" cy="866323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736" indent="0">
              <a:buNone/>
              <a:defRPr sz="1800"/>
            </a:lvl2pPr>
            <a:lvl3pPr marL="903473" indent="0">
              <a:buNone/>
              <a:defRPr sz="1600"/>
            </a:lvl3pPr>
            <a:lvl4pPr marL="1355209" indent="0">
              <a:buNone/>
              <a:defRPr sz="1400"/>
            </a:lvl4pPr>
            <a:lvl5pPr marL="1806946" indent="0">
              <a:buNone/>
              <a:defRPr sz="1400"/>
            </a:lvl5pPr>
            <a:lvl6pPr marL="2258682" indent="0">
              <a:buNone/>
              <a:defRPr sz="1400"/>
            </a:lvl6pPr>
            <a:lvl7pPr marL="2710419" indent="0">
              <a:buNone/>
              <a:defRPr sz="1400"/>
            </a:lvl7pPr>
            <a:lvl8pPr marL="3162155" indent="0">
              <a:buNone/>
              <a:defRPr sz="1400"/>
            </a:lvl8pPr>
            <a:lvl9pPr marL="361389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A02AD-E0F6-504B-B568-F621F073E95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7816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350" y="11440687"/>
            <a:ext cx="15220929" cy="23762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087989" y="11440687"/>
            <a:ext cx="15220931" cy="23762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9D9EE-DC3E-804B-9582-8D2CFE8DF9F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345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813" y="1585681"/>
            <a:ext cx="32407642" cy="660056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814" y="8865206"/>
            <a:ext cx="15910343" cy="36941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736" indent="0">
              <a:buNone/>
              <a:defRPr sz="2000" b="1"/>
            </a:lvl2pPr>
            <a:lvl3pPr marL="903473" indent="0">
              <a:buNone/>
              <a:defRPr sz="1800" b="1"/>
            </a:lvl3pPr>
            <a:lvl4pPr marL="1355209" indent="0">
              <a:buNone/>
              <a:defRPr sz="1600" b="1"/>
            </a:lvl4pPr>
            <a:lvl5pPr marL="1806946" indent="0">
              <a:buNone/>
              <a:defRPr sz="1600" b="1"/>
            </a:lvl5pPr>
            <a:lvl6pPr marL="2258682" indent="0">
              <a:buNone/>
              <a:defRPr sz="1600" b="1"/>
            </a:lvl6pPr>
            <a:lvl7pPr marL="2710419" indent="0">
              <a:buNone/>
              <a:defRPr sz="1600" b="1"/>
            </a:lvl7pPr>
            <a:lvl8pPr marL="3162155" indent="0">
              <a:buNone/>
              <a:defRPr sz="1600" b="1"/>
            </a:lvl8pPr>
            <a:lvl9pPr marL="361389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00814" y="12559402"/>
            <a:ext cx="15910343" cy="228183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292902" y="8865206"/>
            <a:ext cx="15915554" cy="36941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736" indent="0">
              <a:buNone/>
              <a:defRPr sz="2000" b="1"/>
            </a:lvl2pPr>
            <a:lvl3pPr marL="903473" indent="0">
              <a:buNone/>
              <a:defRPr sz="1800" b="1"/>
            </a:lvl3pPr>
            <a:lvl4pPr marL="1355209" indent="0">
              <a:buNone/>
              <a:defRPr sz="1600" b="1"/>
            </a:lvl4pPr>
            <a:lvl5pPr marL="1806946" indent="0">
              <a:buNone/>
              <a:defRPr sz="1600" b="1"/>
            </a:lvl5pPr>
            <a:lvl6pPr marL="2258682" indent="0">
              <a:buNone/>
              <a:defRPr sz="1600" b="1"/>
            </a:lvl6pPr>
            <a:lvl7pPr marL="2710419" indent="0">
              <a:buNone/>
              <a:defRPr sz="1600" b="1"/>
            </a:lvl7pPr>
            <a:lvl8pPr marL="3162155" indent="0">
              <a:buNone/>
              <a:defRPr sz="1600" b="1"/>
            </a:lvl8pPr>
            <a:lvl9pPr marL="361389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292902" y="12559402"/>
            <a:ext cx="15915554" cy="228183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FE90D-B45F-744B-8CBE-E3E79E9790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217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0E643-B552-C646-884B-D9B4D0B70DE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557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00433-20CB-3949-A96D-EEA92FF7A67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4100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814" y="1577089"/>
            <a:ext cx="11846797" cy="67108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78275" y="1577088"/>
            <a:ext cx="20130178" cy="338006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0814" y="8287944"/>
            <a:ext cx="11846797" cy="27089800"/>
          </a:xfrm>
        </p:spPr>
        <p:txBody>
          <a:bodyPr/>
          <a:lstStyle>
            <a:lvl1pPr marL="0" indent="0">
              <a:buNone/>
              <a:defRPr sz="1400"/>
            </a:lvl1pPr>
            <a:lvl2pPr marL="451736" indent="0">
              <a:buNone/>
              <a:defRPr sz="1200"/>
            </a:lvl2pPr>
            <a:lvl3pPr marL="903473" indent="0">
              <a:buNone/>
              <a:defRPr sz="1100"/>
            </a:lvl3pPr>
            <a:lvl4pPr marL="1355209" indent="0">
              <a:buNone/>
              <a:defRPr sz="900"/>
            </a:lvl4pPr>
            <a:lvl5pPr marL="1806946" indent="0">
              <a:buNone/>
              <a:defRPr sz="900"/>
            </a:lvl5pPr>
            <a:lvl6pPr marL="2258682" indent="0">
              <a:buNone/>
              <a:defRPr sz="900"/>
            </a:lvl6pPr>
            <a:lvl7pPr marL="2710419" indent="0">
              <a:buNone/>
              <a:defRPr sz="900"/>
            </a:lvl7pPr>
            <a:lvl8pPr marL="3162155" indent="0">
              <a:buNone/>
              <a:defRPr sz="900"/>
            </a:lvl8pPr>
            <a:lvl9pPr marL="361389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D7B43-96A6-D848-98F9-71202EB4276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169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7373" y="27722927"/>
            <a:ext cx="21606252" cy="327163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57373" y="3538062"/>
            <a:ext cx="21606252" cy="23762305"/>
          </a:xfrm>
        </p:spPr>
        <p:txBody>
          <a:bodyPr/>
          <a:lstStyle>
            <a:lvl1pPr marL="0" indent="0">
              <a:buNone/>
              <a:defRPr sz="3200"/>
            </a:lvl1pPr>
            <a:lvl2pPr marL="451736" indent="0">
              <a:buNone/>
              <a:defRPr sz="2800"/>
            </a:lvl2pPr>
            <a:lvl3pPr marL="903473" indent="0">
              <a:buNone/>
              <a:defRPr sz="2400"/>
            </a:lvl3pPr>
            <a:lvl4pPr marL="1355209" indent="0">
              <a:buNone/>
              <a:defRPr sz="2000"/>
            </a:lvl4pPr>
            <a:lvl5pPr marL="1806946" indent="0">
              <a:buNone/>
              <a:defRPr sz="2000"/>
            </a:lvl5pPr>
            <a:lvl6pPr marL="2258682" indent="0">
              <a:buNone/>
              <a:defRPr sz="2000"/>
            </a:lvl6pPr>
            <a:lvl7pPr marL="2710419" indent="0">
              <a:buNone/>
              <a:defRPr sz="2000"/>
            </a:lvl7pPr>
            <a:lvl8pPr marL="3162155" indent="0">
              <a:buNone/>
              <a:defRPr sz="2000"/>
            </a:lvl8pPr>
            <a:lvl9pPr marL="361389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57373" y="30994560"/>
            <a:ext cx="21606252" cy="4648183"/>
          </a:xfrm>
        </p:spPr>
        <p:txBody>
          <a:bodyPr/>
          <a:lstStyle>
            <a:lvl1pPr marL="0" indent="0">
              <a:buNone/>
              <a:defRPr sz="1400"/>
            </a:lvl1pPr>
            <a:lvl2pPr marL="451736" indent="0">
              <a:buNone/>
              <a:defRPr sz="1200"/>
            </a:lvl2pPr>
            <a:lvl3pPr marL="903473" indent="0">
              <a:buNone/>
              <a:defRPr sz="1100"/>
            </a:lvl3pPr>
            <a:lvl4pPr marL="1355209" indent="0">
              <a:buNone/>
              <a:defRPr sz="900"/>
            </a:lvl4pPr>
            <a:lvl5pPr marL="1806946" indent="0">
              <a:buNone/>
              <a:defRPr sz="900"/>
            </a:lvl5pPr>
            <a:lvl6pPr marL="2258682" indent="0">
              <a:buNone/>
              <a:defRPr sz="900"/>
            </a:lvl6pPr>
            <a:lvl7pPr marL="2710419" indent="0">
              <a:buNone/>
              <a:defRPr sz="900"/>
            </a:lvl7pPr>
            <a:lvl8pPr marL="3162155" indent="0">
              <a:buNone/>
              <a:defRPr sz="900"/>
            </a:lvl8pPr>
            <a:lvl9pPr marL="361389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42C59-B0F8-E441-B267-E8C871DE6B2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403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00349" y="3521177"/>
            <a:ext cx="30608568" cy="660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454312" tIns="227155" rIns="454312" bIns="2271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00349" y="11441266"/>
            <a:ext cx="30608568" cy="2376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454312" tIns="227155" rIns="454312" bIns="2271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00348" y="36082187"/>
            <a:ext cx="7501930" cy="264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4312" tIns="227155" rIns="454312" bIns="22715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0" b="0">
                <a:latin typeface="Times" charset="0"/>
              </a:defRPr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303514" y="36082187"/>
            <a:ext cx="11402239" cy="264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4312" tIns="227155" rIns="454312" bIns="227155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7000" b="0">
                <a:latin typeface="Times" charset="0"/>
              </a:defRPr>
            </a:lvl1pPr>
          </a:lstStyle>
          <a:p>
            <a:pPr>
              <a:defRPr/>
            </a:pPr>
            <a:endParaRPr 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806986" y="36082187"/>
            <a:ext cx="7501930" cy="264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4312" tIns="227155" rIns="454312" bIns="22715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0" b="0">
                <a:latin typeface="Times" charset="0"/>
              </a:defRPr>
            </a:lvl1pPr>
          </a:lstStyle>
          <a:p>
            <a:pPr>
              <a:defRPr/>
            </a:pPr>
            <a:fld id="{A0ECEB2E-57BA-3845-B959-035DBA03956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41838" rtl="0" eaLnBrk="0" fontAlgn="base" hangingPunct="0">
        <a:spcBef>
          <a:spcPct val="0"/>
        </a:spcBef>
        <a:spcAft>
          <a:spcPct val="0"/>
        </a:spcAft>
        <a:defRPr sz="219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defTabSz="4541838" rtl="0" eaLnBrk="0" fontAlgn="base" hangingPunct="0">
        <a:spcBef>
          <a:spcPct val="0"/>
        </a:spcBef>
        <a:spcAft>
          <a:spcPct val="0"/>
        </a:spcAft>
        <a:defRPr sz="219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2pPr>
      <a:lvl3pPr algn="ctr" defTabSz="4541838" rtl="0" eaLnBrk="0" fontAlgn="base" hangingPunct="0">
        <a:spcBef>
          <a:spcPct val="0"/>
        </a:spcBef>
        <a:spcAft>
          <a:spcPct val="0"/>
        </a:spcAft>
        <a:defRPr sz="219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3pPr>
      <a:lvl4pPr algn="ctr" defTabSz="4541838" rtl="0" eaLnBrk="0" fontAlgn="base" hangingPunct="0">
        <a:spcBef>
          <a:spcPct val="0"/>
        </a:spcBef>
        <a:spcAft>
          <a:spcPct val="0"/>
        </a:spcAft>
        <a:defRPr sz="219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4pPr>
      <a:lvl5pPr algn="ctr" defTabSz="4541838" rtl="0" eaLnBrk="0" fontAlgn="base" hangingPunct="0">
        <a:spcBef>
          <a:spcPct val="0"/>
        </a:spcBef>
        <a:spcAft>
          <a:spcPct val="0"/>
        </a:spcAft>
        <a:defRPr sz="219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5pPr>
      <a:lvl6pPr marL="451736" algn="ctr" defTabSz="4542461" rtl="0" fontAlgn="base">
        <a:spcBef>
          <a:spcPct val="0"/>
        </a:spcBef>
        <a:spcAft>
          <a:spcPct val="0"/>
        </a:spcAft>
        <a:defRPr sz="21900">
          <a:solidFill>
            <a:schemeClr val="tx2"/>
          </a:solidFill>
          <a:latin typeface="Times" charset="0"/>
        </a:defRPr>
      </a:lvl6pPr>
      <a:lvl7pPr marL="903473" algn="ctr" defTabSz="4542461" rtl="0" fontAlgn="base">
        <a:spcBef>
          <a:spcPct val="0"/>
        </a:spcBef>
        <a:spcAft>
          <a:spcPct val="0"/>
        </a:spcAft>
        <a:defRPr sz="21900">
          <a:solidFill>
            <a:schemeClr val="tx2"/>
          </a:solidFill>
          <a:latin typeface="Times" charset="0"/>
        </a:defRPr>
      </a:lvl7pPr>
      <a:lvl8pPr marL="1355209" algn="ctr" defTabSz="4542461" rtl="0" fontAlgn="base">
        <a:spcBef>
          <a:spcPct val="0"/>
        </a:spcBef>
        <a:spcAft>
          <a:spcPct val="0"/>
        </a:spcAft>
        <a:defRPr sz="21900">
          <a:solidFill>
            <a:schemeClr val="tx2"/>
          </a:solidFill>
          <a:latin typeface="Times" charset="0"/>
        </a:defRPr>
      </a:lvl8pPr>
      <a:lvl9pPr marL="1806946" algn="ctr" defTabSz="4542461" rtl="0" fontAlgn="base">
        <a:spcBef>
          <a:spcPct val="0"/>
        </a:spcBef>
        <a:spcAft>
          <a:spcPct val="0"/>
        </a:spcAft>
        <a:defRPr sz="21900">
          <a:solidFill>
            <a:schemeClr val="tx2"/>
          </a:solidFill>
          <a:latin typeface="Times" charset="0"/>
        </a:defRPr>
      </a:lvl9pPr>
    </p:titleStyle>
    <p:bodyStyle>
      <a:lvl1pPr marL="1703388" indent="-1703388" algn="l" defTabSz="4541838" rtl="0" eaLnBrk="0" fontAlgn="base" hangingPunct="0">
        <a:spcBef>
          <a:spcPct val="20000"/>
        </a:spcBef>
        <a:spcAft>
          <a:spcPct val="0"/>
        </a:spcAft>
        <a:buChar char="•"/>
        <a:defRPr sz="159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3689350" indent="-1419225" algn="l" defTabSz="4541838" rtl="0" eaLnBrk="0" fontAlgn="base" hangingPunct="0">
        <a:spcBef>
          <a:spcPct val="20000"/>
        </a:spcBef>
        <a:spcAft>
          <a:spcPct val="0"/>
        </a:spcAft>
        <a:buChar char="–"/>
        <a:defRPr sz="14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5678488" indent="-1136650" algn="l" defTabSz="4541838" rtl="0" eaLnBrk="0" fontAlgn="base" hangingPunct="0">
        <a:spcBef>
          <a:spcPct val="20000"/>
        </a:spcBef>
        <a:spcAft>
          <a:spcPct val="0"/>
        </a:spcAft>
        <a:buChar char="•"/>
        <a:defRPr sz="1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7950200" indent="-1135063" algn="l" defTabSz="4541838" rtl="0" eaLnBrk="0" fontAlgn="base" hangingPunct="0">
        <a:spcBef>
          <a:spcPct val="20000"/>
        </a:spcBef>
        <a:spcAft>
          <a:spcPct val="0"/>
        </a:spcAft>
        <a:buChar char="–"/>
        <a:defRPr sz="10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0221913" indent="-1135063" algn="l" defTabSz="4541838" rtl="0" eaLnBrk="0" fontAlgn="base" hangingPunct="0">
        <a:spcBef>
          <a:spcPct val="20000"/>
        </a:spcBef>
        <a:spcAft>
          <a:spcPct val="0"/>
        </a:spcAft>
        <a:buChar char="»"/>
        <a:defRPr sz="10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0673844" indent="-1135616" algn="l" defTabSz="4542461" rtl="0" fontAlgn="base">
        <a:spcBef>
          <a:spcPct val="20000"/>
        </a:spcBef>
        <a:spcAft>
          <a:spcPct val="0"/>
        </a:spcAft>
        <a:buChar char="»"/>
        <a:defRPr sz="10000">
          <a:solidFill>
            <a:schemeClr val="tx1"/>
          </a:solidFill>
          <a:latin typeface="+mn-lt"/>
          <a:ea typeface="ＭＳ Ｐゴシック" charset="-128"/>
        </a:defRPr>
      </a:lvl6pPr>
      <a:lvl7pPr marL="11125580" indent="-1135616" algn="l" defTabSz="4542461" rtl="0" fontAlgn="base">
        <a:spcBef>
          <a:spcPct val="20000"/>
        </a:spcBef>
        <a:spcAft>
          <a:spcPct val="0"/>
        </a:spcAft>
        <a:buChar char="»"/>
        <a:defRPr sz="10000">
          <a:solidFill>
            <a:schemeClr val="tx1"/>
          </a:solidFill>
          <a:latin typeface="+mn-lt"/>
          <a:ea typeface="ＭＳ Ｐゴシック" charset="-128"/>
        </a:defRPr>
      </a:lvl7pPr>
      <a:lvl8pPr marL="11577316" indent="-1135616" algn="l" defTabSz="4542461" rtl="0" fontAlgn="base">
        <a:spcBef>
          <a:spcPct val="20000"/>
        </a:spcBef>
        <a:spcAft>
          <a:spcPct val="0"/>
        </a:spcAft>
        <a:buChar char="»"/>
        <a:defRPr sz="10000">
          <a:solidFill>
            <a:schemeClr val="tx1"/>
          </a:solidFill>
          <a:latin typeface="+mn-lt"/>
          <a:ea typeface="ＭＳ Ｐゴシック" charset="-128"/>
        </a:defRPr>
      </a:lvl8pPr>
      <a:lvl9pPr marL="12029053" indent="-1135616" algn="l" defTabSz="4542461" rtl="0" fontAlgn="base">
        <a:spcBef>
          <a:spcPct val="20000"/>
        </a:spcBef>
        <a:spcAft>
          <a:spcPct val="0"/>
        </a:spcAft>
        <a:buChar char="»"/>
        <a:defRPr sz="10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1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736" algn="l" defTabSz="451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473" algn="l" defTabSz="451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209" algn="l" defTabSz="451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946" algn="l" defTabSz="451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8682" algn="l" defTabSz="451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0419" algn="l" defTabSz="451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2155" algn="l" defTabSz="451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3892" algn="l" defTabSz="451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emf"/><Relationship Id="rId9" Type="http://schemas.openxmlformats.org/officeDocument/2006/relationships/image" Target="../media/image8.emf"/><Relationship Id="rId10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Single Corner Rectangle 2"/>
          <p:cNvSpPr/>
          <p:nvPr/>
        </p:nvSpPr>
        <p:spPr bwMode="auto">
          <a:xfrm>
            <a:off x="18157031" y="28564684"/>
            <a:ext cx="17221200" cy="4031994"/>
          </a:xfrm>
          <a:prstGeom prst="snip1Rect">
            <a:avLst/>
          </a:prstGeom>
          <a:solidFill>
            <a:srgbClr val="287887">
              <a:alpha val="2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116" name="한쪽 모서리가 둥근 사각형 16"/>
          <p:cNvSpPr/>
          <p:nvPr/>
        </p:nvSpPr>
        <p:spPr bwMode="auto">
          <a:xfrm>
            <a:off x="18004631" y="7152481"/>
            <a:ext cx="17297400" cy="20880000"/>
          </a:xfrm>
          <a:prstGeom prst="round1Rect">
            <a:avLst>
              <a:gd name="adj" fmla="val 9564"/>
            </a:avLst>
          </a:prstGeom>
          <a:solidFill>
            <a:srgbClr val="00009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114" name="한쪽 모서리가 둥근 사각형 16"/>
          <p:cNvSpPr/>
          <p:nvPr/>
        </p:nvSpPr>
        <p:spPr bwMode="auto">
          <a:xfrm>
            <a:off x="783431" y="27338281"/>
            <a:ext cx="16560000" cy="10980000"/>
          </a:xfrm>
          <a:prstGeom prst="round1Rect">
            <a:avLst>
              <a:gd name="adj" fmla="val 5952"/>
            </a:avLst>
          </a:prstGeom>
          <a:solidFill>
            <a:srgbClr val="800000">
              <a:alpha val="1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-83355" y="0"/>
            <a:ext cx="36092618" cy="674030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pic>
        <p:nvPicPr>
          <p:cNvPr id="14338" name="Picture 14337" descr="500x_custom_1278694310094_182565main_1agn_h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1431" y="1742281"/>
            <a:ext cx="6400800" cy="3581400"/>
          </a:xfrm>
          <a:prstGeom prst="rect">
            <a:avLst/>
          </a:prstGeom>
        </p:spPr>
      </p:pic>
      <p:pic>
        <p:nvPicPr>
          <p:cNvPr id="14337" name="Picture 14336" descr="672593main_Diagram_SwiftJ1644_QPO_nolabel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29361"/>
          <a:stretch/>
        </p:blipFill>
        <p:spPr>
          <a:xfrm>
            <a:off x="31089599" y="1513681"/>
            <a:ext cx="4898232" cy="3733800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95" name="한쪽 모서리가 둥근 사각형 16"/>
          <p:cNvSpPr/>
          <p:nvPr/>
        </p:nvSpPr>
        <p:spPr bwMode="auto">
          <a:xfrm>
            <a:off x="758831" y="21249481"/>
            <a:ext cx="16560000" cy="5580000"/>
          </a:xfrm>
          <a:prstGeom prst="round1Rect">
            <a:avLst>
              <a:gd name="adj" fmla="val 9564"/>
            </a:avLst>
          </a:prstGeom>
          <a:solidFill>
            <a:srgbClr val="00CC99">
              <a:alpha val="1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93" name="한쪽 모서리가 둥근 사각형 16"/>
          <p:cNvSpPr/>
          <p:nvPr/>
        </p:nvSpPr>
        <p:spPr bwMode="auto">
          <a:xfrm>
            <a:off x="707231" y="13477081"/>
            <a:ext cx="16560000" cy="7200000"/>
          </a:xfrm>
          <a:prstGeom prst="round1Rect">
            <a:avLst>
              <a:gd name="adj" fmla="val 9564"/>
            </a:avLst>
          </a:prstGeom>
          <a:solidFill>
            <a:srgbClr val="FE9700">
              <a:alpha val="1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17" name="한쪽 모서리가 둥근 사각형 16"/>
          <p:cNvSpPr/>
          <p:nvPr/>
        </p:nvSpPr>
        <p:spPr bwMode="auto">
          <a:xfrm>
            <a:off x="783431" y="7200482"/>
            <a:ext cx="16560000" cy="5760000"/>
          </a:xfrm>
          <a:prstGeom prst="round1Rect">
            <a:avLst>
              <a:gd name="adj" fmla="val 18992"/>
            </a:avLst>
          </a:prstGeom>
          <a:solidFill>
            <a:srgbClr val="CCFF33">
              <a:alpha val="1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14" name="양쪽 모서리가 둥근 사각형 13"/>
          <p:cNvSpPr/>
          <p:nvPr/>
        </p:nvSpPr>
        <p:spPr bwMode="auto">
          <a:xfrm>
            <a:off x="18004631" y="36608881"/>
            <a:ext cx="14478000" cy="1633200"/>
          </a:xfrm>
          <a:prstGeom prst="round2SameRect">
            <a:avLst>
              <a:gd name="adj1" fmla="val 8847"/>
              <a:gd name="adj2" fmla="val 0"/>
            </a:avLst>
          </a:prstGeom>
          <a:solidFill>
            <a:srgbClr val="FFC000">
              <a:alpha val="1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14366" name="Text Box 457"/>
          <p:cNvSpPr txBox="1">
            <a:spLocks noChangeArrowheads="1"/>
          </p:cNvSpPr>
          <p:nvPr/>
        </p:nvSpPr>
        <p:spPr bwMode="auto">
          <a:xfrm>
            <a:off x="1469231" y="22621081"/>
            <a:ext cx="15163800" cy="378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47" tIns="45174" rIns="90347" bIns="45174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/>
            <a:r>
              <a:rPr lang="en-US" sz="2900" b="0" dirty="0" smtClean="0">
                <a:latin typeface="Gill Sans MT"/>
                <a:cs typeface="Gill Sans MT"/>
              </a:rPr>
              <a:t>To study x-ray cavity statistically, we </a:t>
            </a:r>
            <a:r>
              <a:rPr lang="en-US" sz="2900" b="0" dirty="0" smtClean="0">
                <a:latin typeface="Gill Sans MT"/>
                <a:cs typeface="Gill Sans MT"/>
              </a:rPr>
              <a:t>retrieved </a:t>
            </a:r>
            <a:r>
              <a:rPr lang="en-US" sz="2900" b="0" dirty="0" smtClean="0">
                <a:latin typeface="Gill Sans MT"/>
                <a:cs typeface="Gill Sans MT"/>
              </a:rPr>
              <a:t>archival data from</a:t>
            </a:r>
            <a:r>
              <a:rPr lang="en-US" sz="2900" b="0" dirty="0" smtClean="0">
                <a:latin typeface="Gill Sans MT"/>
                <a:cs typeface="Gill Sans MT"/>
              </a:rPr>
              <a:t> the Chandra </a:t>
            </a:r>
            <a:r>
              <a:rPr lang="en-US" sz="2900" b="0" dirty="0" smtClean="0">
                <a:latin typeface="Gill Sans MT"/>
                <a:cs typeface="Gill Sans MT"/>
              </a:rPr>
              <a:t>archive. We </a:t>
            </a:r>
            <a:r>
              <a:rPr lang="en-US" sz="2900" b="0" dirty="0" smtClean="0">
                <a:latin typeface="Gill Sans MT"/>
                <a:cs typeface="Gill Sans MT"/>
              </a:rPr>
              <a:t>obtained our </a:t>
            </a:r>
            <a:r>
              <a:rPr lang="en-US" sz="2900" b="0" dirty="0" smtClean="0">
                <a:latin typeface="Gill Sans MT"/>
                <a:cs typeface="Gill Sans MT"/>
              </a:rPr>
              <a:t>initial sample </a:t>
            </a:r>
            <a:r>
              <a:rPr lang="en-US" sz="2900" b="0" dirty="0" smtClean="0">
                <a:latin typeface="Gill Sans MT"/>
                <a:cs typeface="Gill Sans MT"/>
              </a:rPr>
              <a:t>from the </a:t>
            </a:r>
            <a:r>
              <a:rPr lang="en-US" sz="2900" b="0" dirty="0" smtClean="0">
                <a:latin typeface="Gill Sans MT"/>
                <a:cs typeface="Gill Sans MT"/>
              </a:rPr>
              <a:t>Cluster of galaxies (1522), Normal galaxies (978), and Active galaxies and Quasars (2452) categories. By visual inspection,</a:t>
            </a:r>
            <a:r>
              <a:rPr lang="en-US" sz="2900" b="0" dirty="0" smtClean="0">
                <a:latin typeface="Gill Sans MT"/>
                <a:cs typeface="Gill Sans MT"/>
                <a:sym typeface="Wingdings"/>
              </a:rPr>
              <a:t> we excluded targets which are </a:t>
            </a:r>
            <a:r>
              <a:rPr lang="en-US" sz="2900" b="0" dirty="0">
                <a:latin typeface="Gill Sans MT"/>
                <a:cs typeface="Gill Sans MT"/>
                <a:sym typeface="Wingdings"/>
              </a:rPr>
              <a:t>point sources</a:t>
            </a:r>
            <a:r>
              <a:rPr lang="en-US" sz="2900" b="0" dirty="0" smtClean="0">
                <a:latin typeface="Gill Sans MT"/>
                <a:cs typeface="Gill Sans MT"/>
                <a:sym typeface="Wingdings"/>
              </a:rPr>
              <a:t>, have </a:t>
            </a:r>
            <a:r>
              <a:rPr lang="en-US" sz="2900" b="0" dirty="0">
                <a:latin typeface="Gill Sans MT"/>
                <a:cs typeface="Gill Sans MT"/>
                <a:sym typeface="Wingdings"/>
              </a:rPr>
              <a:t>low S/N </a:t>
            </a:r>
            <a:r>
              <a:rPr lang="en-US" sz="2900" b="0" dirty="0" smtClean="0">
                <a:latin typeface="Gill Sans MT"/>
                <a:cs typeface="Gill Sans MT"/>
                <a:sym typeface="Wingdings"/>
              </a:rPr>
              <a:t>data</a:t>
            </a:r>
            <a:r>
              <a:rPr lang="en-US" sz="2900" b="0" dirty="0" smtClean="0">
                <a:latin typeface="Gill Sans MT"/>
                <a:cs typeface="Gill Sans MT"/>
                <a:sym typeface="Wingdings"/>
              </a:rPr>
              <a:t>,</a:t>
            </a:r>
            <a:r>
              <a:rPr lang="en-US" sz="2900" b="0" dirty="0" smtClean="0">
                <a:latin typeface="Gill Sans MT"/>
                <a:cs typeface="Gill Sans MT"/>
                <a:sym typeface="Wingdings"/>
              </a:rPr>
              <a:t> or show</a:t>
            </a:r>
            <a:r>
              <a:rPr lang="en-US" sz="2900" b="0" dirty="0" smtClean="0">
                <a:latin typeface="Gill Sans MT"/>
                <a:cs typeface="Gill Sans MT"/>
                <a:sym typeface="Wingdings"/>
              </a:rPr>
              <a:t> </a:t>
            </a:r>
            <a:r>
              <a:rPr lang="en-US" sz="2900" b="0" dirty="0" smtClean="0">
                <a:latin typeface="Gill Sans MT"/>
                <a:cs typeface="Gill Sans MT"/>
                <a:sym typeface="Wingdings"/>
              </a:rPr>
              <a:t>merging </a:t>
            </a:r>
            <a:r>
              <a:rPr lang="en-US" sz="2900" b="0" dirty="0" smtClean="0">
                <a:latin typeface="Gill Sans MT"/>
                <a:cs typeface="Gill Sans MT"/>
                <a:sym typeface="Wingdings"/>
              </a:rPr>
              <a:t>features, </a:t>
            </a:r>
            <a:r>
              <a:rPr lang="en-US" sz="2900" b="0" dirty="0" smtClean="0">
                <a:latin typeface="Gill Sans MT"/>
                <a:cs typeface="Gill Sans MT"/>
                <a:sym typeface="Wingdings"/>
              </a:rPr>
              <a:t>and finalized </a:t>
            </a:r>
            <a:r>
              <a:rPr lang="en-US" sz="2900" b="0" dirty="0" smtClean="0">
                <a:latin typeface="Gill Sans MT"/>
                <a:cs typeface="Gill Sans MT"/>
              </a:rPr>
              <a:t>87 targets (Cluster of galaxies :78, Normal galaxies: 8, and Active galaxies and Quasars :1). </a:t>
            </a:r>
          </a:p>
          <a:p>
            <a:pPr algn="just"/>
            <a:endParaRPr lang="en-US" sz="2900" b="0" i="1" u="sng" dirty="0">
              <a:solidFill>
                <a:srgbClr val="FF0000"/>
              </a:solidFill>
              <a:latin typeface="Gill Sans MT"/>
              <a:cs typeface="Gill Sans MT"/>
            </a:endParaRPr>
          </a:p>
          <a:p>
            <a:pPr algn="just"/>
            <a:r>
              <a:rPr lang="en-US" sz="2900" i="1" dirty="0" smtClean="0">
                <a:solidFill>
                  <a:srgbClr val="FF0000"/>
                </a:solidFill>
                <a:latin typeface="Gill Sans MT"/>
                <a:cs typeface="Gill Sans MT"/>
              </a:rPr>
              <a:t>Our sample is the </a:t>
            </a:r>
            <a:r>
              <a:rPr lang="en-US" sz="2900" i="1" dirty="0" smtClean="0">
                <a:solidFill>
                  <a:srgbClr val="FF0000"/>
                </a:solidFill>
                <a:latin typeface="Gill Sans MT"/>
                <a:cs typeface="Gill Sans MT"/>
              </a:rPr>
              <a:t>largest </a:t>
            </a:r>
            <a:r>
              <a:rPr lang="en-US" sz="2900" i="1" dirty="0" smtClean="0">
                <a:solidFill>
                  <a:srgbClr val="FF0000"/>
                </a:solidFill>
                <a:latin typeface="Gill Sans MT"/>
                <a:cs typeface="Gill Sans MT"/>
              </a:rPr>
              <a:t>(87</a:t>
            </a:r>
            <a:r>
              <a:rPr lang="en-US" sz="2900" i="1" dirty="0" smtClean="0">
                <a:solidFill>
                  <a:srgbClr val="FF0000"/>
                </a:solidFill>
                <a:latin typeface="Gill Sans MT"/>
                <a:cs typeface="Gill Sans MT"/>
              </a:rPr>
              <a:t>) to date for studying cavities </a:t>
            </a:r>
            <a:r>
              <a:rPr lang="en-US" sz="2900" i="1" dirty="0" smtClean="0">
                <a:solidFill>
                  <a:srgbClr val="FF0000"/>
                </a:solidFill>
                <a:latin typeface="Gill Sans MT"/>
                <a:cs typeface="Gill Sans MT"/>
              </a:rPr>
              <a:t>and </a:t>
            </a:r>
            <a:r>
              <a:rPr lang="en-US" sz="2900" i="1" dirty="0" smtClean="0">
                <a:solidFill>
                  <a:srgbClr val="FF0000"/>
                </a:solidFill>
                <a:latin typeface="Gill Sans MT"/>
                <a:cs typeface="Gill Sans MT"/>
              </a:rPr>
              <a:t>covers </a:t>
            </a:r>
            <a:r>
              <a:rPr lang="en-US" sz="2900" i="1" dirty="0" smtClean="0">
                <a:solidFill>
                  <a:srgbClr val="FF0000"/>
                </a:solidFill>
                <a:latin typeface="Gill Sans MT"/>
                <a:cs typeface="Gill Sans MT"/>
              </a:rPr>
              <a:t>the </a:t>
            </a:r>
            <a:r>
              <a:rPr lang="en-US" sz="2900" i="1" dirty="0" smtClean="0">
                <a:solidFill>
                  <a:srgbClr val="FF0000"/>
                </a:solidFill>
                <a:latin typeface="Gill Sans MT"/>
                <a:cs typeface="Gill Sans MT"/>
              </a:rPr>
              <a:t>large mass range  </a:t>
            </a:r>
            <a:r>
              <a:rPr lang="en-US" sz="2900" i="1" dirty="0" smtClean="0">
                <a:solidFill>
                  <a:srgbClr val="FF0000"/>
                </a:solidFill>
                <a:latin typeface="Gill Sans MT"/>
                <a:cs typeface="Gill Sans MT"/>
              </a:rPr>
              <a:t>from individual </a:t>
            </a:r>
            <a:r>
              <a:rPr lang="en-US" sz="2900" i="1" dirty="0" smtClean="0">
                <a:solidFill>
                  <a:srgbClr val="FF0000"/>
                </a:solidFill>
                <a:latin typeface="Gill Sans MT"/>
                <a:cs typeface="Gill Sans MT"/>
              </a:rPr>
              <a:t>galaxies </a:t>
            </a:r>
            <a:r>
              <a:rPr lang="en-US" sz="2900" i="1" dirty="0" smtClean="0">
                <a:solidFill>
                  <a:srgbClr val="FF0000"/>
                </a:solidFill>
                <a:latin typeface="Gill Sans MT"/>
                <a:cs typeface="Gill Sans MT"/>
              </a:rPr>
              <a:t>to galaxy </a:t>
            </a:r>
            <a:r>
              <a:rPr lang="en-US" sz="2900" i="1" dirty="0" smtClean="0">
                <a:solidFill>
                  <a:srgbClr val="FF0000"/>
                </a:solidFill>
                <a:latin typeface="Gill Sans MT"/>
                <a:cs typeface="Gill Sans MT"/>
              </a:rPr>
              <a:t>clusters. </a:t>
            </a:r>
            <a:endParaRPr lang="en-US" sz="2900" i="1" dirty="0">
              <a:solidFill>
                <a:srgbClr val="FF0000"/>
              </a:solidFill>
              <a:latin typeface="Gill Sans MT"/>
              <a:cs typeface="Gill Sans MT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155031" y="458578"/>
            <a:ext cx="32591717" cy="5855703"/>
          </a:xfrm>
          <a:prstGeom prst="round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lIns="90347" tIns="45174" rIns="90347" bIns="45174">
            <a:spAutoFit/>
          </a:bodyPr>
          <a:lstStyle/>
          <a:p>
            <a:pPr algn="ctr"/>
            <a:r>
              <a:rPr lang="en-US" sz="8500" dirty="0">
                <a:solidFill>
                  <a:schemeClr val="bg1"/>
                </a:solidFill>
              </a:rPr>
              <a:t>A systematic search for X-ray cavities in galaxy cluster</a:t>
            </a:r>
            <a:r>
              <a:rPr lang="en-US" sz="8500" dirty="0">
                <a:solidFill>
                  <a:srgbClr val="FFFFFF"/>
                </a:solidFill>
              </a:rPr>
              <a:t>s, groups, and elliptical galaxies</a:t>
            </a:r>
          </a:p>
          <a:p>
            <a:pPr algn="ctr"/>
            <a:r>
              <a:rPr lang="en-US" sz="5600" dirty="0" err="1">
                <a:solidFill>
                  <a:srgbClr val="FFFFFF"/>
                </a:solidFill>
              </a:rPr>
              <a:t>Jaejin</a:t>
            </a:r>
            <a:r>
              <a:rPr lang="en-US" sz="5600" dirty="0">
                <a:solidFill>
                  <a:srgbClr val="FFFFFF"/>
                </a:solidFill>
              </a:rPr>
              <a:t> Shin</a:t>
            </a:r>
            <a:r>
              <a:rPr lang="en-US" sz="5600" baseline="30000" dirty="0">
                <a:solidFill>
                  <a:srgbClr val="FFFFFF"/>
                </a:solidFill>
              </a:rPr>
              <a:t>1,2</a:t>
            </a:r>
            <a:r>
              <a:rPr lang="en-US" sz="5600" dirty="0">
                <a:solidFill>
                  <a:srgbClr val="FFFFFF"/>
                </a:solidFill>
              </a:rPr>
              <a:t>, Jong-</a:t>
            </a:r>
            <a:r>
              <a:rPr lang="en-US" sz="5600" dirty="0" err="1">
                <a:solidFill>
                  <a:srgbClr val="FFFFFF"/>
                </a:solidFill>
              </a:rPr>
              <a:t>Hak</a:t>
            </a:r>
            <a:r>
              <a:rPr lang="en-US" sz="5600" dirty="0">
                <a:solidFill>
                  <a:srgbClr val="FFFFFF"/>
                </a:solidFill>
              </a:rPr>
              <a:t> Woo</a:t>
            </a:r>
            <a:r>
              <a:rPr lang="en-US" sz="5600" baseline="30000" dirty="0">
                <a:solidFill>
                  <a:srgbClr val="FFFFFF"/>
                </a:solidFill>
              </a:rPr>
              <a:t>1,2</a:t>
            </a:r>
            <a:r>
              <a:rPr lang="en-US" sz="5600" dirty="0">
                <a:solidFill>
                  <a:srgbClr val="FFFFFF"/>
                </a:solidFill>
              </a:rPr>
              <a:t>, John S. Mulchaey</a:t>
            </a:r>
            <a:r>
              <a:rPr lang="en-US" sz="5600" baseline="30000" dirty="0">
                <a:solidFill>
                  <a:srgbClr val="FFFFFF"/>
                </a:solidFill>
              </a:rPr>
              <a:t>2</a:t>
            </a:r>
          </a:p>
          <a:p>
            <a:pPr algn="ctr"/>
            <a:r>
              <a:rPr lang="en-US" sz="5600" baseline="30000" dirty="0" smtClean="0">
                <a:solidFill>
                  <a:srgbClr val="FFFFFF"/>
                </a:solidFill>
              </a:rPr>
              <a:t>1</a:t>
            </a:r>
            <a:r>
              <a:rPr lang="en-US" sz="5600" dirty="0" smtClean="0">
                <a:solidFill>
                  <a:srgbClr val="FFFFFF"/>
                </a:solidFill>
              </a:rPr>
              <a:t> </a:t>
            </a:r>
            <a:r>
              <a:rPr lang="en-US" sz="5600" dirty="0">
                <a:solidFill>
                  <a:srgbClr val="FFFFFF"/>
                </a:solidFill>
              </a:rPr>
              <a:t>Seoul National University, Seoul, Republic of Korea</a:t>
            </a:r>
          </a:p>
          <a:p>
            <a:pPr algn="ctr"/>
            <a:r>
              <a:rPr lang="en-US" sz="5600" baseline="30000" dirty="0" smtClean="0">
                <a:solidFill>
                  <a:srgbClr val="FFFFFF"/>
                </a:solidFill>
              </a:rPr>
              <a:t>2</a:t>
            </a:r>
            <a:r>
              <a:rPr lang="en-US" sz="5600" dirty="0" smtClean="0">
                <a:solidFill>
                  <a:srgbClr val="FFFFFF"/>
                </a:solidFill>
              </a:rPr>
              <a:t> </a:t>
            </a:r>
            <a:r>
              <a:rPr lang="en-US" sz="5600" dirty="0">
                <a:solidFill>
                  <a:srgbClr val="FFFFFF"/>
                </a:solidFill>
              </a:rPr>
              <a:t>Carnegie Observatories, Pasadena, CA, United States</a:t>
            </a:r>
          </a:p>
        </p:txBody>
      </p:sp>
      <p:sp>
        <p:nvSpPr>
          <p:cNvPr id="14342" name="Rectangle 392"/>
          <p:cNvSpPr>
            <a:spLocks noChangeArrowheads="1"/>
          </p:cNvSpPr>
          <p:nvPr/>
        </p:nvSpPr>
        <p:spPr bwMode="auto">
          <a:xfrm>
            <a:off x="1621632" y="7914481"/>
            <a:ext cx="15087599" cy="470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47" tIns="45174" rIns="90347" bIns="45174">
            <a:spAutoFit/>
          </a:bodyPr>
          <a:lstStyle/>
          <a:p>
            <a:pPr algn="just"/>
            <a:r>
              <a:rPr lang="en-US" sz="3000" b="0" dirty="0" smtClean="0">
                <a:latin typeface="Gill Sans MT"/>
                <a:cs typeface="Gill Sans MT"/>
              </a:rPr>
              <a:t>AGN feedback is considered</a:t>
            </a:r>
            <a:r>
              <a:rPr lang="en-US" sz="3000" b="0" dirty="0" smtClean="0">
                <a:latin typeface="Gill Sans MT"/>
                <a:cs typeface="Gill Sans MT"/>
              </a:rPr>
              <a:t> one </a:t>
            </a:r>
            <a:r>
              <a:rPr lang="en-US" sz="3000" b="0" dirty="0" smtClean="0">
                <a:latin typeface="Gill Sans MT"/>
                <a:cs typeface="Gill Sans MT"/>
              </a:rPr>
              <a:t>of the most important phenomena for solving the "cooling flow" problem and driving the galaxy-SMBH co-evolution.</a:t>
            </a:r>
            <a:r>
              <a:rPr lang="en-US" sz="3000" b="0" dirty="0" smtClean="0">
                <a:latin typeface="Gill Sans MT"/>
                <a:cs typeface="Gill Sans MT"/>
              </a:rPr>
              <a:t>  As </a:t>
            </a:r>
            <a:r>
              <a:rPr lang="en-US" sz="3000" b="0" dirty="0" smtClean="0">
                <a:latin typeface="Gill Sans MT"/>
                <a:cs typeface="Gill Sans MT"/>
              </a:rPr>
              <a:t>some of the strongest evidence for AGN feedback, X-ray cavities are useful for investigating AGN feedback over 10 </a:t>
            </a:r>
            <a:r>
              <a:rPr lang="en-US" sz="3000" b="0" dirty="0" err="1" smtClean="0">
                <a:latin typeface="Gill Sans MT"/>
                <a:cs typeface="Gill Sans MT"/>
              </a:rPr>
              <a:t>kpc</a:t>
            </a:r>
            <a:r>
              <a:rPr lang="en-US" sz="3000" b="0" dirty="0" smtClean="0">
                <a:latin typeface="Gill Sans MT"/>
                <a:cs typeface="Gill Sans MT"/>
              </a:rPr>
              <a:t> scales. Furthermore, X-ray cavities are believed to be connected with radio outbursts from AGN. By collecting all available X-ray data from the Chandra archive, we build up a sample of ~200 targets, including galaxy clusters, galaxy groups, and elliptical galaxies, in order to conduct a comprehensive study of X-ray cavities in various environments. Using modeling and </a:t>
            </a:r>
            <a:r>
              <a:rPr lang="en-US" sz="3000" b="0" dirty="0" err="1" smtClean="0">
                <a:latin typeface="Gill Sans MT"/>
                <a:cs typeface="Gill Sans MT"/>
              </a:rPr>
              <a:t>unsharp</a:t>
            </a:r>
            <a:r>
              <a:rPr lang="en-US" sz="3000" b="0" dirty="0" smtClean="0">
                <a:latin typeface="Gill Sans MT"/>
                <a:cs typeface="Gill Sans MT"/>
              </a:rPr>
              <a:t> masking techniques, we investigate the presence of X-ray cavities and their physical properties (i.e., cavity size) for the 89 targets with enough X-ray photons to perform the analysis. Here, we present our first results on the X-ray cavity properties and discuss environmental effects.</a:t>
            </a:r>
            <a:endParaRPr lang="en-US" sz="3000" b="0" dirty="0">
              <a:latin typeface="Gill Sans MT"/>
              <a:cs typeface="Gill Sans MT"/>
            </a:endParaRPr>
          </a:p>
        </p:txBody>
      </p:sp>
      <p:sp>
        <p:nvSpPr>
          <p:cNvPr id="14345" name="Text Box 428"/>
          <p:cNvSpPr txBox="1">
            <a:spLocks noChangeArrowheads="1"/>
          </p:cNvSpPr>
          <p:nvPr/>
        </p:nvSpPr>
        <p:spPr bwMode="auto">
          <a:xfrm>
            <a:off x="18538031" y="37099081"/>
            <a:ext cx="14630400" cy="14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47" tIns="45174" rIns="90347" bIns="45174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3000" dirty="0" err="1">
                <a:latin typeface="Gill Sans MT"/>
                <a:cs typeface="Gill Sans MT"/>
              </a:rPr>
              <a:t>Birzan</a:t>
            </a:r>
            <a:r>
              <a:rPr lang="en-US" sz="3000" dirty="0">
                <a:latin typeface="Gill Sans MT"/>
                <a:cs typeface="Gill Sans MT"/>
              </a:rPr>
              <a:t> et al. </a:t>
            </a:r>
            <a:r>
              <a:rPr lang="en-US" sz="3000" dirty="0" smtClean="0">
                <a:latin typeface="Gill Sans MT"/>
                <a:cs typeface="Gill Sans MT"/>
              </a:rPr>
              <a:t>2004, </a:t>
            </a:r>
            <a:r>
              <a:rPr lang="en-US" sz="3000" dirty="0" err="1" smtClean="0">
                <a:latin typeface="Gill Sans MT"/>
                <a:cs typeface="Gill Sans MT"/>
              </a:rPr>
              <a:t>ApJ</a:t>
            </a:r>
            <a:r>
              <a:rPr lang="en-US" sz="3000" dirty="0" smtClean="0">
                <a:latin typeface="Gill Sans MT"/>
                <a:cs typeface="Gill Sans MT"/>
              </a:rPr>
              <a:t>, 607, 800			  Dong </a:t>
            </a:r>
            <a:r>
              <a:rPr lang="en-US" sz="3000" dirty="0">
                <a:latin typeface="Gill Sans MT"/>
                <a:cs typeface="Gill Sans MT"/>
              </a:rPr>
              <a:t>et al. 2010, </a:t>
            </a:r>
            <a:r>
              <a:rPr lang="en-US" sz="3000" dirty="0" err="1">
                <a:latin typeface="Gill Sans MT"/>
                <a:cs typeface="Gill Sans MT"/>
              </a:rPr>
              <a:t>ApJ</a:t>
            </a:r>
            <a:r>
              <a:rPr lang="en-US" sz="3000" dirty="0">
                <a:latin typeface="Gill Sans MT"/>
                <a:cs typeface="Gill Sans MT"/>
              </a:rPr>
              <a:t>, 712, 883</a:t>
            </a:r>
          </a:p>
          <a:p>
            <a:r>
              <a:rPr lang="en-US" sz="3000" dirty="0" smtClean="0">
                <a:latin typeface="Gill Sans MT"/>
                <a:cs typeface="Gill Sans MT"/>
              </a:rPr>
              <a:t>C. C. Kirkpatrick et al. 2009, </a:t>
            </a:r>
            <a:r>
              <a:rPr lang="en-US" sz="3000" dirty="0" err="1" smtClean="0">
                <a:latin typeface="Gill Sans MT"/>
                <a:cs typeface="Gill Sans MT"/>
              </a:rPr>
              <a:t>ApJ</a:t>
            </a:r>
            <a:r>
              <a:rPr lang="en-US" sz="3000" dirty="0" smtClean="0">
                <a:latin typeface="Gill Sans MT"/>
                <a:cs typeface="Gill Sans MT"/>
              </a:rPr>
              <a:t>, 709, L69	   </a:t>
            </a:r>
            <a:r>
              <a:rPr lang="en-US" sz="3000" dirty="0" err="1" smtClean="0">
                <a:latin typeface="Gill Sans MT"/>
                <a:cs typeface="Gill Sans MT"/>
              </a:rPr>
              <a:t>Virklihnin</a:t>
            </a:r>
            <a:r>
              <a:rPr lang="en-US" sz="3000" dirty="0" smtClean="0">
                <a:latin typeface="Gill Sans MT"/>
                <a:cs typeface="Gill Sans MT"/>
              </a:rPr>
              <a:t> </a:t>
            </a:r>
            <a:r>
              <a:rPr lang="en-US" sz="3000" dirty="0">
                <a:latin typeface="Gill Sans MT"/>
                <a:cs typeface="Gill Sans MT"/>
              </a:rPr>
              <a:t>et al. 2006,  </a:t>
            </a:r>
            <a:r>
              <a:rPr lang="en-US" sz="3000" dirty="0" err="1">
                <a:latin typeface="Gill Sans MT"/>
                <a:cs typeface="Gill Sans MT"/>
              </a:rPr>
              <a:t>ApJ</a:t>
            </a:r>
            <a:r>
              <a:rPr lang="en-US" sz="3000" dirty="0">
                <a:latin typeface="Gill Sans MT"/>
                <a:cs typeface="Gill Sans MT"/>
              </a:rPr>
              <a:t>, 640, 691</a:t>
            </a:r>
          </a:p>
          <a:p>
            <a:endParaRPr lang="en-US" sz="3000" dirty="0" smtClean="0">
              <a:latin typeface="Gill Sans MT"/>
              <a:cs typeface="Gill Sans MT"/>
            </a:endParaRPr>
          </a:p>
        </p:txBody>
      </p:sp>
      <p:sp>
        <p:nvSpPr>
          <p:cNvPr id="14360" name="Text Box 405"/>
          <p:cNvSpPr txBox="1">
            <a:spLocks noChangeArrowheads="1"/>
          </p:cNvSpPr>
          <p:nvPr/>
        </p:nvSpPr>
        <p:spPr bwMode="auto">
          <a:xfrm>
            <a:off x="1240631" y="27878881"/>
            <a:ext cx="9502444" cy="80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47" tIns="45174" rIns="90347" bIns="45174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20000"/>
              </a:lnSpc>
              <a:spcAft>
                <a:spcPct val="40000"/>
              </a:spcAft>
            </a:pPr>
            <a:r>
              <a:rPr lang="en-US" altLang="ko-KR" sz="4000" b="0" i="1" dirty="0" smtClean="0">
                <a:solidFill>
                  <a:srgbClr val="660066"/>
                </a:solidFill>
                <a:latin typeface="Times" charset="0"/>
              </a:rPr>
              <a:t>Beta modeling and </a:t>
            </a:r>
            <a:r>
              <a:rPr lang="en-US" altLang="ko-KR" sz="4000" b="0" i="1" dirty="0" err="1" smtClean="0">
                <a:solidFill>
                  <a:srgbClr val="660066"/>
                </a:solidFill>
                <a:latin typeface="Times" charset="0"/>
              </a:rPr>
              <a:t>Unsharp</a:t>
            </a:r>
            <a:r>
              <a:rPr lang="en-US" altLang="ko-KR" sz="4000" b="0" i="1" dirty="0" smtClean="0">
                <a:solidFill>
                  <a:srgbClr val="660066"/>
                </a:solidFill>
                <a:latin typeface="Times" charset="0"/>
              </a:rPr>
              <a:t> masking</a:t>
            </a:r>
            <a:endParaRPr lang="en-US" altLang="ko-KR" sz="4000" b="0" dirty="0">
              <a:solidFill>
                <a:srgbClr val="660066"/>
              </a:solidFill>
              <a:latin typeface="Times" charset="0"/>
            </a:endParaRPr>
          </a:p>
        </p:txBody>
      </p:sp>
      <p:sp>
        <p:nvSpPr>
          <p:cNvPr id="14361" name="Text Box 457"/>
          <p:cNvSpPr txBox="1">
            <a:spLocks noChangeArrowheads="1"/>
          </p:cNvSpPr>
          <p:nvPr/>
        </p:nvSpPr>
        <p:spPr bwMode="auto">
          <a:xfrm>
            <a:off x="1774031" y="28755926"/>
            <a:ext cx="14782800" cy="187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47" tIns="45174" rIns="90347" bIns="45174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/>
            <a:r>
              <a:rPr lang="en-US" sz="2900" b="0" dirty="0" smtClean="0">
                <a:latin typeface="Gill Sans MT"/>
                <a:cs typeface="Gill Sans MT"/>
              </a:rPr>
              <a:t>We detected cavities using beta modeling and </a:t>
            </a:r>
            <a:r>
              <a:rPr lang="en-US" sz="2900" b="0" dirty="0" err="1" smtClean="0">
                <a:latin typeface="Gill Sans MT"/>
                <a:cs typeface="Gill Sans MT"/>
              </a:rPr>
              <a:t>unsharp</a:t>
            </a:r>
            <a:r>
              <a:rPr lang="en-US" sz="2900" b="0" dirty="0" smtClean="0">
                <a:latin typeface="Gill Sans MT"/>
                <a:cs typeface="Gill Sans MT"/>
              </a:rPr>
              <a:t> masking method</a:t>
            </a:r>
            <a:r>
              <a:rPr lang="en-US" sz="2900" b="0" dirty="0" smtClean="0">
                <a:latin typeface="Gill Sans MT"/>
                <a:cs typeface="Gill Sans MT"/>
              </a:rPr>
              <a:t> in CIAO</a:t>
            </a:r>
            <a:r>
              <a:rPr lang="en-US" sz="2900" b="0" dirty="0" smtClean="0">
                <a:latin typeface="Gill Sans MT"/>
                <a:cs typeface="Gill Sans MT"/>
              </a:rPr>
              <a:t>. Mainly we </a:t>
            </a:r>
            <a:r>
              <a:rPr lang="en-US" sz="2900" b="0" dirty="0" smtClean="0">
                <a:latin typeface="Gill Sans MT"/>
                <a:cs typeface="Gill Sans MT"/>
              </a:rPr>
              <a:t>used the </a:t>
            </a:r>
            <a:r>
              <a:rPr lang="en-US" sz="2900" b="0" dirty="0" smtClean="0">
                <a:latin typeface="Gill Sans MT"/>
                <a:cs typeface="Gill Sans MT"/>
              </a:rPr>
              <a:t>beta model subtracted image to detect cavities and obtained a hint from </a:t>
            </a:r>
            <a:r>
              <a:rPr lang="en-US" sz="2900" b="0" dirty="0" err="1" smtClean="0">
                <a:latin typeface="Gill Sans MT"/>
                <a:cs typeface="Gill Sans MT"/>
              </a:rPr>
              <a:t>unsharp</a:t>
            </a:r>
            <a:r>
              <a:rPr lang="en-US" sz="2900" b="0" dirty="0" smtClean="0">
                <a:latin typeface="Gill Sans MT"/>
                <a:cs typeface="Gill Sans MT"/>
              </a:rPr>
              <a:t> masked image.  For 16 targets, we</a:t>
            </a:r>
            <a:r>
              <a:rPr lang="en-US" sz="2900" b="0" dirty="0" smtClean="0">
                <a:latin typeface="Gill Sans MT"/>
                <a:cs typeface="Gill Sans MT"/>
              </a:rPr>
              <a:t> </a:t>
            </a:r>
            <a:r>
              <a:rPr lang="en-US" sz="2900" b="0" dirty="0" smtClean="0">
                <a:latin typeface="Gill Sans MT"/>
                <a:cs typeface="Gill Sans MT"/>
              </a:rPr>
              <a:t>measure </a:t>
            </a:r>
            <a:r>
              <a:rPr lang="en-US" sz="2900" b="0" dirty="0" smtClean="0">
                <a:latin typeface="Gill Sans MT"/>
                <a:cs typeface="Gill Sans MT"/>
              </a:rPr>
              <a:t>cavity properties from</a:t>
            </a:r>
            <a:r>
              <a:rPr lang="en-US" sz="2900" b="0" dirty="0" smtClean="0">
                <a:latin typeface="Gill Sans MT"/>
                <a:cs typeface="Gill Sans MT"/>
              </a:rPr>
              <a:t> the</a:t>
            </a:r>
            <a:r>
              <a:rPr lang="en-US" sz="2900" b="0" dirty="0" smtClean="0">
                <a:latin typeface="Gill Sans MT"/>
                <a:cs typeface="Gill Sans MT"/>
              </a:rPr>
              <a:t> </a:t>
            </a:r>
            <a:r>
              <a:rPr lang="en-US" sz="2900" b="0" dirty="0" smtClean="0">
                <a:latin typeface="Gill Sans MT"/>
                <a:cs typeface="Gill Sans MT"/>
              </a:rPr>
              <a:t>raw image</a:t>
            </a:r>
            <a:r>
              <a:rPr lang="en-US" sz="2900" b="0" dirty="0" smtClean="0">
                <a:latin typeface="Gill Sans MT"/>
                <a:cs typeface="Gill Sans MT"/>
              </a:rPr>
              <a:t> because the model fits were not good. </a:t>
            </a:r>
            <a:r>
              <a:rPr lang="en-US" sz="2900" b="0" dirty="0" smtClean="0">
                <a:latin typeface="Gill Sans MT"/>
                <a:cs typeface="Gill Sans MT"/>
              </a:rPr>
              <a:t> C</a:t>
            </a:r>
            <a:r>
              <a:rPr lang="en-US" sz="2900" b="0" dirty="0" smtClean="0">
                <a:latin typeface="Gill Sans MT"/>
                <a:cs typeface="Gill Sans MT"/>
              </a:rPr>
              <a:t>avity </a:t>
            </a:r>
            <a:r>
              <a:rPr lang="en-US" sz="2900" b="0" dirty="0" smtClean="0">
                <a:latin typeface="Gill Sans MT"/>
                <a:cs typeface="Gill Sans MT"/>
              </a:rPr>
              <a:t>size </a:t>
            </a:r>
            <a:r>
              <a:rPr lang="en-US" sz="2900" b="0" dirty="0">
                <a:latin typeface="Gill Sans MT"/>
                <a:cs typeface="Gill Sans MT"/>
              </a:rPr>
              <a:t>and distance </a:t>
            </a:r>
            <a:r>
              <a:rPr lang="en-US" sz="2900" b="0" dirty="0" smtClean="0">
                <a:latin typeface="Gill Sans MT"/>
                <a:cs typeface="Gill Sans MT"/>
              </a:rPr>
              <a:t>from x-ray center</a:t>
            </a:r>
            <a:r>
              <a:rPr lang="en-US" sz="2900" b="0" dirty="0" smtClean="0">
                <a:latin typeface="Gill Sans MT"/>
                <a:cs typeface="Gill Sans MT"/>
              </a:rPr>
              <a:t> </a:t>
            </a:r>
            <a:r>
              <a:rPr lang="en-US" sz="2900" b="0" dirty="0" smtClean="0">
                <a:latin typeface="Gill Sans MT"/>
                <a:cs typeface="Gill Sans MT"/>
              </a:rPr>
              <a:t>were</a:t>
            </a:r>
            <a:r>
              <a:rPr lang="en-US" sz="2900" b="0" dirty="0" smtClean="0">
                <a:latin typeface="Gill Sans MT"/>
                <a:cs typeface="Gill Sans MT"/>
              </a:rPr>
              <a:t> </a:t>
            </a:r>
            <a:r>
              <a:rPr lang="en-US" sz="2900" b="0" dirty="0">
                <a:latin typeface="Gill Sans MT"/>
                <a:cs typeface="Gill Sans MT"/>
              </a:rPr>
              <a:t>determined by visual </a:t>
            </a:r>
            <a:r>
              <a:rPr lang="en-US" sz="2900" b="0" dirty="0" smtClean="0">
                <a:latin typeface="Gill Sans MT"/>
                <a:cs typeface="Gill Sans MT"/>
              </a:rPr>
              <a:t>inspection.</a:t>
            </a:r>
            <a:endParaRPr lang="en-US" sz="2900" b="0" dirty="0">
              <a:latin typeface="Gill Sans MT"/>
              <a:cs typeface="Gill Sans MT"/>
            </a:endParaRPr>
          </a:p>
        </p:txBody>
      </p:sp>
      <p:sp>
        <p:nvSpPr>
          <p:cNvPr id="52" name="AutoShape 6"/>
          <p:cNvSpPr>
            <a:spLocks noChangeArrowheads="1"/>
          </p:cNvSpPr>
          <p:nvPr/>
        </p:nvSpPr>
        <p:spPr bwMode="auto">
          <a:xfrm>
            <a:off x="707231" y="20944681"/>
            <a:ext cx="2275726" cy="83424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4400" i="1" dirty="0" smtClean="0">
                <a:solidFill>
                  <a:srgbClr val="FFFFFF"/>
                </a:solidFill>
                <a:latin typeface="Gill Sans MT" pitchFamily="34" charset="0"/>
                <a:ea typeface="다음_SemiBold" pitchFamily="2" charset="-127"/>
                <a:cs typeface="Calibri" pitchFamily="34" charset="0"/>
              </a:rPr>
              <a:t>Sample</a:t>
            </a:r>
            <a:endParaRPr lang="ko-KR" altLang="en-US" sz="4400" i="1" dirty="0">
              <a:solidFill>
                <a:srgbClr val="FFFFFF"/>
              </a:solidFill>
              <a:latin typeface="Gill Sans MT" pitchFamily="34" charset="0"/>
              <a:ea typeface="다음_SemiBold" pitchFamily="2" charset="-127"/>
              <a:cs typeface="Calibri" pitchFamily="34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31194502" y="6035207"/>
            <a:ext cx="11592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Optima" charset="0"/>
              </a:rPr>
              <a:t>[O III] </a:t>
            </a:r>
            <a:r>
              <a:rPr lang="el-GR" altLang="ko-KR" sz="1200" dirty="0">
                <a:latin typeface="Optima" charset="0"/>
              </a:rPr>
              <a:t>λ</a:t>
            </a:r>
            <a:r>
              <a:rPr lang="en-US" altLang="ko-KR" sz="1200" dirty="0" smtClean="0">
                <a:latin typeface="Optima" charset="0"/>
              </a:rPr>
              <a:t>5007</a:t>
            </a:r>
            <a:endParaRPr lang="ko-KR" altLang="en-US" sz="1200" dirty="0"/>
          </a:p>
        </p:txBody>
      </p:sp>
      <p:sp>
        <p:nvSpPr>
          <p:cNvPr id="83" name="TextBox 57"/>
          <p:cNvSpPr txBox="1">
            <a:spLocks noChangeArrowheads="1"/>
          </p:cNvSpPr>
          <p:nvPr/>
        </p:nvSpPr>
        <p:spPr bwMode="auto">
          <a:xfrm>
            <a:off x="18614231" y="19993550"/>
            <a:ext cx="159164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/>
            <a:r>
              <a:rPr lang="en-US" altLang="ko-KR" sz="1800" b="0" dirty="0">
                <a:latin typeface="Optima"/>
                <a:cs typeface="Optima" charset="0"/>
              </a:rPr>
              <a:t>Figure 4</a:t>
            </a:r>
            <a:r>
              <a:rPr lang="en-US" altLang="ko-KR" sz="1800" b="0" dirty="0" smtClean="0">
                <a:latin typeface="Optima"/>
                <a:cs typeface="Optima" charset="0"/>
              </a:rPr>
              <a:t>. Comparison between cavity properties. Major axis a- minor axis b relation (left), Major axis a-distance relation (center), and Area of cavity- distance relation (right). Color represents temperature. Dashed line (</a:t>
            </a:r>
            <a:r>
              <a:rPr lang="en-US" altLang="ko-KR" sz="1800" b="0" dirty="0" err="1" smtClean="0">
                <a:latin typeface="Optima"/>
                <a:cs typeface="Optima" charset="0"/>
              </a:rPr>
              <a:t>Birzan</a:t>
            </a:r>
            <a:r>
              <a:rPr lang="en-US" altLang="ko-KR" sz="1800" b="0" dirty="0" smtClean="0">
                <a:latin typeface="Optima"/>
                <a:cs typeface="Optima" charset="0"/>
              </a:rPr>
              <a:t> et al. 2004) and dotted line (Dong et al. 2010) show previous results.</a:t>
            </a:r>
            <a:endParaRPr lang="ko-KR" altLang="en-US" sz="1800" b="0" dirty="0">
              <a:latin typeface="Optima"/>
              <a:cs typeface="Optima" charset="0"/>
            </a:endParaRPr>
          </a:p>
        </p:txBody>
      </p:sp>
      <p:sp>
        <p:nvSpPr>
          <p:cNvPr id="88" name="AutoShape 6"/>
          <p:cNvSpPr>
            <a:spLocks noChangeArrowheads="1"/>
          </p:cNvSpPr>
          <p:nvPr/>
        </p:nvSpPr>
        <p:spPr bwMode="auto">
          <a:xfrm>
            <a:off x="707231" y="13172281"/>
            <a:ext cx="3435439" cy="8382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4400" i="1" dirty="0" smtClean="0">
                <a:solidFill>
                  <a:srgbClr val="FFFFFF"/>
                </a:solidFill>
                <a:latin typeface="Gill Sans MT" pitchFamily="34" charset="0"/>
                <a:ea typeface="다음_SemiBold" pitchFamily="2" charset="-127"/>
                <a:cs typeface="Calibri" pitchFamily="34" charset="0"/>
              </a:rPr>
              <a:t>Introduction</a:t>
            </a:r>
            <a:endParaRPr lang="ko-KR" altLang="en-US" sz="4400" i="1" dirty="0">
              <a:solidFill>
                <a:srgbClr val="FFFFFF"/>
              </a:solidFill>
              <a:latin typeface="Gill Sans MT" pitchFamily="34" charset="0"/>
              <a:ea typeface="다음_SemiBold" pitchFamily="2" charset="-127"/>
              <a:cs typeface="Calibri" pitchFamily="34" charset="0"/>
            </a:endParaRPr>
          </a:p>
        </p:txBody>
      </p:sp>
      <p:sp>
        <p:nvSpPr>
          <p:cNvPr id="90" name="AutoShape 6"/>
          <p:cNvSpPr>
            <a:spLocks noChangeArrowheads="1"/>
          </p:cNvSpPr>
          <p:nvPr/>
        </p:nvSpPr>
        <p:spPr bwMode="auto">
          <a:xfrm>
            <a:off x="707231" y="6923881"/>
            <a:ext cx="2580178" cy="83424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4400" i="1" dirty="0" smtClean="0">
                <a:solidFill>
                  <a:srgbClr val="FFFFFF"/>
                </a:solidFill>
                <a:latin typeface="Gill Sans MT" pitchFamily="34" charset="0"/>
                <a:ea typeface="다음_SemiBold" pitchFamily="2" charset="-127"/>
                <a:cs typeface="Calibri" pitchFamily="34" charset="0"/>
              </a:rPr>
              <a:t>Abstract</a:t>
            </a:r>
            <a:endParaRPr lang="ko-KR" altLang="en-US" sz="4400" i="1" dirty="0">
              <a:solidFill>
                <a:srgbClr val="FFFFFF"/>
              </a:solidFill>
              <a:latin typeface="Gill Sans MT" pitchFamily="34" charset="0"/>
              <a:ea typeface="다음_SemiBold" pitchFamily="2" charset="-127"/>
              <a:cs typeface="Calibri" pitchFamily="34" charset="0"/>
            </a:endParaRPr>
          </a:p>
        </p:txBody>
      </p:sp>
      <p:sp>
        <p:nvSpPr>
          <p:cNvPr id="91" name="AutoShape 6"/>
          <p:cNvSpPr>
            <a:spLocks noChangeArrowheads="1"/>
          </p:cNvSpPr>
          <p:nvPr/>
        </p:nvSpPr>
        <p:spPr bwMode="auto">
          <a:xfrm>
            <a:off x="631031" y="27040681"/>
            <a:ext cx="2580178" cy="83424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4400" i="1" dirty="0" smtClean="0">
                <a:solidFill>
                  <a:srgbClr val="FFFFFF"/>
                </a:solidFill>
                <a:latin typeface="Gill Sans MT" pitchFamily="34" charset="0"/>
                <a:ea typeface="다음_SemiBold" pitchFamily="2" charset="-127"/>
                <a:cs typeface="Calibri" pitchFamily="34" charset="0"/>
              </a:rPr>
              <a:t>Analysis</a:t>
            </a:r>
            <a:endParaRPr lang="ko-KR" altLang="en-US" sz="4400" i="1" dirty="0">
              <a:solidFill>
                <a:srgbClr val="FFFFFF"/>
              </a:solidFill>
              <a:latin typeface="Gill Sans MT" pitchFamily="34" charset="0"/>
              <a:ea typeface="다음_SemiBold" pitchFamily="2" charset="-127"/>
              <a:cs typeface="Calibri" pitchFamily="34" charset="0"/>
            </a:endParaRPr>
          </a:p>
        </p:txBody>
      </p:sp>
      <p:sp>
        <p:nvSpPr>
          <p:cNvPr id="14344" name="Text Box 406"/>
          <p:cNvSpPr txBox="1">
            <a:spLocks noChangeArrowheads="1"/>
          </p:cNvSpPr>
          <p:nvPr/>
        </p:nvSpPr>
        <p:spPr bwMode="auto">
          <a:xfrm>
            <a:off x="1316831" y="35603905"/>
            <a:ext cx="6209931" cy="80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47" tIns="45174" rIns="90347" bIns="45174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20000"/>
              </a:lnSpc>
              <a:spcAft>
                <a:spcPct val="40000"/>
              </a:spcAft>
            </a:pPr>
            <a:r>
              <a:rPr lang="en-US" altLang="ko-KR" sz="4000" b="0" i="1" dirty="0" smtClean="0">
                <a:solidFill>
                  <a:srgbClr val="660066"/>
                </a:solidFill>
                <a:latin typeface="Times" charset="0"/>
              </a:rPr>
              <a:t>Measuring gas temperature</a:t>
            </a:r>
            <a:endParaRPr lang="en-US" altLang="ko-KR" sz="4000" b="0" i="1" baseline="-25000" dirty="0">
              <a:solidFill>
                <a:srgbClr val="660066"/>
              </a:solidFill>
              <a:latin typeface="Times" charset="0"/>
            </a:endParaRPr>
          </a:p>
        </p:txBody>
      </p:sp>
      <p:sp>
        <p:nvSpPr>
          <p:cNvPr id="99" name="Text Box 428"/>
          <p:cNvSpPr txBox="1">
            <a:spLocks noChangeArrowheads="1"/>
          </p:cNvSpPr>
          <p:nvPr/>
        </p:nvSpPr>
        <p:spPr bwMode="auto">
          <a:xfrm>
            <a:off x="27986831" y="38318281"/>
            <a:ext cx="4876800" cy="101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47" tIns="45174" rIns="90347" bIns="45174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ko-KR" sz="3800" i="1" dirty="0" smtClean="0">
                <a:solidFill>
                  <a:srgbClr val="0070C0"/>
                </a:solidFill>
                <a:latin typeface="Gill Sans MT" pitchFamily="34" charset="0"/>
                <a:ea typeface="굴림" charset="0"/>
                <a:cs typeface="굴림" charset="0"/>
              </a:rPr>
              <a:t>Contact : </a:t>
            </a:r>
            <a:r>
              <a:rPr lang="en-US" altLang="ko-KR" sz="3800" i="1" dirty="0" err="1" smtClean="0">
                <a:solidFill>
                  <a:srgbClr val="0070C0"/>
                </a:solidFill>
                <a:latin typeface="Gill Sans MT" pitchFamily="34" charset="0"/>
                <a:ea typeface="굴림" charset="0"/>
                <a:cs typeface="굴림" charset="0"/>
              </a:rPr>
              <a:t>Jaejin</a:t>
            </a:r>
            <a:r>
              <a:rPr lang="en-US" altLang="ko-KR" sz="3800" i="1" dirty="0" smtClean="0">
                <a:solidFill>
                  <a:srgbClr val="0070C0"/>
                </a:solidFill>
                <a:latin typeface="Gill Sans MT" pitchFamily="34" charset="0"/>
                <a:ea typeface="굴림" charset="0"/>
                <a:cs typeface="굴림" charset="0"/>
              </a:rPr>
              <a:t> Shin</a:t>
            </a:r>
            <a:endParaRPr lang="en-US" altLang="ko-KR" sz="3800" i="1" dirty="0" smtClean="0">
              <a:solidFill>
                <a:srgbClr val="0070C0"/>
              </a:solidFill>
              <a:latin typeface="Gill Sans MT" pitchFamily="34" charset="0"/>
              <a:ea typeface="굴림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ko-KR" sz="3800" i="1" dirty="0" err="1" smtClean="0">
                <a:solidFill>
                  <a:srgbClr val="0070C0"/>
                </a:solidFill>
                <a:latin typeface="Gill Sans MT" pitchFamily="34" charset="0"/>
                <a:ea typeface="굴림" charset="0"/>
              </a:rPr>
              <a:t>jjshin@astro.snu.ac.kr</a:t>
            </a:r>
            <a:endParaRPr lang="en-US" altLang="ko-KR" sz="3800" i="1" dirty="0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3031" y="14162881"/>
            <a:ext cx="9829800" cy="638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en-US" sz="2900" b="0" dirty="0" smtClean="0">
                <a:latin typeface="Gill Sans MT"/>
                <a:cs typeface="Gill Sans MT"/>
              </a:rPr>
              <a:t>The result of</a:t>
            </a:r>
            <a:r>
              <a:rPr lang="en-US" sz="2900" b="0" dirty="0" smtClean="0">
                <a:latin typeface="Gill Sans MT"/>
                <a:cs typeface="Gill Sans MT"/>
              </a:rPr>
              <a:t> </a:t>
            </a:r>
            <a:r>
              <a:rPr lang="en-US" sz="2900" b="0" dirty="0" smtClean="0">
                <a:latin typeface="Gill Sans MT"/>
                <a:cs typeface="Gill Sans MT"/>
              </a:rPr>
              <a:t>AGN feedback, x-ray </a:t>
            </a:r>
            <a:r>
              <a:rPr lang="en-US" sz="2900" b="0" dirty="0" smtClean="0">
                <a:latin typeface="Gill Sans MT"/>
                <a:cs typeface="Gill Sans MT"/>
              </a:rPr>
              <a:t>cavities cover </a:t>
            </a:r>
            <a:r>
              <a:rPr lang="en-US" sz="2900" b="0" dirty="0" smtClean="0">
                <a:latin typeface="Gill Sans MT"/>
                <a:cs typeface="Gill Sans MT"/>
              </a:rPr>
              <a:t>the </a:t>
            </a:r>
            <a:r>
              <a:rPr lang="en-US" sz="2900" b="0" dirty="0" smtClean="0">
                <a:latin typeface="Gill Sans MT"/>
                <a:cs typeface="Gill Sans MT"/>
              </a:rPr>
              <a:t>larger scales (</a:t>
            </a:r>
            <a:r>
              <a:rPr lang="en-US" sz="2900" b="0" dirty="0" smtClean="0">
                <a:latin typeface="Gill Sans MT"/>
                <a:cs typeface="Gill Sans MT"/>
              </a:rPr>
              <a:t>up to ~100kpc) </a:t>
            </a:r>
            <a:r>
              <a:rPr lang="en-US" sz="2900" b="0" dirty="0" smtClean="0">
                <a:latin typeface="Gill Sans MT"/>
                <a:cs typeface="Gill Sans MT"/>
              </a:rPr>
              <a:t>compared </a:t>
            </a:r>
            <a:r>
              <a:rPr lang="en-US" sz="2900" b="0" dirty="0" smtClean="0">
                <a:latin typeface="Gill Sans MT"/>
                <a:cs typeface="Gill Sans MT"/>
              </a:rPr>
              <a:t>to other feedback phenomena (i.e., AGN outflow). </a:t>
            </a:r>
          </a:p>
          <a:p>
            <a:pPr marL="457200" indent="-457200" algn="just">
              <a:buFont typeface="Arial"/>
              <a:buChar char="•"/>
            </a:pPr>
            <a:endParaRPr lang="en-US" sz="1500" b="0" dirty="0" smtClean="0">
              <a:latin typeface="Gill Sans MT"/>
              <a:cs typeface="Gill Sans MT"/>
            </a:endParaRPr>
          </a:p>
          <a:p>
            <a:pPr marL="457200" indent="-457200" algn="just">
              <a:buFont typeface="Arial"/>
              <a:buChar char="•"/>
            </a:pPr>
            <a:endParaRPr lang="en-US" sz="1500" b="0" dirty="0">
              <a:latin typeface="Gill Sans MT"/>
              <a:cs typeface="Gill Sans MT"/>
            </a:endParaRPr>
          </a:p>
          <a:p>
            <a:pPr marL="457200" indent="-457200" algn="just">
              <a:buFont typeface="Arial"/>
              <a:buChar char="•"/>
            </a:pPr>
            <a:r>
              <a:rPr lang="en-US" sz="2900" b="0" dirty="0">
                <a:latin typeface="Gill Sans MT"/>
                <a:cs typeface="Gill Sans MT"/>
              </a:rPr>
              <a:t>Showing morphological </a:t>
            </a:r>
            <a:r>
              <a:rPr lang="en-US" sz="2900" b="0" dirty="0" smtClean="0">
                <a:latin typeface="Gill Sans MT"/>
                <a:cs typeface="Gill Sans MT"/>
              </a:rPr>
              <a:t>links </a:t>
            </a:r>
            <a:r>
              <a:rPr lang="en-US" sz="2900" b="0" dirty="0">
                <a:latin typeface="Gill Sans MT"/>
                <a:cs typeface="Gill Sans MT"/>
              </a:rPr>
              <a:t>with </a:t>
            </a:r>
            <a:r>
              <a:rPr lang="en-US" sz="2900" b="0" dirty="0" smtClean="0">
                <a:latin typeface="Gill Sans MT"/>
                <a:cs typeface="Gill Sans MT"/>
              </a:rPr>
              <a:t>radio</a:t>
            </a:r>
            <a:r>
              <a:rPr lang="en-US" sz="2900" b="0" dirty="0" smtClean="0">
                <a:latin typeface="Gill Sans MT"/>
                <a:cs typeface="Gill Sans MT"/>
              </a:rPr>
              <a:t> </a:t>
            </a:r>
            <a:r>
              <a:rPr lang="en-US" sz="2900" b="0" dirty="0" smtClean="0">
                <a:latin typeface="Gill Sans MT"/>
                <a:cs typeface="Gill Sans MT"/>
              </a:rPr>
              <a:t>emission</a:t>
            </a:r>
            <a:r>
              <a:rPr lang="en-US" sz="2900" b="0" dirty="0" smtClean="0">
                <a:latin typeface="Gill Sans MT"/>
                <a:cs typeface="Gill Sans MT"/>
              </a:rPr>
              <a:t>, </a:t>
            </a:r>
            <a:r>
              <a:rPr lang="en-US" sz="2900" i="1" u="sng" dirty="0" smtClean="0">
                <a:latin typeface="Gill Sans MT"/>
                <a:cs typeface="Gill Sans MT"/>
              </a:rPr>
              <a:t>X</a:t>
            </a:r>
            <a:r>
              <a:rPr lang="en-US" sz="2900" i="1" u="sng" dirty="0">
                <a:latin typeface="Gill Sans MT"/>
                <a:cs typeface="Gill Sans MT"/>
              </a:rPr>
              <a:t>-ray </a:t>
            </a:r>
            <a:r>
              <a:rPr lang="en-US" sz="2900" i="1" u="sng" dirty="0" smtClean="0">
                <a:latin typeface="Gill Sans MT"/>
                <a:cs typeface="Gill Sans MT"/>
              </a:rPr>
              <a:t>cavities </a:t>
            </a:r>
            <a:r>
              <a:rPr lang="en-US" sz="2900" i="1" u="sng" dirty="0" smtClean="0">
                <a:latin typeface="Gill Sans MT"/>
                <a:cs typeface="Gill Sans MT"/>
              </a:rPr>
              <a:t>likely originate from</a:t>
            </a:r>
            <a:r>
              <a:rPr lang="en-US" sz="2900" i="1" u="sng" dirty="0" smtClean="0">
                <a:latin typeface="Gill Sans MT"/>
                <a:cs typeface="Gill Sans MT"/>
              </a:rPr>
              <a:t> </a:t>
            </a:r>
            <a:r>
              <a:rPr lang="en-US" sz="2900" i="1" u="sng" dirty="0" smtClean="0">
                <a:latin typeface="Gill Sans MT"/>
                <a:cs typeface="Gill Sans MT"/>
              </a:rPr>
              <a:t>radio </a:t>
            </a:r>
            <a:r>
              <a:rPr lang="en-US" sz="2900" i="1" u="sng" dirty="0" smtClean="0">
                <a:latin typeface="Gill Sans MT"/>
                <a:cs typeface="Gill Sans MT"/>
              </a:rPr>
              <a:t>jets.</a:t>
            </a:r>
            <a:endParaRPr lang="en-US" sz="2900" dirty="0"/>
          </a:p>
          <a:p>
            <a:pPr marL="457200" indent="-457200" algn="just">
              <a:buFont typeface="Arial"/>
              <a:buChar char="•"/>
            </a:pPr>
            <a:endParaRPr lang="en-US" sz="1500" b="0" dirty="0" smtClean="0">
              <a:latin typeface="Gill Sans MT"/>
              <a:cs typeface="Gill Sans MT"/>
            </a:endParaRPr>
          </a:p>
          <a:p>
            <a:pPr marL="457200" indent="-457200" algn="just">
              <a:buFont typeface="Arial"/>
              <a:buChar char="•"/>
            </a:pPr>
            <a:r>
              <a:rPr lang="en-US" sz="2900" b="0" dirty="0" smtClean="0">
                <a:latin typeface="Gill Sans MT"/>
                <a:cs typeface="Gill Sans MT"/>
              </a:rPr>
              <a:t>Studying x-ray </a:t>
            </a:r>
            <a:r>
              <a:rPr lang="en-US" sz="2900" b="0" dirty="0" smtClean="0">
                <a:latin typeface="Gill Sans MT"/>
                <a:cs typeface="Gill Sans MT"/>
              </a:rPr>
              <a:t>cavities can provide clues into galaxy</a:t>
            </a:r>
            <a:r>
              <a:rPr lang="en-US" sz="2900" b="0" dirty="0" smtClean="0">
                <a:latin typeface="Gill Sans MT"/>
                <a:cs typeface="Gill Sans MT"/>
              </a:rPr>
              <a:t>-SMBH co</a:t>
            </a:r>
            <a:r>
              <a:rPr lang="en-US" sz="2900" b="0" dirty="0">
                <a:latin typeface="Gill Sans MT"/>
                <a:cs typeface="Gill Sans MT"/>
              </a:rPr>
              <a:t>-</a:t>
            </a:r>
            <a:r>
              <a:rPr lang="en-US" sz="2900" b="0" dirty="0" smtClean="0">
                <a:latin typeface="Gill Sans MT"/>
                <a:cs typeface="Gill Sans MT"/>
              </a:rPr>
              <a:t>evolution.</a:t>
            </a:r>
            <a:endParaRPr lang="en-US" sz="2000" b="0" dirty="0">
              <a:latin typeface="Gill Sans MT"/>
              <a:cs typeface="Gill Sans MT"/>
            </a:endParaRPr>
          </a:p>
          <a:p>
            <a:pPr marL="457200" indent="-457200" algn="just">
              <a:buFont typeface="Arial"/>
              <a:buChar char="•"/>
            </a:pPr>
            <a:endParaRPr lang="en-US" sz="1500" b="0" dirty="0" smtClean="0">
              <a:latin typeface="Gill Sans MT"/>
              <a:cs typeface="Gill Sans MT"/>
            </a:endParaRPr>
          </a:p>
          <a:p>
            <a:pPr marL="285750" indent="-285750" algn="just">
              <a:buFont typeface="Arial"/>
              <a:buChar char="•"/>
            </a:pPr>
            <a:endParaRPr lang="en-US" sz="1500" b="0" dirty="0" smtClean="0">
              <a:latin typeface="Gill Sans MT"/>
              <a:cs typeface="Gill Sans MT"/>
            </a:endParaRPr>
          </a:p>
          <a:p>
            <a:pPr marL="457200" indent="-457200" algn="just">
              <a:buFont typeface="Arial"/>
              <a:buChar char="•"/>
            </a:pPr>
            <a:r>
              <a:rPr lang="en-US" sz="2900" b="0" dirty="0" smtClean="0">
                <a:latin typeface="Gill Sans MT"/>
                <a:cs typeface="Gill Sans MT"/>
              </a:rPr>
              <a:t>However,  previous study focused on narrow dynamical range with small sample.</a:t>
            </a:r>
            <a:endParaRPr lang="en-US" sz="2900" b="0" dirty="0">
              <a:latin typeface="Gill Sans MT"/>
              <a:cs typeface="Gill Sans MT"/>
            </a:endParaRPr>
          </a:p>
          <a:p>
            <a:pPr marL="285750" indent="-285750" algn="just">
              <a:buFont typeface="Arial"/>
              <a:buChar char="•"/>
            </a:pPr>
            <a:endParaRPr lang="en-US" sz="1500" b="0" dirty="0" smtClean="0">
              <a:latin typeface="Gill Sans MT"/>
              <a:cs typeface="Gill Sans MT"/>
            </a:endParaRPr>
          </a:p>
          <a:p>
            <a:pPr marL="457200" indent="-457200" algn="just">
              <a:buFont typeface="Arial"/>
              <a:buChar char="•"/>
            </a:pPr>
            <a:r>
              <a:rPr lang="en-US" sz="2900" b="0" dirty="0" smtClean="0">
                <a:latin typeface="Gill Sans MT"/>
                <a:cs typeface="Gill Sans MT"/>
              </a:rPr>
              <a:t>Here</a:t>
            </a:r>
            <a:r>
              <a:rPr lang="en-US" sz="2900" b="0" dirty="0" smtClean="0">
                <a:latin typeface="Gill Sans MT"/>
                <a:cs typeface="Gill Sans MT"/>
              </a:rPr>
              <a:t>, </a:t>
            </a:r>
            <a:r>
              <a:rPr lang="en-US" sz="2900" i="1" u="sng" dirty="0" smtClean="0">
                <a:latin typeface="Gill Sans MT"/>
                <a:cs typeface="Gill Sans MT"/>
              </a:rPr>
              <a:t>we </a:t>
            </a:r>
            <a:r>
              <a:rPr lang="en-US" sz="2900" i="1" u="sng" dirty="0" smtClean="0">
                <a:latin typeface="Gill Sans MT"/>
                <a:cs typeface="Gill Sans MT"/>
              </a:rPr>
              <a:t>investigate </a:t>
            </a:r>
            <a:r>
              <a:rPr lang="en-US" sz="2900" i="1" u="sng" dirty="0" smtClean="0">
                <a:latin typeface="Gill Sans MT"/>
                <a:cs typeface="Gill Sans MT"/>
              </a:rPr>
              <a:t>x-ray cavities</a:t>
            </a:r>
            <a:r>
              <a:rPr lang="en-US" sz="2900" i="1" u="sng" dirty="0" smtClean="0">
                <a:latin typeface="Gill Sans MT"/>
                <a:cs typeface="Gill Sans MT"/>
              </a:rPr>
              <a:t> </a:t>
            </a:r>
            <a:r>
              <a:rPr lang="en-US" sz="2900" i="1" u="sng" dirty="0" smtClean="0">
                <a:latin typeface="Gill Sans MT"/>
                <a:cs typeface="Gill Sans MT"/>
              </a:rPr>
              <a:t>in a </a:t>
            </a:r>
            <a:r>
              <a:rPr lang="en-US" sz="2900" i="1" u="sng" dirty="0" smtClean="0">
                <a:latin typeface="Gill Sans MT"/>
                <a:cs typeface="Gill Sans MT"/>
              </a:rPr>
              <a:t>statistically </a:t>
            </a:r>
            <a:r>
              <a:rPr lang="en-US" sz="2900" i="1" u="sng" dirty="0" smtClean="0">
                <a:latin typeface="Gill Sans MT"/>
                <a:cs typeface="Gill Sans MT"/>
              </a:rPr>
              <a:t>large</a:t>
            </a:r>
            <a:r>
              <a:rPr lang="en-US" sz="2900" i="1" u="sng" dirty="0" smtClean="0">
                <a:latin typeface="Gill Sans MT"/>
                <a:cs typeface="Gill Sans MT"/>
              </a:rPr>
              <a:t> sample with a large dynamical range.</a:t>
            </a:r>
            <a:endParaRPr lang="en-US" sz="2900" i="1" u="sng" dirty="0">
              <a:latin typeface="Gill Sans MT"/>
              <a:cs typeface="Gill Sans MT"/>
            </a:endParaRPr>
          </a:p>
        </p:txBody>
      </p:sp>
      <p:pic>
        <p:nvPicPr>
          <p:cNvPr id="106" name="Picture 105" descr="hydra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451431" y="13772145"/>
            <a:ext cx="5638800" cy="4962736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1697831" y="31155481"/>
            <a:ext cx="15163800" cy="3581399"/>
            <a:chOff x="4726771" y="26166233"/>
            <a:chExt cx="14824078" cy="3938372"/>
          </a:xfrm>
        </p:grpSpPr>
        <p:pic>
          <p:nvPicPr>
            <p:cNvPr id="108" name="Picture 107" descr=" 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726771" y="26166233"/>
              <a:ext cx="14824078" cy="3938372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4950250" y="26417617"/>
              <a:ext cx="2896501" cy="429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100" dirty="0" smtClean="0"/>
                <a:t>RXJ1532.9+3021</a:t>
              </a:r>
              <a:endParaRPr lang="en-US" sz="2100" dirty="0"/>
            </a:p>
          </p:txBody>
        </p:sp>
      </p:grpSp>
      <p:sp>
        <p:nvSpPr>
          <p:cNvPr id="117" name="AutoShape 6"/>
          <p:cNvSpPr>
            <a:spLocks noChangeArrowheads="1"/>
          </p:cNvSpPr>
          <p:nvPr/>
        </p:nvSpPr>
        <p:spPr bwMode="auto">
          <a:xfrm>
            <a:off x="17852231" y="6923881"/>
            <a:ext cx="2080389" cy="90530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4400" i="1" dirty="0" smtClean="0">
                <a:solidFill>
                  <a:srgbClr val="FFFFFF"/>
                </a:solidFill>
                <a:latin typeface="Gill Sans MT" pitchFamily="34" charset="0"/>
                <a:ea typeface="다음_SemiBold" pitchFamily="2" charset="-127"/>
                <a:cs typeface="Calibri" pitchFamily="34" charset="0"/>
              </a:rPr>
              <a:t>Results</a:t>
            </a:r>
            <a:endParaRPr lang="ko-KR" altLang="en-US" sz="4400" i="1" dirty="0">
              <a:solidFill>
                <a:srgbClr val="FFFFFF"/>
              </a:solidFill>
              <a:latin typeface="Gill Sans MT" pitchFamily="34" charset="0"/>
              <a:ea typeface="다음_SemiBold" pitchFamily="2" charset="-127"/>
              <a:cs typeface="Calibri" pitchFamily="34" charset="0"/>
            </a:endParaRPr>
          </a:p>
        </p:txBody>
      </p:sp>
      <p:pic>
        <p:nvPicPr>
          <p:cNvPr id="118" name="Picture 117" descr="IMG_7544-반명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939831" y="36235481"/>
            <a:ext cx="2305050" cy="307340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8690431" y="29358471"/>
            <a:ext cx="16230600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900" b="0" dirty="0" smtClean="0">
                <a:latin typeface="Gill Sans MT"/>
                <a:cs typeface="Gill Sans MT"/>
              </a:rPr>
              <a:t>Out of ~5000 archival</a:t>
            </a:r>
            <a:r>
              <a:rPr lang="en-US" sz="2900" b="0" dirty="0" smtClean="0">
                <a:latin typeface="Gill Sans MT"/>
                <a:cs typeface="Gill Sans MT"/>
              </a:rPr>
              <a:t> </a:t>
            </a:r>
            <a:r>
              <a:rPr lang="en-US" sz="2900" b="0" dirty="0" smtClean="0">
                <a:latin typeface="Gill Sans MT"/>
                <a:cs typeface="Gill Sans MT"/>
              </a:rPr>
              <a:t>observations</a:t>
            </a:r>
            <a:r>
              <a:rPr lang="en-US" sz="2900" b="0" dirty="0" smtClean="0">
                <a:latin typeface="Gill Sans MT"/>
                <a:cs typeface="Gill Sans MT"/>
              </a:rPr>
              <a:t>, </a:t>
            </a:r>
            <a:r>
              <a:rPr lang="en-US" sz="2900" b="0" dirty="0" smtClean="0">
                <a:latin typeface="Gill Sans MT"/>
                <a:cs typeface="Gill Sans MT"/>
              </a:rPr>
              <a:t>we </a:t>
            </a:r>
            <a:r>
              <a:rPr lang="en-US" sz="2900" b="0" dirty="0" smtClean="0">
                <a:latin typeface="Gill Sans MT"/>
                <a:cs typeface="Gill Sans MT"/>
              </a:rPr>
              <a:t>constructed a </a:t>
            </a:r>
            <a:r>
              <a:rPr lang="en-US" sz="2900" b="0" dirty="0" smtClean="0">
                <a:latin typeface="Gill Sans MT"/>
                <a:cs typeface="Gill Sans MT"/>
              </a:rPr>
              <a:t>large </a:t>
            </a:r>
            <a:r>
              <a:rPr lang="en-US" sz="2900" b="0" dirty="0" smtClean="0">
                <a:latin typeface="Gill Sans MT"/>
                <a:cs typeface="Gill Sans MT"/>
              </a:rPr>
              <a:t>sample of 87 targets </a:t>
            </a:r>
            <a:r>
              <a:rPr lang="en-US" sz="2900" b="0" dirty="0" smtClean="0">
                <a:latin typeface="Gill Sans MT"/>
                <a:cs typeface="Gill Sans MT"/>
              </a:rPr>
              <a:t>with broad dynamical range and good S/N.</a:t>
            </a:r>
          </a:p>
          <a:p>
            <a:pPr marL="457200" indent="-457200">
              <a:buFont typeface="Arial"/>
              <a:buChar char="•"/>
            </a:pPr>
            <a:endParaRPr lang="en-US" sz="1500" b="0" dirty="0">
              <a:latin typeface="Gill Sans MT"/>
              <a:cs typeface="Gill Sans MT"/>
            </a:endParaRPr>
          </a:p>
          <a:p>
            <a:pPr marL="457200" indent="-457200">
              <a:buFont typeface="Arial"/>
              <a:buChar char="•"/>
            </a:pPr>
            <a:r>
              <a:rPr lang="en-US" sz="2900" b="0" dirty="0" smtClean="0">
                <a:latin typeface="Gill Sans MT"/>
                <a:cs typeface="Gill Sans MT"/>
              </a:rPr>
              <a:t>We detected 124 cavities from 49 targets using raw </a:t>
            </a:r>
            <a:r>
              <a:rPr lang="en-US" sz="2900" b="0" dirty="0" smtClean="0">
                <a:latin typeface="Gill Sans MT"/>
                <a:cs typeface="Gill Sans MT"/>
              </a:rPr>
              <a:t>images </a:t>
            </a:r>
            <a:r>
              <a:rPr lang="en-US" sz="2900" b="0" dirty="0" smtClean="0">
                <a:latin typeface="Gill Sans MT"/>
                <a:cs typeface="Gill Sans MT"/>
              </a:rPr>
              <a:t>or beta model subtracted </a:t>
            </a:r>
            <a:r>
              <a:rPr lang="en-US" sz="2900" b="0" dirty="0" smtClean="0">
                <a:latin typeface="Gill Sans MT"/>
                <a:cs typeface="Gill Sans MT"/>
              </a:rPr>
              <a:t>images.</a:t>
            </a:r>
            <a:endParaRPr lang="en-US" sz="2900" b="0" dirty="0" smtClean="0">
              <a:latin typeface="Gill Sans MT"/>
              <a:cs typeface="Gill Sans MT"/>
            </a:endParaRPr>
          </a:p>
          <a:p>
            <a:pPr marL="457200" indent="-457200">
              <a:buFont typeface="Arial"/>
              <a:buChar char="•"/>
            </a:pPr>
            <a:endParaRPr lang="en-US" sz="1500" b="0" dirty="0" smtClean="0">
              <a:latin typeface="Gill Sans MT"/>
              <a:cs typeface="Gill Sans MT"/>
            </a:endParaRPr>
          </a:p>
          <a:p>
            <a:pPr marL="457200" indent="-457200">
              <a:buFont typeface="Arial"/>
              <a:buChar char="•"/>
            </a:pPr>
            <a:r>
              <a:rPr lang="en-US" sz="2900" b="0" dirty="0" smtClean="0">
                <a:solidFill>
                  <a:srgbClr val="000000"/>
                </a:solidFill>
                <a:latin typeface="Gill Sans MT"/>
                <a:cs typeface="Gill Sans MT"/>
              </a:rPr>
              <a:t>We found that </a:t>
            </a:r>
            <a:r>
              <a:rPr lang="en-US" sz="2900" i="1" u="sng" dirty="0" smtClean="0">
                <a:solidFill>
                  <a:srgbClr val="FF0000"/>
                </a:solidFill>
                <a:latin typeface="Gill Sans MT"/>
                <a:cs typeface="Gill Sans MT"/>
              </a:rPr>
              <a:t>the cavity size is larger when the </a:t>
            </a:r>
            <a:r>
              <a:rPr lang="en-US" sz="2900" i="1" u="sng" dirty="0" smtClean="0">
                <a:solidFill>
                  <a:srgbClr val="FF0000"/>
                </a:solidFill>
                <a:latin typeface="Gill Sans MT"/>
                <a:cs typeface="Gill Sans MT"/>
              </a:rPr>
              <a:t>cavity </a:t>
            </a:r>
            <a:r>
              <a:rPr lang="en-US" sz="2900" i="1" u="sng" dirty="0" smtClean="0">
                <a:solidFill>
                  <a:srgbClr val="FF0000"/>
                </a:solidFill>
                <a:latin typeface="Gill Sans MT"/>
                <a:cs typeface="Gill Sans MT"/>
              </a:rPr>
              <a:t>is farther from the x-ray center.</a:t>
            </a:r>
          </a:p>
          <a:p>
            <a:pPr marL="457200" indent="-457200">
              <a:buFont typeface="Arial"/>
              <a:buChar char="•"/>
            </a:pPr>
            <a:endParaRPr lang="en-US" sz="1500" i="1" u="sng" dirty="0" smtClean="0">
              <a:solidFill>
                <a:srgbClr val="FF0000"/>
              </a:solidFill>
              <a:latin typeface="Gill Sans MT"/>
              <a:cs typeface="Gill Sans MT"/>
            </a:endParaRPr>
          </a:p>
          <a:p>
            <a:pPr marL="457200" indent="-457200">
              <a:buFont typeface="Arial"/>
              <a:buChar char="•"/>
            </a:pPr>
            <a:r>
              <a:rPr lang="en-US" sz="2900" b="0" dirty="0">
                <a:latin typeface="Gill Sans MT"/>
                <a:cs typeface="Gill Sans MT"/>
              </a:rPr>
              <a:t>T</a:t>
            </a:r>
            <a:r>
              <a:rPr lang="en-US" sz="2900" b="0" dirty="0" smtClean="0">
                <a:latin typeface="Gill Sans MT"/>
                <a:cs typeface="Gill Sans MT"/>
              </a:rPr>
              <a:t>he observed temperature-cavity properties relation is due to the observational limit and intrinsic</a:t>
            </a:r>
            <a:r>
              <a:rPr lang="en-US" sz="2900" b="0" dirty="0" smtClean="0">
                <a:latin typeface="Gill Sans MT"/>
                <a:cs typeface="Gill Sans MT"/>
              </a:rPr>
              <a:t> </a:t>
            </a:r>
            <a:r>
              <a:rPr lang="en-US" sz="2900" b="0" dirty="0" smtClean="0">
                <a:latin typeface="Gill Sans MT"/>
                <a:cs typeface="Gill Sans MT"/>
              </a:rPr>
              <a:t>size of the X-ray emission</a:t>
            </a:r>
            <a:r>
              <a:rPr lang="en-US" sz="2900" b="0" dirty="0" smtClean="0">
                <a:latin typeface="Gill Sans MT"/>
                <a:cs typeface="Gill Sans MT"/>
              </a:rPr>
              <a:t>.</a:t>
            </a:r>
            <a:endParaRPr lang="en-US" sz="2900" b="0" dirty="0" smtClean="0">
              <a:latin typeface="Gill Sans MT"/>
              <a:cs typeface="Gill Sans M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97831" y="34889281"/>
            <a:ext cx="1539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dirty="0" smtClean="0"/>
              <a:t>Figure 2. Beta modeling and </a:t>
            </a:r>
            <a:r>
              <a:rPr lang="en-US" sz="2200" b="0" dirty="0" err="1" smtClean="0"/>
              <a:t>Unsharp</a:t>
            </a:r>
            <a:r>
              <a:rPr lang="en-US" sz="2200" b="0" dirty="0" smtClean="0"/>
              <a:t> masking </a:t>
            </a:r>
            <a:r>
              <a:rPr lang="en-US" sz="2200" b="0" dirty="0" smtClean="0"/>
              <a:t>results. </a:t>
            </a:r>
            <a:r>
              <a:rPr lang="en-US" sz="2200" b="0" dirty="0" smtClean="0"/>
              <a:t>Smoothed raw image (left), beta model (left center), residual image (right center), </a:t>
            </a:r>
            <a:r>
              <a:rPr lang="en-US" sz="2200" b="0" dirty="0" err="1" smtClean="0"/>
              <a:t>unsharp</a:t>
            </a:r>
            <a:r>
              <a:rPr lang="en-US" sz="2200" b="0" dirty="0" smtClean="0"/>
              <a:t> masking (right). Cavities are shown as green ellipses.</a:t>
            </a:r>
            <a:endParaRPr lang="en-US" sz="2200" b="0" dirty="0"/>
          </a:p>
        </p:txBody>
      </p:sp>
      <p:sp>
        <p:nvSpPr>
          <p:cNvPr id="56" name="TextBox 55"/>
          <p:cNvSpPr txBox="1"/>
          <p:nvPr/>
        </p:nvSpPr>
        <p:spPr>
          <a:xfrm>
            <a:off x="11222831" y="18887281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ill Sans MT"/>
                <a:cs typeface="Gill Sans MT"/>
              </a:rPr>
              <a:t>Figure.1 The composite image of Hydra A cluster. X-ray data from Chandra (blue), Radio data from VLA (pink), and optical data </a:t>
            </a:r>
            <a:r>
              <a:rPr lang="en-US" sz="2000" dirty="0">
                <a:latin typeface="Gill Sans MT"/>
                <a:cs typeface="Gill Sans MT"/>
              </a:rPr>
              <a:t>(yellow</a:t>
            </a:r>
            <a:r>
              <a:rPr lang="en-US" sz="2000" dirty="0" smtClean="0">
                <a:latin typeface="Gill Sans MT"/>
                <a:cs typeface="Gill Sans MT"/>
              </a:rPr>
              <a:t>) from CFHT.  This composite image is taken from </a:t>
            </a:r>
            <a:r>
              <a:rPr lang="en-US" sz="2000" dirty="0" err="1" smtClean="0">
                <a:latin typeface="Gill Sans MT"/>
                <a:cs typeface="Gill Sans MT"/>
              </a:rPr>
              <a:t>chandra.harvard.edu</a:t>
            </a:r>
            <a:r>
              <a:rPr lang="en-US" sz="2000" dirty="0" smtClean="0">
                <a:latin typeface="Gill Sans MT"/>
                <a:cs typeface="Gill Sans MT"/>
              </a:rPr>
              <a:t>.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57" name="AutoShape 6"/>
          <p:cNvSpPr>
            <a:spLocks noChangeArrowheads="1"/>
          </p:cNvSpPr>
          <p:nvPr/>
        </p:nvSpPr>
        <p:spPr bwMode="auto">
          <a:xfrm>
            <a:off x="17776031" y="28259881"/>
            <a:ext cx="2971800" cy="9144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4000" i="1" dirty="0" smtClean="0">
                <a:solidFill>
                  <a:srgbClr val="FFFFFF"/>
                </a:solidFill>
                <a:latin typeface="Gill Sans MT" pitchFamily="34" charset="0"/>
                <a:ea typeface="다음_SemiBold" pitchFamily="2" charset="-127"/>
                <a:cs typeface="Calibri" pitchFamily="34" charset="0"/>
              </a:rPr>
              <a:t>Summary</a:t>
            </a:r>
            <a:endParaRPr lang="ko-KR" altLang="en-US" sz="4000" i="1" dirty="0">
              <a:solidFill>
                <a:srgbClr val="FFFFFF"/>
              </a:solidFill>
              <a:latin typeface="Gill Sans MT" pitchFamily="34" charset="0"/>
              <a:ea typeface="다음_SemiBold" pitchFamily="2" charset="-127"/>
              <a:cs typeface="Calibri" pitchFamily="34" charset="0"/>
            </a:endParaRPr>
          </a:p>
        </p:txBody>
      </p:sp>
      <p:sp>
        <p:nvSpPr>
          <p:cNvPr id="60" name="Text Box 405"/>
          <p:cNvSpPr txBox="1">
            <a:spLocks noChangeArrowheads="1"/>
          </p:cNvSpPr>
          <p:nvPr/>
        </p:nvSpPr>
        <p:spPr bwMode="auto">
          <a:xfrm>
            <a:off x="18538031" y="7990681"/>
            <a:ext cx="4800600" cy="80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47" tIns="45174" rIns="90347" bIns="45174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20000"/>
              </a:lnSpc>
              <a:spcAft>
                <a:spcPct val="40000"/>
              </a:spcAft>
            </a:pPr>
            <a:r>
              <a:rPr lang="en-US" altLang="ko-KR" sz="4000" b="0" i="1" dirty="0" smtClean="0">
                <a:solidFill>
                  <a:srgbClr val="660066"/>
                </a:solidFill>
                <a:latin typeface="Times" charset="0"/>
              </a:rPr>
              <a:t>Cavity detection</a:t>
            </a:r>
            <a:endParaRPr lang="en-US" altLang="ko-KR" sz="4000" b="0" dirty="0">
              <a:solidFill>
                <a:srgbClr val="660066"/>
              </a:solidFill>
              <a:latin typeface="Time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19031" y="8600281"/>
            <a:ext cx="8534400" cy="3521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900" b="0" dirty="0" smtClean="0">
                <a:latin typeface="Gill Sans MT"/>
                <a:cs typeface="Gill Sans MT"/>
              </a:rPr>
              <a:t>Through beta modeling and</a:t>
            </a:r>
            <a:r>
              <a:rPr lang="en-US" sz="2900" b="0" dirty="0" smtClean="0">
                <a:latin typeface="Gill Sans MT"/>
                <a:cs typeface="Gill Sans MT"/>
              </a:rPr>
              <a:t> the </a:t>
            </a:r>
            <a:r>
              <a:rPr lang="en-US" sz="2900" b="0" dirty="0" err="1" smtClean="0">
                <a:latin typeface="Gill Sans MT"/>
                <a:cs typeface="Gill Sans MT"/>
              </a:rPr>
              <a:t>unsharp</a:t>
            </a:r>
            <a:r>
              <a:rPr lang="en-US" sz="2900" b="0" dirty="0" smtClean="0">
                <a:latin typeface="Gill Sans MT"/>
                <a:cs typeface="Gill Sans MT"/>
              </a:rPr>
              <a:t> </a:t>
            </a:r>
            <a:r>
              <a:rPr lang="en-US" sz="2900" b="0" dirty="0" smtClean="0">
                <a:latin typeface="Gill Sans MT"/>
                <a:cs typeface="Gill Sans MT"/>
              </a:rPr>
              <a:t>masking method, </a:t>
            </a:r>
            <a:r>
              <a:rPr lang="en-US" sz="2900" i="1" u="sng" dirty="0" smtClean="0">
                <a:solidFill>
                  <a:srgbClr val="FF0000"/>
                </a:solidFill>
                <a:latin typeface="Gill Sans MT"/>
                <a:cs typeface="Gill Sans MT"/>
              </a:rPr>
              <a:t>we </a:t>
            </a:r>
            <a:r>
              <a:rPr lang="en-US" sz="2900" i="1" u="sng" dirty="0">
                <a:solidFill>
                  <a:srgbClr val="FF0000"/>
                </a:solidFill>
                <a:latin typeface="Gill Sans MT"/>
                <a:cs typeface="Gill Sans MT"/>
              </a:rPr>
              <a:t>d</a:t>
            </a:r>
            <a:r>
              <a:rPr lang="en-US" sz="2900" i="1" u="sng" dirty="0" smtClean="0">
                <a:solidFill>
                  <a:srgbClr val="FF0000"/>
                </a:solidFill>
                <a:latin typeface="Gill Sans MT"/>
                <a:cs typeface="Gill Sans MT"/>
              </a:rPr>
              <a:t>etected 124 cavities from 49 (56%) targets </a:t>
            </a:r>
            <a:r>
              <a:rPr lang="en-US" sz="2900" b="0" dirty="0" smtClean="0">
                <a:latin typeface="Gill Sans MT"/>
                <a:cs typeface="Gill Sans MT"/>
              </a:rPr>
              <a:t>of our </a:t>
            </a:r>
            <a:r>
              <a:rPr lang="en-US" sz="2900" b="0" dirty="0" smtClean="0">
                <a:latin typeface="Gill Sans MT"/>
                <a:cs typeface="Gill Sans MT"/>
              </a:rPr>
              <a:t>87 targets.  The other 38 targets show little evidence of </a:t>
            </a:r>
            <a:r>
              <a:rPr lang="en-US" sz="2900" b="0" dirty="0" smtClean="0">
                <a:latin typeface="Gill Sans MT"/>
                <a:cs typeface="Gill Sans MT"/>
              </a:rPr>
              <a:t>cavities </a:t>
            </a:r>
            <a:r>
              <a:rPr lang="en-US" sz="2900" b="0" dirty="0" smtClean="0">
                <a:latin typeface="Gill Sans MT"/>
                <a:cs typeface="Gill Sans MT"/>
              </a:rPr>
              <a:t>or cold </a:t>
            </a:r>
            <a:r>
              <a:rPr lang="en-US" sz="2900" b="0" dirty="0" smtClean="0">
                <a:latin typeface="Gill Sans MT"/>
                <a:cs typeface="Gill Sans MT"/>
              </a:rPr>
              <a:t>fronts. </a:t>
            </a:r>
            <a:r>
              <a:rPr lang="en-US" sz="2900" b="0" dirty="0" smtClean="0">
                <a:latin typeface="Gill Sans MT"/>
                <a:cs typeface="Gill Sans MT"/>
              </a:rPr>
              <a:t>Since the gas distribution of </a:t>
            </a:r>
            <a:r>
              <a:rPr lang="en-US" sz="2900" b="0" dirty="0" smtClean="0">
                <a:latin typeface="Gill Sans MT"/>
                <a:cs typeface="Gill Sans MT"/>
              </a:rPr>
              <a:t>targets </a:t>
            </a:r>
            <a:r>
              <a:rPr lang="en-US" sz="2900" b="0" dirty="0" smtClean="0">
                <a:latin typeface="Gill Sans MT"/>
                <a:cs typeface="Gill Sans MT"/>
              </a:rPr>
              <a:t>showing cold </a:t>
            </a:r>
            <a:r>
              <a:rPr lang="en-US" sz="2900" b="0" dirty="0" smtClean="0">
                <a:latin typeface="Gill Sans MT"/>
                <a:cs typeface="Gill Sans MT"/>
              </a:rPr>
              <a:t>fronts are </a:t>
            </a:r>
            <a:r>
              <a:rPr lang="en-US" sz="2900" b="0" dirty="0" smtClean="0">
                <a:latin typeface="Gill Sans MT"/>
                <a:cs typeface="Gill Sans MT"/>
              </a:rPr>
              <a:t>asymmetric (Fig 3), we did not consider</a:t>
            </a:r>
            <a:r>
              <a:rPr lang="en-US" sz="2900" b="0" dirty="0" smtClean="0">
                <a:latin typeface="Gill Sans MT"/>
                <a:cs typeface="Gill Sans MT"/>
              </a:rPr>
              <a:t> these features as cavities.</a:t>
            </a:r>
            <a:endParaRPr lang="en-US" sz="2900" b="0" dirty="0" smtClean="0">
              <a:latin typeface="Gill Sans MT"/>
              <a:cs typeface="Gill Sans M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38031" y="22392481"/>
            <a:ext cx="7772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 smtClean="0">
                <a:latin typeface="Gill Sans MT"/>
                <a:cs typeface="Gill Sans MT"/>
              </a:rPr>
              <a:t>1. High temperature </a:t>
            </a:r>
            <a:r>
              <a:rPr lang="en-US" sz="3000" b="0" dirty="0" smtClean="0">
                <a:latin typeface="Gill Sans MT"/>
                <a:cs typeface="Gill Sans MT"/>
              </a:rPr>
              <a:t>systems</a:t>
            </a:r>
            <a:r>
              <a:rPr lang="en-US" sz="3000" b="0" dirty="0" smtClean="0">
                <a:latin typeface="Gill Sans MT"/>
                <a:cs typeface="Gill Sans MT"/>
              </a:rPr>
              <a:t> tend to be </a:t>
            </a:r>
            <a:r>
              <a:rPr lang="en-US" sz="3000" b="0" dirty="0" smtClean="0">
                <a:latin typeface="Gill Sans MT"/>
                <a:cs typeface="Gill Sans MT"/>
              </a:rPr>
              <a:t> </a:t>
            </a:r>
            <a:r>
              <a:rPr lang="en-US" sz="3000" b="0" dirty="0" smtClean="0">
                <a:latin typeface="Gill Sans MT"/>
                <a:cs typeface="Gill Sans MT"/>
              </a:rPr>
              <a:t>observed at </a:t>
            </a:r>
            <a:r>
              <a:rPr lang="en-US" sz="3000" b="0" dirty="0" smtClean="0">
                <a:latin typeface="Gill Sans MT"/>
                <a:cs typeface="Gill Sans MT"/>
              </a:rPr>
              <a:t>higher </a:t>
            </a:r>
            <a:r>
              <a:rPr lang="en-US" sz="3000" b="0" dirty="0" smtClean="0">
                <a:latin typeface="Gill Sans MT"/>
                <a:cs typeface="Gill Sans MT"/>
              </a:rPr>
              <a:t>redshift (Fig 5a).  </a:t>
            </a:r>
            <a:r>
              <a:rPr lang="en-US" sz="3000" i="1" u="sng" dirty="0" smtClean="0">
                <a:solidFill>
                  <a:srgbClr val="FF0000"/>
                </a:solidFill>
                <a:latin typeface="Gill Sans MT"/>
                <a:cs typeface="Gill Sans MT"/>
              </a:rPr>
              <a:t>Due to spatial resolution </a:t>
            </a:r>
            <a:r>
              <a:rPr lang="en-US" sz="3000" i="1" u="sng" dirty="0" smtClean="0">
                <a:solidFill>
                  <a:srgbClr val="FF0000"/>
                </a:solidFill>
                <a:latin typeface="Gill Sans MT"/>
                <a:cs typeface="Gill Sans MT"/>
              </a:rPr>
              <a:t>limitations, we </a:t>
            </a:r>
            <a:r>
              <a:rPr lang="en-US" sz="3000" i="1" u="sng" dirty="0" smtClean="0">
                <a:solidFill>
                  <a:srgbClr val="FF0000"/>
                </a:solidFill>
                <a:latin typeface="Gill Sans MT"/>
                <a:cs typeface="Gill Sans MT"/>
              </a:rPr>
              <a:t>can not detect small cavities at  high redshift</a:t>
            </a:r>
            <a:r>
              <a:rPr lang="en-US" sz="3000" b="0" dirty="0" smtClean="0">
                <a:latin typeface="Gill Sans MT"/>
                <a:cs typeface="Gill Sans MT"/>
              </a:rPr>
              <a:t> (Fig 5b). </a:t>
            </a:r>
          </a:p>
          <a:p>
            <a:pPr algn="just"/>
            <a:endParaRPr lang="en-US" sz="3000" b="0" dirty="0">
              <a:latin typeface="Gill Sans MT"/>
              <a:cs typeface="Gill Sans MT"/>
            </a:endParaRPr>
          </a:p>
          <a:p>
            <a:pPr algn="just"/>
            <a:r>
              <a:rPr lang="en-US" sz="3000" b="0" dirty="0" smtClean="0">
                <a:latin typeface="Gill Sans MT"/>
                <a:cs typeface="Gill Sans MT"/>
              </a:rPr>
              <a:t>2. </a:t>
            </a:r>
            <a:r>
              <a:rPr lang="en-US" sz="3000" b="0" dirty="0" smtClean="0">
                <a:latin typeface="Gill Sans MT"/>
                <a:cs typeface="Gill Sans MT"/>
              </a:rPr>
              <a:t>Lower </a:t>
            </a:r>
            <a:r>
              <a:rPr lang="en-US" sz="3000" b="0" dirty="0" smtClean="0">
                <a:latin typeface="Gill Sans MT"/>
                <a:cs typeface="Gill Sans MT"/>
              </a:rPr>
              <a:t>temperature </a:t>
            </a:r>
            <a:r>
              <a:rPr lang="en-US" sz="3000" b="0" dirty="0" smtClean="0">
                <a:latin typeface="Gill Sans MT"/>
                <a:cs typeface="Gill Sans MT"/>
              </a:rPr>
              <a:t>systems have smaller </a:t>
            </a:r>
            <a:r>
              <a:rPr lang="en-US" sz="3000" b="0" dirty="0" smtClean="0">
                <a:latin typeface="Gill Sans MT"/>
                <a:cs typeface="Gill Sans MT"/>
              </a:rPr>
              <a:t>x-ray</a:t>
            </a:r>
            <a:r>
              <a:rPr lang="en-US" sz="3000" b="0" dirty="0" smtClean="0">
                <a:latin typeface="Gill Sans MT"/>
                <a:cs typeface="Gill Sans MT"/>
              </a:rPr>
              <a:t> gas distributions. Therefore, </a:t>
            </a:r>
            <a:r>
              <a:rPr lang="en-US" sz="3000" u="sng" dirty="0" smtClean="0">
                <a:solidFill>
                  <a:srgbClr val="FF0000"/>
                </a:solidFill>
                <a:latin typeface="Gill Sans MT"/>
                <a:cs typeface="Gill Sans MT"/>
              </a:rPr>
              <a:t>we cannot observe </a:t>
            </a:r>
            <a:r>
              <a:rPr lang="en-US" sz="3000" i="1" u="sng" dirty="0" smtClean="0">
                <a:solidFill>
                  <a:srgbClr val="FF0000"/>
                </a:solidFill>
                <a:latin typeface="Gill Sans MT"/>
                <a:cs typeface="Gill Sans MT"/>
              </a:rPr>
              <a:t>large cavities </a:t>
            </a:r>
            <a:r>
              <a:rPr lang="en-US" sz="3000" i="1" u="sng" dirty="0" smtClean="0">
                <a:solidFill>
                  <a:srgbClr val="FF0000"/>
                </a:solidFill>
                <a:latin typeface="Gill Sans MT"/>
                <a:cs typeface="Gill Sans MT"/>
              </a:rPr>
              <a:t>in low temperature </a:t>
            </a:r>
            <a:r>
              <a:rPr lang="en-US" sz="3000" i="1" u="sng" dirty="0" smtClean="0">
                <a:solidFill>
                  <a:srgbClr val="FF0000"/>
                </a:solidFill>
                <a:latin typeface="Gill Sans MT"/>
                <a:cs typeface="Gill Sans MT"/>
              </a:rPr>
              <a:t>systems.</a:t>
            </a:r>
            <a:endParaRPr lang="en-US" sz="3000" i="1" u="sng" dirty="0">
              <a:solidFill>
                <a:srgbClr val="FF0000"/>
              </a:solidFill>
              <a:latin typeface="Gill Sans MT"/>
              <a:cs typeface="Gill Sans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95231" y="12791281"/>
            <a:ext cx="15163800" cy="130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ko-KR" sz="2400" i="1" u="sng" dirty="0" smtClean="0">
                <a:solidFill>
                  <a:srgbClr val="FF0000"/>
                </a:solidFill>
              </a:rPr>
              <a:t>Cavity properties (Major axis a, Minor axis b, distance between x-ray center and cavity center, and area of cavity) are strongly correlated.</a:t>
            </a:r>
            <a:r>
              <a:rPr lang="en-US" altLang="ko-KR" sz="2400" b="0" dirty="0" smtClean="0"/>
              <a:t> The minor axis-major axis relation and distance-major relation are similar</a:t>
            </a:r>
            <a:r>
              <a:rPr lang="en-US" altLang="ko-KR" sz="2400" b="0" dirty="0" smtClean="0"/>
              <a:t> </a:t>
            </a:r>
            <a:r>
              <a:rPr lang="en-US" altLang="ko-KR" sz="2400" b="0" dirty="0" smtClean="0"/>
              <a:t>to</a:t>
            </a:r>
            <a:r>
              <a:rPr lang="en-US" altLang="ko-KR" sz="2400" b="0" dirty="0" smtClean="0"/>
              <a:t> </a:t>
            </a:r>
            <a:r>
              <a:rPr lang="en-US" altLang="ko-KR" sz="2400" b="0" dirty="0" smtClean="0"/>
              <a:t>previous </a:t>
            </a:r>
            <a:r>
              <a:rPr lang="en-US" altLang="ko-KR" sz="2400" b="0" dirty="0" smtClean="0"/>
              <a:t>results </a:t>
            </a:r>
            <a:r>
              <a:rPr lang="en-US" altLang="ko-KR" sz="2400" b="0" dirty="0" smtClean="0"/>
              <a:t>(</a:t>
            </a:r>
            <a:r>
              <a:rPr lang="en-US" altLang="ko-KR" sz="2400" b="0" dirty="0" err="1" smtClean="0"/>
              <a:t>Birzan</a:t>
            </a:r>
            <a:r>
              <a:rPr lang="en-US" altLang="ko-KR" sz="2400" b="0" dirty="0" smtClean="0"/>
              <a:t> et al. 2004, Dong et al. 2010).</a:t>
            </a:r>
            <a:endParaRPr lang="en-US" sz="2400" b="0" dirty="0"/>
          </a:p>
        </p:txBody>
      </p:sp>
      <p:sp>
        <p:nvSpPr>
          <p:cNvPr id="66" name="AutoShape 6"/>
          <p:cNvSpPr>
            <a:spLocks noChangeArrowheads="1"/>
          </p:cNvSpPr>
          <p:nvPr/>
        </p:nvSpPr>
        <p:spPr bwMode="auto">
          <a:xfrm>
            <a:off x="17776031" y="36184681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4000" i="1" dirty="0" smtClean="0">
                <a:solidFill>
                  <a:srgbClr val="FFFFFF"/>
                </a:solidFill>
                <a:latin typeface="Gill Sans MT" pitchFamily="34" charset="0"/>
                <a:ea typeface="다음_SemiBold" pitchFamily="2" charset="-127"/>
                <a:cs typeface="Calibri" pitchFamily="34" charset="0"/>
              </a:rPr>
              <a:t>References</a:t>
            </a:r>
            <a:endParaRPr lang="ko-KR" altLang="en-US" sz="4000" i="1" dirty="0">
              <a:solidFill>
                <a:srgbClr val="FFFFFF"/>
              </a:solidFill>
              <a:latin typeface="Gill Sans MT" pitchFamily="34" charset="0"/>
              <a:ea typeface="다음_SemiBold" pitchFamily="2" charset="-127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0231" y="36413281"/>
            <a:ext cx="105918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00" b="0" dirty="0" smtClean="0">
                <a:latin typeface="Gill Sans MT"/>
                <a:cs typeface="Gill Sans MT"/>
              </a:rPr>
              <a:t>To investigate environment </a:t>
            </a:r>
            <a:r>
              <a:rPr lang="en-US" sz="2900" b="0" dirty="0" smtClean="0">
                <a:latin typeface="Gill Sans MT"/>
                <a:cs typeface="Gill Sans MT"/>
              </a:rPr>
              <a:t>effects </a:t>
            </a:r>
            <a:r>
              <a:rPr lang="en-US" sz="2900" b="0" dirty="0" smtClean="0">
                <a:latin typeface="Gill Sans MT"/>
                <a:cs typeface="Gill Sans MT"/>
              </a:rPr>
              <a:t>on x-ray cavity, </a:t>
            </a:r>
            <a:r>
              <a:rPr lang="en-US" sz="2900" b="0" dirty="0">
                <a:latin typeface="Gill Sans MT"/>
                <a:cs typeface="Gill Sans MT"/>
              </a:rPr>
              <a:t> </a:t>
            </a:r>
            <a:r>
              <a:rPr lang="en-US" sz="2900" b="0" dirty="0" smtClean="0">
                <a:latin typeface="Gill Sans MT"/>
                <a:cs typeface="Gill Sans MT"/>
              </a:rPr>
              <a:t>we </a:t>
            </a:r>
            <a:r>
              <a:rPr lang="en-US" sz="2900" b="0" dirty="0" smtClean="0">
                <a:latin typeface="Gill Sans MT"/>
                <a:cs typeface="Gill Sans MT"/>
              </a:rPr>
              <a:t>determined the </a:t>
            </a:r>
            <a:r>
              <a:rPr lang="en-US" sz="2900" b="0" dirty="0" smtClean="0">
                <a:latin typeface="Gill Sans MT"/>
                <a:cs typeface="Gill Sans MT"/>
              </a:rPr>
              <a:t>gas temperature</a:t>
            </a:r>
            <a:r>
              <a:rPr lang="en-US" sz="2900" b="0" dirty="0" smtClean="0">
                <a:latin typeface="Gill Sans MT"/>
                <a:cs typeface="Gill Sans MT"/>
              </a:rPr>
              <a:t> within </a:t>
            </a:r>
            <a:r>
              <a:rPr lang="en-US" sz="2900" b="0" dirty="0" smtClean="0">
                <a:latin typeface="Gill Sans MT"/>
                <a:cs typeface="Gill Sans MT"/>
              </a:rPr>
              <a:t>R</a:t>
            </a:r>
            <a:r>
              <a:rPr lang="en-US" sz="2900" b="0" baseline="-25000" dirty="0" smtClean="0">
                <a:latin typeface="Gill Sans MT"/>
                <a:cs typeface="Gill Sans MT"/>
              </a:rPr>
              <a:t>2500</a:t>
            </a:r>
            <a:r>
              <a:rPr lang="en-US" sz="2900" b="0" dirty="0" smtClean="0">
                <a:latin typeface="Gill Sans MT"/>
                <a:cs typeface="Gill Sans MT"/>
              </a:rPr>
              <a:t>.</a:t>
            </a:r>
            <a:r>
              <a:rPr lang="en-US" sz="2900" b="0" baseline="-25000" dirty="0" smtClean="0">
                <a:latin typeface="Gill Sans MT"/>
                <a:cs typeface="Gill Sans MT"/>
              </a:rPr>
              <a:t> </a:t>
            </a:r>
            <a:r>
              <a:rPr lang="en-US" sz="2900" b="0" dirty="0" smtClean="0">
                <a:latin typeface="Gill Sans MT"/>
                <a:cs typeface="Gill Sans MT"/>
              </a:rPr>
              <a:t> </a:t>
            </a:r>
            <a:r>
              <a:rPr lang="en-US" sz="2900" b="0" dirty="0" smtClean="0">
                <a:latin typeface="Gill Sans MT"/>
                <a:cs typeface="Gill Sans MT"/>
              </a:rPr>
              <a:t>R</a:t>
            </a:r>
            <a:r>
              <a:rPr lang="en-US" sz="2900" b="0" baseline="-25000" dirty="0" smtClean="0">
                <a:latin typeface="Gill Sans MT"/>
                <a:cs typeface="Gill Sans MT"/>
              </a:rPr>
              <a:t>2500</a:t>
            </a:r>
            <a:r>
              <a:rPr lang="en-US" sz="2900" b="0" dirty="0" smtClean="0">
                <a:latin typeface="Gill Sans MT"/>
                <a:cs typeface="Gill Sans MT"/>
              </a:rPr>
              <a:t> </a:t>
            </a:r>
            <a:r>
              <a:rPr lang="en-US" sz="2900" b="0" dirty="0" smtClean="0">
                <a:latin typeface="Gill Sans MT"/>
                <a:cs typeface="Gill Sans MT"/>
              </a:rPr>
              <a:t>was </a:t>
            </a:r>
            <a:r>
              <a:rPr lang="en-US" sz="2900" b="0" dirty="0" smtClean="0">
                <a:latin typeface="Gill Sans MT"/>
                <a:cs typeface="Gill Sans MT"/>
              </a:rPr>
              <a:t>calculated </a:t>
            </a:r>
            <a:r>
              <a:rPr lang="en-US" sz="2900" b="0" dirty="0" smtClean="0">
                <a:latin typeface="Gill Sans MT"/>
                <a:cs typeface="Gill Sans MT"/>
              </a:rPr>
              <a:t>using the</a:t>
            </a:r>
            <a:r>
              <a:rPr lang="en-US" sz="2900" b="0" dirty="0" smtClean="0">
                <a:latin typeface="Gill Sans MT"/>
                <a:cs typeface="Gill Sans MT"/>
              </a:rPr>
              <a:t> </a:t>
            </a:r>
            <a:r>
              <a:rPr lang="en-US" sz="2900" b="0" dirty="0" smtClean="0">
                <a:latin typeface="Gill Sans MT"/>
                <a:cs typeface="Gill Sans MT"/>
              </a:rPr>
              <a:t>temperature-radius relation (Eq. 12  of </a:t>
            </a:r>
            <a:r>
              <a:rPr lang="en-US" sz="2900" b="0" dirty="0" err="1" smtClean="0">
                <a:latin typeface="Gill Sans MT"/>
                <a:cs typeface="Gill Sans MT"/>
              </a:rPr>
              <a:t>Virklihnin</a:t>
            </a:r>
            <a:r>
              <a:rPr lang="en-US" sz="2900" b="0" dirty="0" smtClean="0">
                <a:latin typeface="Gill Sans MT"/>
                <a:cs typeface="Gill Sans MT"/>
              </a:rPr>
              <a:t> et al. 2006)</a:t>
            </a:r>
            <a:endParaRPr lang="en-US" sz="2900" b="0" baseline="-25000" dirty="0">
              <a:latin typeface="Gill Sans MT"/>
              <a:cs typeface="Gill Sans MT"/>
            </a:endParaRPr>
          </a:p>
        </p:txBody>
      </p:sp>
      <p:sp>
        <p:nvSpPr>
          <p:cNvPr id="69" name="Text Box 405"/>
          <p:cNvSpPr txBox="1">
            <a:spLocks noChangeArrowheads="1"/>
          </p:cNvSpPr>
          <p:nvPr/>
        </p:nvSpPr>
        <p:spPr bwMode="auto">
          <a:xfrm>
            <a:off x="18408187" y="20563681"/>
            <a:ext cx="8054644" cy="154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47" tIns="45174" rIns="90347" bIns="45174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20000"/>
              </a:lnSpc>
              <a:spcAft>
                <a:spcPct val="40000"/>
              </a:spcAft>
            </a:pPr>
            <a:r>
              <a:rPr lang="en-US" altLang="ko-KR" sz="4000" b="0" i="1" dirty="0" smtClean="0">
                <a:solidFill>
                  <a:srgbClr val="660066"/>
                </a:solidFill>
                <a:latin typeface="Times" charset="0"/>
              </a:rPr>
              <a:t>Higher temperature </a:t>
            </a:r>
            <a:r>
              <a:rPr lang="en-US" altLang="ko-KR" sz="4000" b="0" i="1" dirty="0" smtClean="0">
                <a:solidFill>
                  <a:srgbClr val="660066"/>
                </a:solidFill>
                <a:latin typeface="Times" charset="0"/>
              </a:rPr>
              <a:t>systems </a:t>
            </a:r>
            <a:r>
              <a:rPr lang="en-US" altLang="ko-KR" sz="4000" b="0" i="1" dirty="0" smtClean="0">
                <a:solidFill>
                  <a:srgbClr val="660066"/>
                </a:solidFill>
                <a:latin typeface="Times" charset="0"/>
              </a:rPr>
              <a:t>show larger cavities</a:t>
            </a:r>
            <a:endParaRPr lang="en-US" altLang="ko-KR" sz="4000" b="0" dirty="0">
              <a:solidFill>
                <a:srgbClr val="660066"/>
              </a:solidFill>
              <a:latin typeface="Times" charset="0"/>
            </a:endParaRPr>
          </a:p>
        </p:txBody>
      </p:sp>
      <p:pic>
        <p:nvPicPr>
          <p:cNvPr id="14346" name="Picture 14345" descr="스크린샷 2013-12-16 오전 10.53.3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746831" y="36108481"/>
            <a:ext cx="3733800" cy="1387561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9510831" y="20716081"/>
            <a:ext cx="5638800" cy="5486400"/>
            <a:chOff x="29815631" y="20639881"/>
            <a:chExt cx="5105400" cy="5125254"/>
          </a:xfrm>
        </p:grpSpPr>
        <p:grpSp>
          <p:nvGrpSpPr>
            <p:cNvPr id="40" name="Group 39"/>
            <p:cNvGrpSpPr/>
            <p:nvPr/>
          </p:nvGrpSpPr>
          <p:grpSpPr>
            <a:xfrm>
              <a:off x="29815631" y="20639881"/>
              <a:ext cx="5105400" cy="5105400"/>
              <a:chOff x="29815631" y="20639881"/>
              <a:chExt cx="5105400" cy="5105400"/>
            </a:xfrm>
          </p:grpSpPr>
          <p:pic>
            <p:nvPicPr>
              <p:cNvPr id="14351" name="Picture 14350" descr="Area vs T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9815631" y="20639881"/>
                <a:ext cx="5105400" cy="5105400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6" name="Right Triangle 15"/>
              <p:cNvSpPr/>
              <p:nvPr/>
            </p:nvSpPr>
            <p:spPr bwMode="auto">
              <a:xfrm rot="5400000">
                <a:off x="30006131" y="21439981"/>
                <a:ext cx="3733800" cy="2590800"/>
              </a:xfrm>
              <a:prstGeom prst="rtTriangle">
                <a:avLst/>
              </a:prstGeom>
              <a:solidFill>
                <a:srgbClr val="FF6600">
                  <a:alpha val="3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958631" y="21325681"/>
                <a:ext cx="1340708" cy="86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Spatial resolution limit</a:t>
                </a:r>
                <a:endParaRPr lang="en-US" dirty="0"/>
              </a:p>
            </p:txBody>
          </p:sp>
          <p:sp>
            <p:nvSpPr>
              <p:cNvPr id="19" name="Right Triangle 18"/>
              <p:cNvSpPr/>
              <p:nvPr/>
            </p:nvSpPr>
            <p:spPr bwMode="auto">
              <a:xfrm rot="16200000">
                <a:off x="32330231" y="22697281"/>
                <a:ext cx="2362200" cy="2362200"/>
              </a:xfrm>
              <a:prstGeom prst="rtTriangle">
                <a:avLst/>
              </a:prstGeom>
              <a:solidFill>
                <a:srgbClr val="3366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3549431" y="24184550"/>
                <a:ext cx="10668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dirty="0" smtClean="0">
                    <a:latin typeface="Gill Sans MT"/>
                    <a:cs typeface="Gill Sans MT"/>
                  </a:rPr>
                  <a:t>Growth limit</a:t>
                </a:r>
                <a:endParaRPr lang="en-US" sz="1900" dirty="0">
                  <a:latin typeface="Gill Sans MT"/>
                  <a:cs typeface="Gill Sans MT"/>
                </a:endParaRPr>
              </a:p>
            </p:txBody>
          </p:sp>
        </p:grpSp>
        <p:sp>
          <p:nvSpPr>
            <p:cNvPr id="14350" name="TextBox 14349"/>
            <p:cNvSpPr txBox="1"/>
            <p:nvPr/>
          </p:nvSpPr>
          <p:spPr>
            <a:xfrm>
              <a:off x="31263431" y="25288081"/>
              <a:ext cx="2819400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Gill Sans MT"/>
                  <a:cs typeface="Gill Sans MT"/>
                </a:rPr>
                <a:t>Log Area (kpc^2)</a:t>
              </a:r>
              <a:endParaRPr lang="en-US" sz="2400" dirty="0">
                <a:latin typeface="Gill Sans MT"/>
                <a:cs typeface="Gill Sans MT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 rot="16200000">
              <a:off x="28027164" y="22961749"/>
              <a:ext cx="4038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Gill Sans MT"/>
                  <a:cs typeface="Gill Sans MT"/>
                </a:rPr>
                <a:t>Log gas temperature (</a:t>
              </a:r>
              <a:r>
                <a:rPr lang="en-US" sz="2400" dirty="0" err="1" smtClean="0">
                  <a:latin typeface="Gill Sans MT"/>
                  <a:cs typeface="Gill Sans MT"/>
                </a:rPr>
                <a:t>kev</a:t>
              </a:r>
              <a:r>
                <a:rPr lang="en-US" sz="2400" dirty="0" smtClean="0">
                  <a:latin typeface="Gill Sans MT"/>
                  <a:cs typeface="Gill Sans MT"/>
                </a:rPr>
                <a:t>)</a:t>
              </a:r>
              <a:endParaRPr lang="en-US" sz="2400" dirty="0">
                <a:latin typeface="Gill Sans MT"/>
                <a:cs typeface="Gill Sans MT"/>
              </a:endParaRPr>
            </a:p>
          </p:txBody>
        </p:sp>
      </p:grpSp>
      <p:cxnSp>
        <p:nvCxnSpPr>
          <p:cNvPr id="14363" name="Elbow Connector 14362"/>
          <p:cNvCxnSpPr/>
          <p:nvPr/>
        </p:nvCxnSpPr>
        <p:spPr bwMode="auto">
          <a:xfrm>
            <a:off x="29358431" y="20944681"/>
            <a:ext cx="2057400" cy="457200"/>
          </a:xfrm>
          <a:prstGeom prst="bentConnector2">
            <a:avLst/>
          </a:prstGeom>
          <a:solidFill>
            <a:schemeClr val="tx2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4" name="Group 43"/>
          <p:cNvGrpSpPr/>
          <p:nvPr/>
        </p:nvGrpSpPr>
        <p:grpSpPr>
          <a:xfrm>
            <a:off x="26539031" y="24145081"/>
            <a:ext cx="2743200" cy="2819400"/>
            <a:chOff x="27143231" y="23684625"/>
            <a:chExt cx="2520000" cy="2520000"/>
          </a:xfrm>
        </p:grpSpPr>
        <p:grpSp>
          <p:nvGrpSpPr>
            <p:cNvPr id="43" name="Group 42"/>
            <p:cNvGrpSpPr/>
            <p:nvPr/>
          </p:nvGrpSpPr>
          <p:grpSpPr>
            <a:xfrm>
              <a:off x="27143231" y="23684625"/>
              <a:ext cx="2520000" cy="2520000"/>
              <a:chOff x="27143231" y="23684625"/>
              <a:chExt cx="2520000" cy="2520000"/>
            </a:xfrm>
          </p:grpSpPr>
          <p:pic>
            <p:nvPicPr>
              <p:cNvPr id="14353" name="Picture 14352" descr="Redshift vs area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7143231" y="23684625"/>
                <a:ext cx="2520000" cy="2520000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12" name="TextBox 111"/>
              <p:cNvSpPr txBox="1"/>
              <p:nvPr/>
            </p:nvSpPr>
            <p:spPr>
              <a:xfrm rot="16200000">
                <a:off x="26561928" y="24695366"/>
                <a:ext cx="1419627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Gill Sans MT"/>
                    <a:cs typeface="Gill Sans MT"/>
                  </a:rPr>
                  <a:t>Log Area (kpc^2)</a:t>
                </a:r>
                <a:endParaRPr lang="en-US" sz="800" dirty="0">
                  <a:latin typeface="Gill Sans MT"/>
                  <a:cs typeface="Gill Sans MT"/>
                </a:endParaRPr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27986830" y="25983782"/>
              <a:ext cx="15240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Gill Sans MT"/>
                  <a:cs typeface="Gill Sans MT"/>
                </a:rPr>
                <a:t>Log Redshift (z)</a:t>
              </a:r>
              <a:endParaRPr lang="en-US" sz="800" dirty="0">
                <a:latin typeface="Gill Sans MT"/>
                <a:cs typeface="Gill Sans M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8461831" y="14315281"/>
            <a:ext cx="16459200" cy="5479945"/>
            <a:chOff x="18461831" y="13705681"/>
            <a:chExt cx="16459200" cy="5479945"/>
          </a:xfrm>
        </p:grpSpPr>
        <p:pic>
          <p:nvPicPr>
            <p:cNvPr id="39" name="Picture 38" descr="Poster.eps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8461831" y="13705681"/>
              <a:ext cx="16459200" cy="547994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0" name="TextBox 119"/>
            <p:cNvSpPr txBox="1"/>
            <p:nvPr/>
          </p:nvSpPr>
          <p:spPr>
            <a:xfrm>
              <a:off x="25396031" y="18423627"/>
              <a:ext cx="338097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Gill Sans MT"/>
                  <a:cs typeface="Gill Sans MT"/>
                </a:rPr>
                <a:t>Log Distance D (</a:t>
              </a:r>
              <a:r>
                <a:rPr lang="en-US" sz="2400" dirty="0" err="1" smtClean="0">
                  <a:latin typeface="Gill Sans MT"/>
                  <a:cs typeface="Gill Sans MT"/>
                </a:rPr>
                <a:t>kpc</a:t>
              </a:r>
              <a:r>
                <a:rPr lang="en-US" sz="2400" dirty="0" smtClean="0">
                  <a:latin typeface="Gill Sans MT"/>
                  <a:cs typeface="Gill Sans MT"/>
                </a:rPr>
                <a:t>)</a:t>
              </a:r>
              <a:endParaRPr lang="en-US" sz="2400" dirty="0">
                <a:latin typeface="Gill Sans MT"/>
                <a:cs typeface="Gill Sans MT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9833431" y="18423627"/>
              <a:ext cx="35052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Gill Sans MT"/>
                  <a:cs typeface="Gill Sans MT"/>
                </a:rPr>
                <a:t>Log minor axis b (</a:t>
              </a:r>
              <a:r>
                <a:rPr lang="en-US" sz="2400" dirty="0" err="1" smtClean="0">
                  <a:latin typeface="Gill Sans MT"/>
                  <a:cs typeface="Gill Sans MT"/>
                </a:rPr>
                <a:t>kpc</a:t>
              </a:r>
              <a:r>
                <a:rPr lang="en-US" sz="2400" dirty="0" smtClean="0">
                  <a:latin typeface="Gill Sans MT"/>
                  <a:cs typeface="Gill Sans MT"/>
                </a:rPr>
                <a:t>)</a:t>
              </a:r>
              <a:endParaRPr lang="en-US" sz="2400" dirty="0">
                <a:latin typeface="Gill Sans MT"/>
                <a:cs typeface="Gill Sans MT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 rot="16200000">
              <a:off x="28187258" y="15861000"/>
              <a:ext cx="2819400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Gill Sans MT"/>
                  <a:cs typeface="Gill Sans MT"/>
                </a:rPr>
                <a:t>Log Area (kpc^2)</a:t>
              </a:r>
              <a:endParaRPr lang="en-US" sz="2400" dirty="0">
                <a:latin typeface="Gill Sans MT"/>
                <a:cs typeface="Gill Sans MT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0730031" y="18423627"/>
              <a:ext cx="338097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Gill Sans MT"/>
                  <a:cs typeface="Gill Sans MT"/>
                </a:rPr>
                <a:t>Log Distance D (</a:t>
              </a:r>
              <a:r>
                <a:rPr lang="en-US" sz="2400" dirty="0" err="1" smtClean="0">
                  <a:latin typeface="Gill Sans MT"/>
                  <a:cs typeface="Gill Sans MT"/>
                </a:rPr>
                <a:t>kpc</a:t>
              </a:r>
              <a:r>
                <a:rPr lang="en-US" sz="2400" dirty="0" smtClean="0">
                  <a:latin typeface="Gill Sans MT"/>
                  <a:cs typeface="Gill Sans MT"/>
                </a:rPr>
                <a:t>)</a:t>
              </a:r>
              <a:endParaRPr lang="en-US" sz="2400" dirty="0">
                <a:latin typeface="Gill Sans MT"/>
                <a:cs typeface="Gill Sans MT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 rot="16200000">
              <a:off x="17321064" y="15906794"/>
              <a:ext cx="35052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Gill Sans MT"/>
                  <a:cs typeface="Gill Sans MT"/>
                </a:rPr>
                <a:t>Log major axis b (</a:t>
              </a:r>
              <a:r>
                <a:rPr lang="en-US" sz="2400" dirty="0" err="1" smtClean="0">
                  <a:latin typeface="Gill Sans MT"/>
                  <a:cs typeface="Gill Sans MT"/>
                </a:rPr>
                <a:t>kpc</a:t>
              </a:r>
              <a:r>
                <a:rPr lang="en-US" sz="2400" dirty="0" smtClean="0">
                  <a:latin typeface="Gill Sans MT"/>
                  <a:cs typeface="Gill Sans MT"/>
                </a:rPr>
                <a:t>)</a:t>
              </a:r>
              <a:endParaRPr lang="en-US" sz="2400" dirty="0">
                <a:latin typeface="Gill Sans MT"/>
                <a:cs typeface="Gill Sans MT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 rot="16200000">
              <a:off x="22650598" y="15906794"/>
              <a:ext cx="35052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Gill Sans MT"/>
                  <a:cs typeface="Gill Sans MT"/>
                </a:rPr>
                <a:t>Log major axis b (</a:t>
              </a:r>
              <a:r>
                <a:rPr lang="en-US" sz="2400" dirty="0" err="1" smtClean="0">
                  <a:latin typeface="Gill Sans MT"/>
                  <a:cs typeface="Gill Sans MT"/>
                </a:rPr>
                <a:t>kpc</a:t>
              </a:r>
              <a:r>
                <a:rPr lang="en-US" sz="2400" dirty="0" smtClean="0">
                  <a:latin typeface="Gill Sans MT"/>
                  <a:cs typeface="Gill Sans MT"/>
                </a:rPr>
                <a:t>)</a:t>
              </a:r>
              <a:endParaRPr lang="en-US" sz="2400" dirty="0">
                <a:latin typeface="Gill Sans MT"/>
                <a:cs typeface="Gill Sans MT"/>
              </a:endParaRPr>
            </a:p>
          </p:txBody>
        </p:sp>
      </p:grpSp>
      <p:sp>
        <p:nvSpPr>
          <p:cNvPr id="125" name="TextBox 57"/>
          <p:cNvSpPr txBox="1">
            <a:spLocks noChangeArrowheads="1"/>
          </p:cNvSpPr>
          <p:nvPr/>
        </p:nvSpPr>
        <p:spPr bwMode="auto">
          <a:xfrm>
            <a:off x="29587031" y="26354881"/>
            <a:ext cx="5257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/>
            <a:r>
              <a:rPr lang="en-US" altLang="ko-KR" sz="2000" b="0" dirty="0">
                <a:solidFill>
                  <a:srgbClr val="000000"/>
                </a:solidFill>
                <a:latin typeface="Optima"/>
                <a:cs typeface="Optima" charset="0"/>
              </a:rPr>
              <a:t>Figure </a:t>
            </a:r>
            <a:r>
              <a:rPr lang="en-US" altLang="ko-KR" sz="2000" b="0" dirty="0" smtClean="0">
                <a:solidFill>
                  <a:srgbClr val="000000"/>
                </a:solidFill>
                <a:latin typeface="Optima"/>
                <a:cs typeface="Optima" charset="0"/>
              </a:rPr>
              <a:t>5. Comparisons between area of cavity and gas temperature.  </a:t>
            </a:r>
            <a:endParaRPr lang="ko-KR" altLang="en-US" sz="2000" b="0" dirty="0">
              <a:solidFill>
                <a:srgbClr val="000000"/>
              </a:solidFill>
              <a:latin typeface="Optima"/>
              <a:cs typeface="Optima" charset="0"/>
            </a:endParaRPr>
          </a:p>
        </p:txBody>
      </p:sp>
      <p:sp>
        <p:nvSpPr>
          <p:cNvPr id="126" name="TextBox 57"/>
          <p:cNvSpPr txBox="1">
            <a:spLocks noChangeArrowheads="1"/>
          </p:cNvSpPr>
          <p:nvPr/>
        </p:nvSpPr>
        <p:spPr bwMode="auto">
          <a:xfrm>
            <a:off x="26386631" y="26964481"/>
            <a:ext cx="3048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/>
            <a:r>
              <a:rPr lang="en-US" altLang="ko-KR" sz="1500" b="0" dirty="0">
                <a:solidFill>
                  <a:srgbClr val="000000"/>
                </a:solidFill>
                <a:latin typeface="Optima"/>
                <a:cs typeface="Optima" charset="0"/>
              </a:rPr>
              <a:t>Figure 5</a:t>
            </a:r>
            <a:r>
              <a:rPr lang="en-US" altLang="ko-KR" sz="1500" b="0" dirty="0" smtClean="0">
                <a:solidFill>
                  <a:srgbClr val="000000"/>
                </a:solidFill>
                <a:latin typeface="Optima"/>
                <a:cs typeface="Optima" charset="0"/>
              </a:rPr>
              <a:t>b. Comparisons between redshift and area of cavity. Solid curve represents 1’’ circle area size as a function of redshift.</a:t>
            </a:r>
            <a:endParaRPr lang="ko-KR" altLang="en-US" sz="1500" b="0" dirty="0">
              <a:solidFill>
                <a:srgbClr val="000000"/>
              </a:solidFill>
              <a:latin typeface="Optima"/>
              <a:cs typeface="Optima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6539031" y="20716081"/>
            <a:ext cx="2743200" cy="2895600"/>
            <a:chOff x="27143231" y="20106481"/>
            <a:chExt cx="2520000" cy="2520000"/>
          </a:xfrm>
        </p:grpSpPr>
        <p:pic>
          <p:nvPicPr>
            <p:cNvPr id="42" name="Picture 41" descr="Redshift vs T.ep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27143231" y="20106481"/>
              <a:ext cx="2520000" cy="2520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9" name="TextBox 128"/>
            <p:cNvSpPr txBox="1"/>
            <p:nvPr/>
          </p:nvSpPr>
          <p:spPr>
            <a:xfrm>
              <a:off x="28063031" y="22392481"/>
              <a:ext cx="15240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Gill Sans MT"/>
                  <a:cs typeface="Gill Sans MT"/>
                </a:rPr>
                <a:t>Log Redshift (z)</a:t>
              </a:r>
              <a:endParaRPr lang="en-US" sz="800" dirty="0">
                <a:latin typeface="Gill Sans MT"/>
                <a:cs typeface="Gill Sans MT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 rot="16200000">
              <a:off x="26483494" y="21116353"/>
              <a:ext cx="157202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Gill Sans MT"/>
                  <a:cs typeface="Gill Sans MT"/>
                </a:rPr>
                <a:t>Log gas temperature (</a:t>
              </a:r>
              <a:r>
                <a:rPr lang="en-US" sz="800" dirty="0" err="1" smtClean="0">
                  <a:latin typeface="Gill Sans MT"/>
                  <a:cs typeface="Gill Sans MT"/>
                </a:rPr>
                <a:t>kev</a:t>
              </a:r>
              <a:r>
                <a:rPr lang="en-US" sz="800" dirty="0" smtClean="0">
                  <a:latin typeface="Gill Sans MT"/>
                  <a:cs typeface="Gill Sans MT"/>
                </a:rPr>
                <a:t>)</a:t>
              </a:r>
              <a:endParaRPr lang="en-US" sz="800" dirty="0">
                <a:latin typeface="Gill Sans MT"/>
                <a:cs typeface="Gill Sans MT"/>
              </a:endParaRPr>
            </a:p>
          </p:txBody>
        </p:sp>
      </p:grpSp>
      <p:sp>
        <p:nvSpPr>
          <p:cNvPr id="131" name="TextBox 57"/>
          <p:cNvSpPr txBox="1">
            <a:spLocks noChangeArrowheads="1"/>
          </p:cNvSpPr>
          <p:nvPr/>
        </p:nvSpPr>
        <p:spPr bwMode="auto">
          <a:xfrm>
            <a:off x="26386631" y="23611681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/>
            <a:r>
              <a:rPr lang="en-US" altLang="ko-KR" sz="1500" b="0" dirty="0">
                <a:solidFill>
                  <a:srgbClr val="000000"/>
                </a:solidFill>
                <a:latin typeface="Optima"/>
                <a:cs typeface="Optima" charset="0"/>
              </a:rPr>
              <a:t>Figure 5</a:t>
            </a:r>
            <a:r>
              <a:rPr lang="en-US" altLang="ko-KR" sz="1500" b="0" dirty="0" smtClean="0">
                <a:solidFill>
                  <a:srgbClr val="000000"/>
                </a:solidFill>
                <a:latin typeface="Optima"/>
                <a:cs typeface="Optima" charset="0"/>
              </a:rPr>
              <a:t>a. Comparisons between redshift and gas temperature.</a:t>
            </a:r>
            <a:endParaRPr lang="ko-KR" altLang="en-US" sz="1500" b="0" dirty="0">
              <a:solidFill>
                <a:srgbClr val="000000"/>
              </a:solidFill>
              <a:latin typeface="Optima"/>
              <a:cs typeface="Optima" charset="0"/>
            </a:endParaRPr>
          </a:p>
        </p:txBody>
      </p:sp>
      <p:cxnSp>
        <p:nvCxnSpPr>
          <p:cNvPr id="132" name="Elbow Connector 131"/>
          <p:cNvCxnSpPr/>
          <p:nvPr/>
        </p:nvCxnSpPr>
        <p:spPr bwMode="auto">
          <a:xfrm flipV="1">
            <a:off x="29282231" y="23383081"/>
            <a:ext cx="1828800" cy="1524000"/>
          </a:xfrm>
          <a:prstGeom prst="bentConnector3">
            <a:avLst>
              <a:gd name="adj1" fmla="val 99382"/>
            </a:avLst>
          </a:prstGeom>
          <a:solidFill>
            <a:schemeClr val="tx2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3" name="Text Box 405"/>
          <p:cNvSpPr txBox="1">
            <a:spLocks noChangeArrowheads="1"/>
          </p:cNvSpPr>
          <p:nvPr/>
        </p:nvSpPr>
        <p:spPr bwMode="auto">
          <a:xfrm>
            <a:off x="1393031" y="21782881"/>
            <a:ext cx="15621000" cy="80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47" tIns="45174" rIns="90347" bIns="45174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20000"/>
              </a:lnSpc>
              <a:spcAft>
                <a:spcPct val="40000"/>
              </a:spcAft>
            </a:pPr>
            <a:r>
              <a:rPr lang="en-US" altLang="ko-KR" sz="4000" b="0" i="1" dirty="0" smtClean="0">
                <a:solidFill>
                  <a:srgbClr val="660066"/>
                </a:solidFill>
                <a:latin typeface="Times" charset="0"/>
              </a:rPr>
              <a:t>The largest sample size with the broadest dynamical range</a:t>
            </a:r>
            <a:endParaRPr lang="en-US" altLang="ko-KR" sz="4000" b="0" dirty="0">
              <a:solidFill>
                <a:srgbClr val="660066"/>
              </a:solidFill>
              <a:latin typeface="Time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594431" y="3759575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Equation 1. temperature-radius relation</a:t>
            </a:r>
            <a:endParaRPr lang="en-US" dirty="0"/>
          </a:p>
        </p:txBody>
      </p:sp>
      <p:pic>
        <p:nvPicPr>
          <p:cNvPr id="63" name="Picture 62" descr="ds9.tif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301031" y="8819951"/>
            <a:ext cx="7373201" cy="271583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27605831" y="884054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Abell</a:t>
            </a:r>
            <a:r>
              <a:rPr lang="en-US" dirty="0" smtClean="0"/>
              <a:t> 1991</a:t>
            </a:r>
            <a:endParaRPr lang="en-US" dirty="0"/>
          </a:p>
        </p:txBody>
      </p:sp>
      <p:sp>
        <p:nvSpPr>
          <p:cNvPr id="145" name="TextBox 57"/>
          <p:cNvSpPr txBox="1">
            <a:spLocks noChangeArrowheads="1"/>
          </p:cNvSpPr>
          <p:nvPr/>
        </p:nvSpPr>
        <p:spPr bwMode="auto">
          <a:xfrm>
            <a:off x="27359032" y="11563151"/>
            <a:ext cx="6934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/>
            <a:r>
              <a:rPr lang="en-US" altLang="ko-KR" sz="1800" b="0" dirty="0">
                <a:solidFill>
                  <a:srgbClr val="000000"/>
                </a:solidFill>
                <a:latin typeface="Optima"/>
                <a:cs typeface="Optima" charset="0"/>
              </a:rPr>
              <a:t>Figure </a:t>
            </a:r>
            <a:r>
              <a:rPr lang="en-US" altLang="ko-KR" sz="1800" b="0" dirty="0" smtClean="0">
                <a:solidFill>
                  <a:srgbClr val="000000"/>
                </a:solidFill>
                <a:latin typeface="Optima"/>
                <a:cs typeface="Optima" charset="0"/>
              </a:rPr>
              <a:t>3. Fitting result of </a:t>
            </a:r>
            <a:r>
              <a:rPr lang="en-US" altLang="ko-KR" sz="1800" b="0" dirty="0" err="1" smtClean="0">
                <a:solidFill>
                  <a:srgbClr val="000000"/>
                </a:solidFill>
                <a:latin typeface="Optima"/>
                <a:cs typeface="Optima" charset="0"/>
              </a:rPr>
              <a:t>Abell</a:t>
            </a:r>
            <a:r>
              <a:rPr lang="en-US" altLang="ko-KR" sz="1800" b="0" dirty="0" smtClean="0">
                <a:solidFill>
                  <a:srgbClr val="000000"/>
                </a:solidFill>
                <a:latin typeface="Optima"/>
                <a:cs typeface="Optima" charset="0"/>
              </a:rPr>
              <a:t> 1991. Smoothed raw image (left), smoothed beta model subtracted image (center), and </a:t>
            </a:r>
            <a:r>
              <a:rPr lang="en-US" altLang="ko-KR" sz="1800" b="0" dirty="0" err="1" smtClean="0">
                <a:solidFill>
                  <a:srgbClr val="000000"/>
                </a:solidFill>
                <a:latin typeface="Optima"/>
                <a:cs typeface="Optima" charset="0"/>
              </a:rPr>
              <a:t>unsharp</a:t>
            </a:r>
            <a:r>
              <a:rPr lang="en-US" altLang="ko-KR" sz="1800" b="0" dirty="0" smtClean="0">
                <a:solidFill>
                  <a:srgbClr val="000000"/>
                </a:solidFill>
                <a:latin typeface="Optima"/>
                <a:cs typeface="Optima" charset="0"/>
              </a:rPr>
              <a:t> masked image (right). Green ellipse represents fake cavity. </a:t>
            </a:r>
            <a:endParaRPr lang="ko-KR" altLang="en-US" sz="1800" b="0" dirty="0">
              <a:solidFill>
                <a:srgbClr val="000000"/>
              </a:solidFill>
              <a:latin typeface="Optima"/>
              <a:cs typeface="Optima" charset="0"/>
            </a:endParaRPr>
          </a:p>
        </p:txBody>
      </p:sp>
      <p:sp>
        <p:nvSpPr>
          <p:cNvPr id="146" name="Text Box 405"/>
          <p:cNvSpPr txBox="1">
            <a:spLocks noChangeArrowheads="1"/>
          </p:cNvSpPr>
          <p:nvPr/>
        </p:nvSpPr>
        <p:spPr bwMode="auto">
          <a:xfrm>
            <a:off x="18538031" y="11800681"/>
            <a:ext cx="9502444" cy="80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47" tIns="45174" rIns="90347" bIns="45174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20000"/>
              </a:lnSpc>
              <a:spcAft>
                <a:spcPct val="40000"/>
              </a:spcAft>
            </a:pPr>
            <a:r>
              <a:rPr lang="en-US" altLang="ko-KR" sz="4000" b="0" i="1" dirty="0" smtClean="0">
                <a:solidFill>
                  <a:srgbClr val="660066"/>
                </a:solidFill>
                <a:latin typeface="Times" charset="0"/>
              </a:rPr>
              <a:t>Larger </a:t>
            </a:r>
            <a:r>
              <a:rPr lang="en-US" altLang="ko-KR" sz="4000" b="0" i="1" dirty="0" smtClean="0">
                <a:solidFill>
                  <a:srgbClr val="660066"/>
                </a:solidFill>
                <a:latin typeface="Times" charset="0"/>
              </a:rPr>
              <a:t>distance</a:t>
            </a:r>
            <a:r>
              <a:rPr lang="en-US" altLang="ko-KR" sz="4000" b="0" i="1" dirty="0" smtClean="0">
                <a:solidFill>
                  <a:srgbClr val="660066"/>
                </a:solidFill>
                <a:latin typeface="Times" charset="0"/>
              </a:rPr>
              <a:t>, larger cavity size</a:t>
            </a:r>
            <a:endParaRPr lang="en-US" altLang="ko-KR" sz="4000" b="0" dirty="0">
              <a:solidFill>
                <a:srgbClr val="660066"/>
              </a:solidFill>
              <a:latin typeface="Times" charset="0"/>
            </a:endParaRPr>
          </a:p>
        </p:txBody>
      </p:sp>
      <p:sp>
        <p:nvSpPr>
          <p:cNvPr id="155" name="한쪽 모서리가 둥근 사각형 16"/>
          <p:cNvSpPr/>
          <p:nvPr/>
        </p:nvSpPr>
        <p:spPr bwMode="auto">
          <a:xfrm>
            <a:off x="18080831" y="33256081"/>
            <a:ext cx="17244000" cy="2700000"/>
          </a:xfrm>
          <a:prstGeom prst="round1Rect">
            <a:avLst>
              <a:gd name="adj" fmla="val 9564"/>
            </a:avLst>
          </a:prstGeom>
          <a:solidFill>
            <a:srgbClr val="1F0787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690431" y="33786256"/>
            <a:ext cx="14401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900" b="0" dirty="0" smtClean="0">
                <a:latin typeface="Gill Sans MT"/>
                <a:cs typeface="Gill Sans MT"/>
              </a:rPr>
              <a:t>Investigating systematic </a:t>
            </a:r>
            <a:r>
              <a:rPr lang="en-US" sz="2900" b="0" dirty="0">
                <a:latin typeface="Gill Sans MT"/>
                <a:cs typeface="Gill Sans MT"/>
              </a:rPr>
              <a:t>difference between cavity detected targets and non-detected </a:t>
            </a:r>
            <a:r>
              <a:rPr lang="en-US" sz="2900" b="0" dirty="0" smtClean="0">
                <a:latin typeface="Gill Sans MT"/>
                <a:cs typeface="Gill Sans MT"/>
              </a:rPr>
              <a:t>targets</a:t>
            </a:r>
          </a:p>
          <a:p>
            <a:pPr marL="457200" indent="-457200">
              <a:buFont typeface="Arial"/>
              <a:buChar char="•"/>
            </a:pPr>
            <a:endParaRPr lang="en-US" sz="1500" b="0" dirty="0">
              <a:latin typeface="Gill Sans MT"/>
              <a:cs typeface="Gill Sans MT"/>
            </a:endParaRPr>
          </a:p>
          <a:p>
            <a:pPr marL="457200" indent="-457200">
              <a:buFont typeface="Arial"/>
              <a:buChar char="•"/>
            </a:pPr>
            <a:r>
              <a:rPr lang="en-US" sz="2900" b="0" dirty="0" smtClean="0">
                <a:latin typeface="Gill Sans MT"/>
                <a:cs typeface="Gill Sans MT"/>
              </a:rPr>
              <a:t>Studying </a:t>
            </a:r>
            <a:r>
              <a:rPr lang="en-US" sz="2900" b="0" dirty="0" smtClean="0">
                <a:latin typeface="Gill Sans MT"/>
                <a:cs typeface="Gill Sans MT"/>
              </a:rPr>
              <a:t>multi-cavities </a:t>
            </a:r>
            <a:r>
              <a:rPr lang="en-US" sz="2900" b="0" dirty="0" smtClean="0">
                <a:latin typeface="Gill Sans MT"/>
                <a:cs typeface="Gill Sans MT"/>
              </a:rPr>
              <a:t>system</a:t>
            </a:r>
          </a:p>
          <a:p>
            <a:pPr marL="457200" indent="-457200">
              <a:buFont typeface="Arial"/>
              <a:buChar char="•"/>
            </a:pPr>
            <a:endParaRPr lang="en-US" sz="1500" b="0" dirty="0">
              <a:latin typeface="Gill Sans MT"/>
              <a:cs typeface="Gill Sans MT"/>
            </a:endParaRPr>
          </a:p>
          <a:p>
            <a:pPr marL="457200" indent="-457200">
              <a:buFont typeface="Arial"/>
              <a:buChar char="•"/>
            </a:pPr>
            <a:r>
              <a:rPr lang="en-US" sz="2900" b="0" dirty="0" smtClean="0">
                <a:latin typeface="Gill Sans MT"/>
                <a:cs typeface="Gill Sans MT"/>
              </a:rPr>
              <a:t>Comparing</a:t>
            </a:r>
            <a:r>
              <a:rPr lang="en-US" sz="2900" b="0" dirty="0" smtClean="0">
                <a:latin typeface="Gill Sans MT"/>
                <a:cs typeface="Gill Sans MT"/>
              </a:rPr>
              <a:t> </a:t>
            </a:r>
            <a:r>
              <a:rPr lang="en-US" sz="2900" b="0" dirty="0" smtClean="0">
                <a:latin typeface="Gill Sans MT"/>
                <a:cs typeface="Gill Sans MT"/>
              </a:rPr>
              <a:t>r</a:t>
            </a:r>
            <a:r>
              <a:rPr lang="en-US" sz="2900" b="0" dirty="0" smtClean="0">
                <a:latin typeface="Gill Sans MT"/>
                <a:cs typeface="Gill Sans MT"/>
              </a:rPr>
              <a:t>adio </a:t>
            </a:r>
            <a:r>
              <a:rPr lang="en-US" sz="2900" b="0" dirty="0" smtClean="0">
                <a:latin typeface="Gill Sans MT"/>
                <a:cs typeface="Gill Sans MT"/>
              </a:rPr>
              <a:t>properties</a:t>
            </a:r>
            <a:r>
              <a:rPr lang="ko-KR" altLang="en-US" sz="2900" b="0" dirty="0" smtClean="0">
                <a:latin typeface="Gill Sans MT"/>
                <a:cs typeface="Gill Sans MT"/>
              </a:rPr>
              <a:t> </a:t>
            </a:r>
            <a:r>
              <a:rPr lang="en-US" altLang="ko-KR" sz="2900" b="0" dirty="0">
                <a:latin typeface="Gill Sans MT"/>
                <a:cs typeface="Gill Sans MT"/>
              </a:rPr>
              <a:t>to </a:t>
            </a:r>
            <a:r>
              <a:rPr lang="en-US" altLang="ko-KR" sz="2900" b="0" dirty="0" smtClean="0">
                <a:latin typeface="Gill Sans MT"/>
                <a:cs typeface="Gill Sans MT"/>
              </a:rPr>
              <a:t>cavity properties</a:t>
            </a:r>
            <a:endParaRPr lang="en-US" sz="2900" b="0" dirty="0">
              <a:latin typeface="Gill Sans MT"/>
              <a:cs typeface="Gill Sans MT"/>
            </a:endParaRPr>
          </a:p>
          <a:p>
            <a:endParaRPr lang="en-US" dirty="0"/>
          </a:p>
        </p:txBody>
      </p:sp>
      <p:sp>
        <p:nvSpPr>
          <p:cNvPr id="156" name="AutoShape 6"/>
          <p:cNvSpPr>
            <a:spLocks noChangeArrowheads="1"/>
          </p:cNvSpPr>
          <p:nvPr/>
        </p:nvSpPr>
        <p:spPr bwMode="auto">
          <a:xfrm>
            <a:off x="17776031" y="32755681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4000" i="1" dirty="0" smtClean="0">
                <a:solidFill>
                  <a:srgbClr val="FFFFFF"/>
                </a:solidFill>
                <a:latin typeface="Gill Sans MT" pitchFamily="34" charset="0"/>
                <a:ea typeface="다음_SemiBold" pitchFamily="2" charset="-127"/>
                <a:cs typeface="Calibri" pitchFamily="34" charset="0"/>
              </a:rPr>
              <a:t>Future plan</a:t>
            </a:r>
            <a:endParaRPr lang="ko-KR" altLang="en-US" sz="4000" i="1" dirty="0">
              <a:solidFill>
                <a:srgbClr val="FFFFFF"/>
              </a:solidFill>
              <a:latin typeface="Gill Sans MT" pitchFamily="34" charset="0"/>
              <a:ea typeface="다음_SemiBold" pitchFamily="2" charset="-127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16857</TotalTime>
  <Words>1293</Words>
  <Application>Microsoft Macintosh PowerPoint</Application>
  <PresentationFormat>Custom</PresentationFormat>
  <Paragraphs>178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Blank</vt:lpstr>
      <vt:lpstr>Slide 1</vt:lpstr>
    </vt:vector>
  </TitlesOfParts>
  <Company>SNU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Kim</dc:creator>
  <cp:lastModifiedBy>John Mulchaey</cp:lastModifiedBy>
  <cp:revision>361</cp:revision>
  <cp:lastPrinted>2013-12-17T23:50:50Z</cp:lastPrinted>
  <dcterms:created xsi:type="dcterms:W3CDTF">2013-12-18T21:21:54Z</dcterms:created>
  <dcterms:modified xsi:type="dcterms:W3CDTF">2013-12-18T21:56:05Z</dcterms:modified>
</cp:coreProperties>
</file>