
<file path=[Content_Types].xml><?xml version="1.0" encoding="utf-8"?>
<Types xmlns="http://schemas.openxmlformats.org/package/2006/content-types">
  <Override PartName="/ppt/slideLayouts/slideLayout8.xml" ContentType="application/vnd.openxmlformats-officedocument.presentationml.slideLayout+xml"/>
  <Override PartName="/ppt/slideLayouts/slideLayout92.xml" ContentType="application/vnd.openxmlformats-officedocument.presentationml.slideLayout+xml"/>
  <Override PartName="/ppt/slideLayouts/slideLayout35.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slideLayouts/slideLayout51.xml" ContentType="application/vnd.openxmlformats-officedocument.presentationml.slideLayout+xml"/>
  <Override PartName="/docProps/app.xml" ContentType="application/vnd.openxmlformats-officedocument.extended-properties+xml"/>
  <Override PartName="/ppt/slideLayouts/slideLayout23.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s/slide11.xml" ContentType="application/vnd.openxmlformats-officedocument.presentationml.slide+xml"/>
  <Override PartName="/ppt/slides/slide18.xml" ContentType="application/vnd.openxmlformats-officedocument.presentationml.slide+xml"/>
  <Override PartName="/ppt/slideLayouts/slideLayout21.xml" ContentType="application/vnd.openxmlformats-officedocument.presentationml.slideLayout+xml"/>
  <Override PartName="/ppt/theme/theme3.xml" ContentType="application/vnd.openxmlformats-officedocument.theme+xml"/>
  <Override PartName="/ppt/slideLayouts/slideLayout79.xml" ContentType="application/vnd.openxmlformats-officedocument.presentationml.slideLayout+xml"/>
  <Override PartName="/ppt/slideLayouts/slideLayout86.xml" ContentType="application/vnd.openxmlformats-officedocument.presentationml.slideLayout+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17.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viewProps.xml" ContentType="application/vnd.openxmlformats-officedocument.presentationml.viewProps+xml"/>
  <Override PartName="/ppt/slideLayouts/slideLayout56.xml" ContentType="application/vnd.openxmlformats-officedocument.presentationml.slideLayout+xml"/>
  <Override PartName="/ppt/slideLayouts/slideLayout69.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32.xml" ContentType="application/vnd.openxmlformats-officedocument.presentationml.slideLayout+xml"/>
  <Override PartName="/ppt/slideLayouts/slideLayout67.xml" ContentType="application/vnd.openxmlformats-officedocument.presentationml.slideLayout+xml"/>
  <Override PartName="/ppt/slides/slide13.xml" ContentType="application/vnd.openxmlformats-officedocument.presentationml.slide+xml"/>
  <Override PartName="/ppt/slideLayouts/slideLayout64.xml" ContentType="application/vnd.openxmlformats-officedocument.presentationml.slideLayout+xml"/>
  <Override PartName="/ppt/theme/theme9.xml" ContentType="application/vnd.openxmlformats-officedocument.theme+xml"/>
  <Override PartName="/ppt/slideLayouts/slideLayout53.xml" ContentType="application/vnd.openxmlformats-officedocument.presentationml.slideLayout+xml"/>
  <Override PartName="/ppt/slides/slide20.xml" ContentType="application/vnd.openxmlformats-officedocument.presentationml.slide+xml"/>
  <Override PartName="/ppt/slides/slide17.xml" ContentType="application/vnd.openxmlformats-officedocument.presentationml.slide+xml"/>
  <Override PartName="/ppt/slideMasters/slideMaster5.xml" ContentType="application/vnd.openxmlformats-officedocument.presentationml.slideMaster+xml"/>
  <Override PartName="/ppt/slideLayouts/slideLayout37.xml" ContentType="application/vnd.openxmlformats-officedocument.presentationml.slideLayout+xml"/>
  <Override PartName="/ppt/slideLayouts/slideLayout4.xml" ContentType="application/vnd.openxmlformats-officedocument.presentationml.slideLayout+xml"/>
  <Override PartName="/ppt/slideLayouts/slideLayout57.xml" ContentType="application/vnd.openxmlformats-officedocument.presentationml.slideLayout+xml"/>
  <Override PartName="/ppt/slideLayouts/slideLayout2.xml" ContentType="application/vnd.openxmlformats-officedocument.presentationml.slideLayout+xml"/>
  <Override PartName="/ppt/slideLayouts/slideLayout68.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notesSlides/notesSlide1.xml" ContentType="application/vnd.openxmlformats-officedocument.presentationml.notesSlide+xml"/>
  <Default Extension="wdp" ContentType="image/vnd.ms-photo"/>
  <Override PartName="/ppt/slideLayouts/slideLayout6.xml" ContentType="application/vnd.openxmlformats-officedocument.presentationml.slideLayout+xml"/>
  <Default Extension="emf" ContentType="image/x-emf"/>
  <Override PartName="/ppt/slideLayouts/slideLayout14.xml" ContentType="application/vnd.openxmlformats-officedocument.presentationml.slideLayout+xml"/>
  <Override PartName="/ppt/slideLayouts/slideLayout72.xml" ContentType="application/vnd.openxmlformats-officedocument.presentationml.slideLayout+xml"/>
  <Override PartName="/ppt/slides/slide10.xml" ContentType="application/vnd.openxmlformats-officedocument.presentationml.slide+xml"/>
  <Override PartName="/ppt/presProps.xml" ContentType="application/vnd.openxmlformats-officedocument.presentationml.presProps+xml"/>
  <Override PartName="/ppt/theme/theme5.xml" ContentType="application/vnd.openxmlformats-officedocument.theme+xml"/>
  <Default Extension="png" ContentType="image/png"/>
  <Override PartName="/ppt/slides/slide27.xml" ContentType="application/vnd.openxmlformats-officedocument.presentationml.slide+xml"/>
  <Override PartName="/ppt/slideLayouts/slideLayout82.xml" ContentType="application/vnd.openxmlformats-officedocument.presentationml.slideLayout+xml"/>
  <Override PartName="/ppt/slideLayouts/slideLayout26.xml" ContentType="application/vnd.openxmlformats-officedocument.presentationml.slideLayout+xml"/>
  <Override PartName="/ppt/slideLayouts/slideLayout16.xml" ContentType="application/vnd.openxmlformats-officedocument.presentationml.slideLayout+xml"/>
  <Override PartName="/ppt/slideLayouts/slideLayout36.xml" ContentType="application/vnd.openxmlformats-officedocument.presentationml.slideLayout+xml"/>
  <Override PartName="/ppt/slideLayouts/slideLayout65.xml" ContentType="application/vnd.openxmlformats-officedocument.presentationml.slideLayout+xml"/>
  <Override PartName="/docProps/core.xml" ContentType="application/vnd.openxmlformats-package.core-properties+xml"/>
  <Default Extension="bin" ContentType="application/vnd.openxmlformats-officedocument.presentationml.printerSettings"/>
  <Override PartName="/ppt/slideMasters/slideMaster2.xml" ContentType="application/vnd.openxmlformats-officedocument.presentationml.slideMaster+xml"/>
  <Override PartName="/ppt/theme/theme8.xml" ContentType="application/vnd.openxmlformats-officedocument.theme+xml"/>
  <Override PartName="/ppt/slideLayouts/slideLayout19.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27.xml" ContentType="application/vnd.openxmlformats-officedocument.presentationml.slideLayout+xml"/>
  <Override PartName="/ppt/slideLayouts/slideLayout41.xml" ContentType="application/vnd.openxmlformats-officedocument.presentationml.slideLayout+xml"/>
  <Override PartName="/ppt/slides/slide12.xml" ContentType="application/vnd.openxmlformats-officedocument.presentationml.slide+xml"/>
  <Override PartName="/ppt/slides/slide19.xml" ContentType="application/vnd.openxmlformats-officedocument.presentationml.slide+xml"/>
  <Override PartName="/ppt/slideLayouts/slideLayout58.xml" ContentType="application/vnd.openxmlformats-officedocument.presentationml.slideLayout+xml"/>
  <Override PartName="/ppt/slideMasters/slideMaster4.xml" ContentType="application/vnd.openxmlformats-officedocument.presentationml.slideMaster+xml"/>
  <Override PartName="/ppt/slideLayouts/slideLayout30.xml" ContentType="application/vnd.openxmlformats-officedocument.presentationml.slideLayout+xml"/>
  <Override PartName="/ppt/notesSlides/notesSlide2.xml" ContentType="application/vnd.openxmlformats-officedocument.presentationml.notesSlide+xml"/>
  <Override PartName="/ppt/slideMasters/slideMaster6.xml" ContentType="application/vnd.openxmlformats-officedocument.presentationml.slideMaster+xml"/>
  <Override PartName="/ppt/slideLayouts/slideLayout33.xml" ContentType="application/vnd.openxmlformats-officedocument.presentationml.slideLayout+xml"/>
  <Override PartName="/ppt/theme/theme2.xml" ContentType="application/vnd.openxmlformats-officedocument.theme+xml"/>
  <Override PartName="/ppt/theme/theme4.xml" ContentType="application/vnd.openxmlformats-officedocument.theme+xml"/>
  <Override PartName="/ppt/slideLayouts/slideLayout55.xml" ContentType="application/vnd.openxmlformats-officedocument.presentationml.slideLayout+xml"/>
  <Override PartName="/ppt/slides/slide2.xml" ContentType="application/vnd.openxmlformats-officedocument.presentationml.slide+xml"/>
  <Override PartName="/ppt/slideMasters/slideMaster3.xml" ContentType="application/vnd.openxmlformats-officedocument.presentationml.slideMaster+xml"/>
  <Override PartName="/ppt/slideLayouts/slideLayout38.xml" ContentType="application/vnd.openxmlformats-officedocument.presentationml.slideLayout+xml"/>
  <Override PartName="/ppt/slideLayouts/slideLayout66.xml" ContentType="application/vnd.openxmlformats-officedocument.presentationml.slideLayout+xml"/>
  <Override PartName="/ppt/slideLayouts/slideLayout80.xml" ContentType="application/vnd.openxmlformats-officedocument.presentationml.slideLayout+xml"/>
  <Override PartName="/ppt/slideMasters/slideMaster7.xml" ContentType="application/vnd.openxmlformats-officedocument.presentationml.slideMaster+xml"/>
  <Override PartName="/ppt/slideLayouts/slideLayout84.xml" ContentType="application/vnd.openxmlformats-officedocument.presentationml.slideLayout+xml"/>
  <Override PartName="/ppt/slideLayouts/slideLayout60.xml" ContentType="application/vnd.openxmlformats-officedocument.presentationml.slideLayout+xml"/>
  <Override PartName="/ppt/slideLayouts/slideLayout88.xml" ContentType="application/vnd.openxmlformats-officedocument.presentationml.slideLayout+xml"/>
  <Override PartName="/ppt/slideLayouts/slideLayout34.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25.xml" ContentType="application/vnd.openxmlformats-officedocument.presentationml.slideLayout+xml"/>
  <Override PartName="/ppt/slideLayouts/slideLayout70.xml" ContentType="application/vnd.openxmlformats-officedocument.presentationml.slideLayout+xml"/>
  <Override PartName="/ppt/slideLayouts/slideLayout43.xml" ContentType="application/vnd.openxmlformats-officedocument.presentationml.slideLayout+xml"/>
  <Override PartName="/ppt/slideLayouts/slideLayout81.xml" ContentType="application/vnd.openxmlformats-officedocument.presentationml.slideLayout+xml"/>
  <Override PartName="/ppt/slideMasters/slideMaster8.xml" ContentType="application/vnd.openxmlformats-officedocument.presentationml.slideMaster+xml"/>
  <Override PartName="/ppt/slideLayouts/slideLayout50.xml" ContentType="application/vnd.openxmlformats-officedocument.presentationml.slideLayout+xml"/>
  <Override PartName="/ppt/slideLayouts/slideLayout89.xml" ContentType="application/vnd.openxmlformats-officedocument.presentationml.slideLayout+xml"/>
  <Default Extension="xml" ContentType="application/xml"/>
  <Override PartName="/ppt/slideLayouts/slideLayout29.xml" ContentType="application/vnd.openxmlformats-officedocument.presentationml.slideLayout+xml"/>
  <Override PartName="/ppt/slides/slide26.xml" ContentType="application/vnd.openxmlformats-officedocument.presentationml.slide+xml"/>
  <Override PartName="/ppt/slideMasters/slideMaster1.xml" ContentType="application/vnd.openxmlformats-officedocument.presentationml.slideMaster+xml"/>
  <Override PartName="/ppt/slideLayouts/slideLayout62.xml" ContentType="application/vnd.openxmlformats-officedocument.presentationml.slideLayout+xml"/>
  <Override PartName="/ppt/slideLayouts/slideLayout52.xml" ContentType="application/vnd.openxmlformats-officedocument.presentationml.slideLayout+xml"/>
  <Override PartName="/ppt/slides/slide25.xml" ContentType="application/vnd.openxmlformats-officedocument.presentationml.slide+xml"/>
  <Override PartName="/ppt/slideLayouts/slideLayout71.xml" ContentType="application/vnd.openxmlformats-officedocument.presentationml.slideLayout+xml"/>
  <Override PartName="/ppt/slideLayouts/slideLayout46.xml" ContentType="application/vnd.openxmlformats-officedocument.presentationml.slideLayout+xml"/>
  <Override PartName="/ppt/slides/slide14.xml" ContentType="application/vnd.openxmlformats-officedocument.presentationml.slide+xml"/>
  <Override PartName="/ppt/slideLayouts/slideLayout18.xml" ContentType="application/vnd.openxmlformats-officedocument.presentationml.slideLayout+xml"/>
  <Override PartName="/ppt/slideLayouts/slideLayout75.xml" ContentType="application/vnd.openxmlformats-officedocument.presentationml.slideLayout+xml"/>
  <Override PartName="/ppt/slideLayouts/slideLayout28.xml" ContentType="application/vnd.openxmlformats-officedocument.presentationml.slideLayout+xml"/>
  <Override PartName="/ppt/slideLayouts/slideLayout48.xml" ContentType="application/vnd.openxmlformats-officedocument.presentationml.slideLayout+xml"/>
  <Override PartName="/ppt/slideLayouts/slideLayout85.xml" ContentType="application/vnd.openxmlformats-officedocument.presentationml.slideLayout+xml"/>
  <Override PartName="/ppt/slideLayouts/slideLayout74.xml" ContentType="application/vnd.openxmlformats-officedocument.presentationml.slideLayout+xml"/>
  <Override PartName="/ppt/slideLayouts/slideLayout20.xml" ContentType="application/vnd.openxmlformats-officedocument.presentationml.slideLayout+xml"/>
  <Override PartName="/ppt/slideLayouts/slideLayout1.xml" ContentType="application/vnd.openxmlformats-officedocument.presentationml.slideLayout+xml"/>
  <Override PartName="/ppt/slideLayouts/slideLayout87.xml" ContentType="application/vnd.openxmlformats-officedocument.presentationml.slideLayout+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39.xml" ContentType="application/vnd.openxmlformats-officedocument.presentationml.slideLayout+xml"/>
  <Default Extension="jpeg" ContentType="image/jpeg"/>
  <Override PartName="/ppt/slideLayouts/slideLayout73.xml" ContentType="application/vnd.openxmlformats-officedocument.presentationml.slideLayout+xml"/>
  <Override PartName="/ppt/slideLayouts/slideLayout83.xml" ContentType="application/vnd.openxmlformats-officedocument.presentationml.slideLayout+xml"/>
  <Override PartName="/ppt/slideLayouts/slideLayout61.xml" ContentType="application/vnd.openxmlformats-officedocument.presentationml.slideLayout+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78.xml" ContentType="application/vnd.openxmlformats-officedocument.presentationml.slideLayout+xml"/>
  <Override PartName="/ppt/slideLayouts/slideLayout49.xml" ContentType="application/vnd.openxmlformats-officedocument.presentationml.slideLayout+xml"/>
  <Override PartName="/ppt/slideLayouts/slideLayout59.xml" ContentType="application/vnd.openxmlformats-officedocument.presentationml.slideLayout+xml"/>
  <Override PartName="/ppt/slideLayouts/slideLayout13.xml" ContentType="application/vnd.openxmlformats-officedocument.presentationml.slideLayout+xml"/>
  <Override PartName="/ppt/slides/slide8.xml" ContentType="application/vnd.openxmlformats-officedocument.presentationml.slide+xml"/>
  <Override PartName="/ppt/slideLayouts/slideLayout31.xml" ContentType="application/vnd.openxmlformats-officedocument.presentationml.slideLayout+xml"/>
  <Override PartName="/ppt/slides/slide15.xml" ContentType="application/vnd.openxmlformats-officedocument.presentationml.slide+xml"/>
  <Override PartName="/ppt/slideLayouts/slideLayout42.xml" ContentType="application/vnd.openxmlformats-officedocument.presentationml.slideLayout+xml"/>
  <Override PartName="/ppt/slideLayouts/slideLayout44.xml" ContentType="application/vnd.openxmlformats-officedocument.presentationml.slideLayout+xml"/>
  <Override PartName="/ppt/slideLayouts/slideLayout15.xml" ContentType="application/vnd.openxmlformats-officedocument.presentationml.slideLayout+xml"/>
  <Override PartName="/ppt/slideLayouts/slideLayout54.xml" ContentType="application/vnd.openxmlformats-officedocument.presentationml.slideLayout+xml"/>
  <Override PartName="/ppt/slides/slide9.xml" ContentType="application/vnd.openxmlformats-officedocument.presentationml.slide+xml"/>
  <Default Extension="rels" ContentType="application/vnd.openxmlformats-package.relationships+xml"/>
  <Override PartName="/ppt/slides/slide24.xml" ContentType="application/vnd.openxmlformats-officedocument.presentationml.slide+xml"/>
  <Override PartName="/ppt/theme/theme7.xml" ContentType="application/vnd.openxmlformats-officedocument.theme+xml"/>
  <Override PartName="/ppt/slides/slide6.xml" ContentType="application/vnd.openxmlformats-officedocument.presentationml.slide+xml"/>
  <Override PartName="/ppt/slides/slide16.xml" ContentType="application/vnd.openxmlformats-officedocument.presentationml.slide+xml"/>
  <Default Extension="gif" ContentType="image/gif"/>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60" r:id="rId2"/>
    <p:sldMasterId id="2147483672" r:id="rId3"/>
    <p:sldMasterId id="2147483696" r:id="rId4"/>
    <p:sldMasterId id="2147483712" r:id="rId5"/>
    <p:sldMasterId id="2147483724" r:id="rId6"/>
    <p:sldMasterId id="2147483736" r:id="rId7"/>
    <p:sldMasterId id="2147483748" r:id="rId8"/>
  </p:sldMasterIdLst>
  <p:notesMasterIdLst>
    <p:notesMasterId r:id="rId37"/>
  </p:notesMasterIdLst>
  <p:sldIdLst>
    <p:sldId id="268" r:id="rId9"/>
    <p:sldId id="292" r:id="rId10"/>
    <p:sldId id="267" r:id="rId11"/>
    <p:sldId id="262" r:id="rId12"/>
    <p:sldId id="276" r:id="rId13"/>
    <p:sldId id="260" r:id="rId14"/>
    <p:sldId id="301" r:id="rId15"/>
    <p:sldId id="304" r:id="rId16"/>
    <p:sldId id="272" r:id="rId17"/>
    <p:sldId id="290" r:id="rId18"/>
    <p:sldId id="291" r:id="rId19"/>
    <p:sldId id="282" r:id="rId20"/>
    <p:sldId id="293" r:id="rId21"/>
    <p:sldId id="299" r:id="rId22"/>
    <p:sldId id="294" r:id="rId23"/>
    <p:sldId id="295" r:id="rId24"/>
    <p:sldId id="298" r:id="rId25"/>
    <p:sldId id="300" r:id="rId26"/>
    <p:sldId id="275" r:id="rId27"/>
    <p:sldId id="296" r:id="rId28"/>
    <p:sldId id="297" r:id="rId29"/>
    <p:sldId id="264" r:id="rId30"/>
    <p:sldId id="286" r:id="rId31"/>
    <p:sldId id="287" r:id="rId32"/>
    <p:sldId id="289" r:id="rId33"/>
    <p:sldId id="284" r:id="rId34"/>
    <p:sldId id="281" r:id="rId35"/>
    <p:sldId id="288"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7300"/>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3953" autoAdjust="0"/>
    <p:restoredTop sz="99482" autoAdjust="0"/>
  </p:normalViewPr>
  <p:slideViewPr>
    <p:cSldViewPr snapToGrid="0" snapToObjects="1" showGuides="1">
      <p:cViewPr>
        <p:scale>
          <a:sx n="100" d="100"/>
          <a:sy n="100" d="100"/>
        </p:scale>
        <p:origin x="-1208" y="-520"/>
      </p:cViewPr>
      <p:guideLst>
        <p:guide orient="horz" pos="2160"/>
        <p:guide pos="2880"/>
      </p:guideLst>
    </p:cSldViewPr>
  </p:slideViewPr>
  <p:outlineViewPr>
    <p:cViewPr>
      <p:scale>
        <a:sx n="33" d="100"/>
        <a:sy n="33" d="100"/>
      </p:scale>
      <p:origin x="0" y="4464"/>
    </p:cViewPr>
  </p:outlineViewPr>
  <p:notesTextViewPr>
    <p:cViewPr>
      <p:scale>
        <a:sx n="100" d="100"/>
        <a:sy n="100" d="100"/>
      </p:scale>
      <p:origin x="0" y="0"/>
    </p:cViewPr>
  </p:notesTextViewPr>
  <p:sorterViewPr>
    <p:cViewPr>
      <p:scale>
        <a:sx n="150" d="100"/>
        <a:sy n="150" d="100"/>
      </p:scale>
      <p:origin x="0" y="1744"/>
    </p:cViewPr>
  </p:sorterViewPr>
  <p:gridSpacing cx="78028800" cy="78028800"/>
</p:viewPr>
</file>

<file path=ppt/_rels/presentation.xml.rels><?xml version="1.0" encoding="UTF-8" standalone="yes"?>
<Relationships xmlns="http://schemas.openxmlformats.org/package/2006/relationships"><Relationship Id="rId35" Type="http://schemas.openxmlformats.org/officeDocument/2006/relationships/slide" Target="slides/slide27.xml"/><Relationship Id="rId31" Type="http://schemas.openxmlformats.org/officeDocument/2006/relationships/slide" Target="slides/slide23.xml"/><Relationship Id="rId34" Type="http://schemas.openxmlformats.org/officeDocument/2006/relationships/slide" Target="slides/slide26.xml"/><Relationship Id="rId39" Type="http://schemas.openxmlformats.org/officeDocument/2006/relationships/presProps" Target="presProps.xml"/><Relationship Id="rId40" Type="http://schemas.openxmlformats.org/officeDocument/2006/relationships/viewProps" Target="viewProps.xml"/><Relationship Id="rId7" Type="http://schemas.openxmlformats.org/officeDocument/2006/relationships/slideMaster" Target="slideMasters/slideMaster7.xml"/><Relationship Id="rId36" Type="http://schemas.openxmlformats.org/officeDocument/2006/relationships/slide" Target="slides/slide28.xml"/><Relationship Id="rId1" Type="http://schemas.openxmlformats.org/officeDocument/2006/relationships/slideMaster" Target="slideMasters/slideMaster1.xml"/><Relationship Id="rId24" Type="http://schemas.openxmlformats.org/officeDocument/2006/relationships/slide" Target="slides/slide16.xml"/><Relationship Id="rId25" Type="http://schemas.openxmlformats.org/officeDocument/2006/relationships/slide" Target="slides/slide17.xml"/><Relationship Id="rId8" Type="http://schemas.openxmlformats.org/officeDocument/2006/relationships/slideMaster" Target="slideMasters/slideMaster8.xml"/><Relationship Id="rId13" Type="http://schemas.openxmlformats.org/officeDocument/2006/relationships/slide" Target="slides/slide5.xml"/><Relationship Id="rId10" Type="http://schemas.openxmlformats.org/officeDocument/2006/relationships/slide" Target="slides/slide2.xml"/><Relationship Id="rId32" Type="http://schemas.openxmlformats.org/officeDocument/2006/relationships/slide" Target="slides/slide24.xml"/><Relationship Id="rId37" Type="http://schemas.openxmlformats.org/officeDocument/2006/relationships/notesMaster" Target="notesMasters/notesMaster1.xml"/><Relationship Id="rId12" Type="http://schemas.openxmlformats.org/officeDocument/2006/relationships/slide" Target="slides/slide4.xml"/><Relationship Id="rId17" Type="http://schemas.openxmlformats.org/officeDocument/2006/relationships/slide" Target="slides/slide9.xml"/><Relationship Id="rId9" Type="http://schemas.openxmlformats.org/officeDocument/2006/relationships/slide" Target="slides/slide1.xml"/><Relationship Id="rId18" Type="http://schemas.openxmlformats.org/officeDocument/2006/relationships/slide" Target="slides/slide10.xml"/><Relationship Id="rId3" Type="http://schemas.openxmlformats.org/officeDocument/2006/relationships/slideMaster" Target="slideMasters/slideMaster3.xml"/><Relationship Id="rId27" Type="http://schemas.openxmlformats.org/officeDocument/2006/relationships/slide" Target="slides/slide19.xml"/><Relationship Id="rId14" Type="http://schemas.openxmlformats.org/officeDocument/2006/relationships/slide" Target="slides/slide6.xml"/><Relationship Id="rId23" Type="http://schemas.openxmlformats.org/officeDocument/2006/relationships/slide" Target="slides/slide15.xml"/><Relationship Id="rId4" Type="http://schemas.openxmlformats.org/officeDocument/2006/relationships/slideMaster" Target="slideMasters/slideMaster4.xml"/><Relationship Id="rId28" Type="http://schemas.openxmlformats.org/officeDocument/2006/relationships/slide" Target="slides/slide20.xml"/><Relationship Id="rId26" Type="http://schemas.openxmlformats.org/officeDocument/2006/relationships/slide" Target="slides/slide18.xml"/><Relationship Id="rId30" Type="http://schemas.openxmlformats.org/officeDocument/2006/relationships/slide" Target="slides/slide22.xml"/><Relationship Id="rId11" Type="http://schemas.openxmlformats.org/officeDocument/2006/relationships/slide" Target="slides/slide3.xml"/><Relationship Id="rId42" Type="http://schemas.openxmlformats.org/officeDocument/2006/relationships/tableStyles" Target="tableStyles.xml"/><Relationship Id="rId29" Type="http://schemas.openxmlformats.org/officeDocument/2006/relationships/slide" Target="slides/slide21.xml"/><Relationship Id="rId6" Type="http://schemas.openxmlformats.org/officeDocument/2006/relationships/slideMaster" Target="slideMasters/slideMaster6.xml"/><Relationship Id="rId16" Type="http://schemas.openxmlformats.org/officeDocument/2006/relationships/slide" Target="slides/slide8.xml"/><Relationship Id="rId33" Type="http://schemas.openxmlformats.org/officeDocument/2006/relationships/slide" Target="slides/slide25.xml"/><Relationship Id="rId41"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19" Type="http://schemas.openxmlformats.org/officeDocument/2006/relationships/slide" Target="slides/slide11.xml"/><Relationship Id="rId38" Type="http://schemas.openxmlformats.org/officeDocument/2006/relationships/printerSettings" Target="printerSettings/printerSettings1.bin"/><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 Type="http://schemas.openxmlformats.org/officeDocument/2006/relationships/slideMaster" Target="slideMasters/slideMaster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3FB1A9-00DC-3D4D-B6B9-CA9E0E7C0954}" type="datetimeFigureOut">
              <a:rPr lang="en-US" smtClean="0"/>
              <a:pPr/>
              <a:t>6/11/12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1645A4-54B6-FF48-9D93-0858FB817A3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a:ln/>
        </p:spPr>
      </p:sp>
      <p:sp>
        <p:nvSpPr>
          <p:cNvPr id="18434" name="Notes Placeholder 2"/>
          <p:cNvSpPr>
            <a:spLocks noGrp="1"/>
          </p:cNvSpPr>
          <p:nvPr>
            <p:ph type="body" idx="1"/>
          </p:nvPr>
        </p:nvSpPr>
        <p:spPr>
          <a:noFill/>
          <a:ln/>
        </p:spPr>
        <p:txBody>
          <a:bodyPr/>
          <a:lstStyle/>
          <a:p>
            <a:endParaRPr lang="en-US" smtClean="0"/>
          </a:p>
        </p:txBody>
      </p:sp>
      <p:sp>
        <p:nvSpPr>
          <p:cNvPr id="18435" name="Slide Number Placeholder 3"/>
          <p:cNvSpPr>
            <a:spLocks noGrp="1"/>
          </p:cNvSpPr>
          <p:nvPr>
            <p:ph type="sldNum" sz="quarter" idx="5"/>
          </p:nvPr>
        </p:nvSpPr>
        <p:spPr>
          <a:noFill/>
        </p:spPr>
        <p:txBody>
          <a:bodyPr/>
          <a:lstStyle/>
          <a:p>
            <a:fld id="{1B6BFBB2-F921-476F-9741-07A29FF6BF9B}" type="slidenum">
              <a:rPr lang="en-US" smtClean="0"/>
              <a:pPr/>
              <a:t>5</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FCDCC979-BA04-1747-88CC-C5B8F02FD849}" type="slidenum">
              <a:rPr lang="en-US"/>
              <a:pPr/>
              <a:t>27</a:t>
            </a:fld>
            <a:endParaRPr lang="en-US"/>
          </a:p>
        </p:txBody>
      </p:sp>
      <p:sp>
        <p:nvSpPr>
          <p:cNvPr id="63491" name="Rectangle 2"/>
          <p:cNvSpPr>
            <a:spLocks noGrp="1" noRot="1" noChangeAspect="1" noChangeArrowheads="1"/>
          </p:cNvSpPr>
          <p:nvPr>
            <p:ph type="sldImg"/>
          </p:nvPr>
        </p:nvSpPr>
        <p:spPr>
          <a:solidFill>
            <a:srgbClr val="FFFFFF"/>
          </a:solidFill>
          <a:ln/>
        </p:spPr>
      </p:sp>
      <p:sp>
        <p:nvSpPr>
          <p:cNvPr id="634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4" Type="http://schemas.openxmlformats.org/officeDocument/2006/relationships/image" Target="../media/image6.jpeg"/><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0dNASA%20Logo.gif%20%20%20%20%20%20%20%20%20%20%20%20%20%20%20%20%20%20%20%20%20%20%20%20%20%20%20%20%20%20%20%20%20%20%20%20%20%20%20%20%20%20%20%20%20%20%20%20%20%200000002E%08STAAC%20#2                       B0D01979:" TargetMode="External"/></Relationships>
</file>

<file path=ppt/slideLayouts/_rels/slideLayout47.xml.rels><?xml version="1.0" encoding="UTF-8" standalone="yes"?>
<Relationships xmlns="http://schemas.openxmlformats.org/package/2006/relationships"><Relationship Id="rId4" Type="http://schemas.openxmlformats.org/officeDocument/2006/relationships/image" Target="../media/image6.jpeg"/><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0dNASA%20Logo.gif%20%20%20%20%20%20%20%20%20%20%20%20%20%20%20%20%20%20%20%20%20%20%20%20%20%20%20%20%20%20%20%20%20%20%20%20%20%20%20%20%20%20%20%20%20%20%20%20%20%200000002E%08STAAC%20#2                       B0D01979:" TargetMode="External"/></Relationships>
</file>

<file path=ppt/slideLayouts/_rels/slideLayout48.xml.rels><?xml version="1.0" encoding="UTF-8" standalone="yes"?>
<Relationships xmlns="http://schemas.openxmlformats.org/package/2006/relationships"><Relationship Id="rId4" Type="http://schemas.openxmlformats.org/officeDocument/2006/relationships/image" Target="../media/image6.jpeg"/><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0dNASA%20Logo.gif%20%20%20%20%20%20%20%20%20%20%20%20%20%20%20%20%20%20%20%20%20%20%20%20%20%20%20%20%20%20%20%20%20%20%20%20%20%20%20%20%20%20%20%20%20%20%20%20%20%200000002E%08STAAC%20#2                       B0D01979:"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9AD20B-5D86-F04F-A824-D01A0FA888DA}" type="datetimeFigureOut">
              <a:rPr lang="en-US" smtClean="0"/>
              <a:pPr/>
              <a:t>6/11/12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E2F7EA-7B11-1646-8A17-AE09FD45F0F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9AD20B-5D86-F04F-A824-D01A0FA888DA}" type="datetimeFigureOut">
              <a:rPr lang="en-US" smtClean="0"/>
              <a:pPr/>
              <a:t>6/11/12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E2F7EA-7B11-1646-8A17-AE09FD45F0F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9AD20B-5D86-F04F-A824-D01A0FA888DA}" type="datetimeFigureOut">
              <a:rPr lang="en-US" smtClean="0"/>
              <a:pPr/>
              <a:t>6/11/12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E2F7EA-7B11-1646-8A17-AE09FD45F0F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9AD20B-5D86-F04F-A824-D01A0FA888DA}" type="datetimeFigureOut">
              <a:rPr lang="en-US" smtClean="0">
                <a:solidFill>
                  <a:prstClr val="black">
                    <a:tint val="75000"/>
                  </a:prstClr>
                </a:solidFill>
                <a:latin typeface="Calibri"/>
              </a:rPr>
              <a:pPr/>
              <a:t>6/11/12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6E2F7EA-7B11-1646-8A17-AE09FD45F0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9AD20B-5D86-F04F-A824-D01A0FA888DA}" type="datetimeFigureOut">
              <a:rPr lang="en-US" smtClean="0">
                <a:solidFill>
                  <a:prstClr val="black">
                    <a:tint val="75000"/>
                  </a:prstClr>
                </a:solidFill>
                <a:latin typeface="Calibri"/>
              </a:rPr>
              <a:pPr/>
              <a:t>6/11/12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6E2F7EA-7B11-1646-8A17-AE09FD45F0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9AD20B-5D86-F04F-A824-D01A0FA888DA}" type="datetimeFigureOut">
              <a:rPr lang="en-US" smtClean="0">
                <a:solidFill>
                  <a:prstClr val="black">
                    <a:tint val="75000"/>
                  </a:prstClr>
                </a:solidFill>
                <a:latin typeface="Calibri"/>
              </a:rPr>
              <a:pPr/>
              <a:t>6/11/12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6E2F7EA-7B11-1646-8A17-AE09FD45F0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9AD20B-5D86-F04F-A824-D01A0FA888DA}" type="datetimeFigureOut">
              <a:rPr lang="en-US" smtClean="0">
                <a:solidFill>
                  <a:prstClr val="black">
                    <a:tint val="75000"/>
                  </a:prstClr>
                </a:solidFill>
                <a:latin typeface="Calibri"/>
              </a:rPr>
              <a:pPr/>
              <a:t>6/11/12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6E2F7EA-7B11-1646-8A17-AE09FD45F0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9AD20B-5D86-F04F-A824-D01A0FA888DA}" type="datetimeFigureOut">
              <a:rPr lang="en-US" smtClean="0">
                <a:solidFill>
                  <a:prstClr val="black">
                    <a:tint val="75000"/>
                  </a:prstClr>
                </a:solidFill>
                <a:latin typeface="Calibri"/>
              </a:rPr>
              <a:pPr/>
              <a:t>6/11/12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6E2F7EA-7B11-1646-8A17-AE09FD45F0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9AD20B-5D86-F04F-A824-D01A0FA888DA}" type="datetimeFigureOut">
              <a:rPr lang="en-US" smtClean="0">
                <a:solidFill>
                  <a:prstClr val="black">
                    <a:tint val="75000"/>
                  </a:prstClr>
                </a:solidFill>
                <a:latin typeface="Calibri"/>
              </a:rPr>
              <a:pPr/>
              <a:t>6/11/12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E2F7EA-7B11-1646-8A17-AE09FD45F0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AD20B-5D86-F04F-A824-D01A0FA888DA}" type="datetimeFigureOut">
              <a:rPr lang="en-US" smtClean="0">
                <a:solidFill>
                  <a:prstClr val="black">
                    <a:tint val="75000"/>
                  </a:prstClr>
                </a:solidFill>
                <a:latin typeface="Calibri"/>
              </a:rPr>
              <a:pPr/>
              <a:t>6/11/12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6E2F7EA-7B11-1646-8A17-AE09FD45F0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9AD20B-5D86-F04F-A824-D01A0FA888DA}" type="datetimeFigureOut">
              <a:rPr lang="en-US" smtClean="0">
                <a:solidFill>
                  <a:prstClr val="black">
                    <a:tint val="75000"/>
                  </a:prstClr>
                </a:solidFill>
                <a:latin typeface="Calibri"/>
              </a:rPr>
              <a:pPr/>
              <a:t>6/11/12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6E2F7EA-7B11-1646-8A17-AE09FD45F0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9AD20B-5D86-F04F-A824-D01A0FA888DA}" type="datetimeFigureOut">
              <a:rPr lang="en-US" smtClean="0"/>
              <a:pPr/>
              <a:t>6/11/12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E2F7EA-7B11-1646-8A17-AE09FD45F0F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9AD20B-5D86-F04F-A824-D01A0FA888DA}" type="datetimeFigureOut">
              <a:rPr lang="en-US" smtClean="0">
                <a:solidFill>
                  <a:prstClr val="black">
                    <a:tint val="75000"/>
                  </a:prstClr>
                </a:solidFill>
                <a:latin typeface="Calibri"/>
              </a:rPr>
              <a:pPr/>
              <a:t>6/11/12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6E2F7EA-7B11-1646-8A17-AE09FD45F0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9AD20B-5D86-F04F-A824-D01A0FA888DA}" type="datetimeFigureOut">
              <a:rPr lang="en-US" smtClean="0">
                <a:solidFill>
                  <a:prstClr val="black">
                    <a:tint val="75000"/>
                  </a:prstClr>
                </a:solidFill>
                <a:latin typeface="Calibri"/>
              </a:rPr>
              <a:pPr/>
              <a:t>6/11/12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6E2F7EA-7B11-1646-8A17-AE09FD45F0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9AD20B-5D86-F04F-A824-D01A0FA888DA}" type="datetimeFigureOut">
              <a:rPr lang="en-US" smtClean="0">
                <a:solidFill>
                  <a:prstClr val="black">
                    <a:tint val="75000"/>
                  </a:prstClr>
                </a:solidFill>
                <a:latin typeface="Calibri"/>
              </a:rPr>
              <a:pPr/>
              <a:t>6/11/12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6E2F7EA-7B11-1646-8A17-AE09FD45F0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9238196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5496845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4924744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1946672"/>
            <a:ext cx="3625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946672"/>
            <a:ext cx="3625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0558235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4882551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6028523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4948038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9AD20B-5D86-F04F-A824-D01A0FA888DA}" type="datetimeFigureOut">
              <a:rPr lang="en-US" smtClean="0"/>
              <a:pPr/>
              <a:t>6/11/12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E2F7EA-7B11-1646-8A17-AE09FD45F0F2}"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7847601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7857691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9810721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4"/>
            <a:ext cx="1839516"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178594"/>
            <a:ext cx="5411391"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3655209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Rectangle 4"/>
          <p:cNvSpPr>
            <a:spLocks noGrp="1" noChangeArrowheads="1"/>
          </p:cNvSpPr>
          <p:nvPr>
            <p:ph type="dt" sz="half" idx="10"/>
          </p:nvPr>
        </p:nvSpPr>
        <p:spPr>
          <a:xfrm>
            <a:off x="762000" y="6629400"/>
            <a:ext cx="1905000" cy="228600"/>
          </a:xfrm>
          <a:prstGeom prst="rect">
            <a:avLst/>
          </a:prstGeom>
        </p:spPr>
        <p:txBody>
          <a:bodyPr/>
          <a:lstStyle>
            <a:lvl1pPr>
              <a:defRPr/>
            </a:lvl1pPr>
          </a:lstStyle>
          <a:p>
            <a:pPr>
              <a:defRPr/>
            </a:pPr>
            <a:r>
              <a:rPr lang="en-US" smtClean="0"/>
              <a:t>April 16, 2010</a:t>
            </a:r>
            <a:endParaRPr lang="en-US"/>
          </a:p>
        </p:txBody>
      </p:sp>
      <p:sp>
        <p:nvSpPr>
          <p:cNvPr id="5" name="Rectangle 5"/>
          <p:cNvSpPr>
            <a:spLocks noGrp="1" noChangeArrowheads="1"/>
          </p:cNvSpPr>
          <p:nvPr>
            <p:ph type="sldNum" sz="quarter" idx="11"/>
          </p:nvPr>
        </p:nvSpPr>
        <p:spPr/>
        <p:txBody>
          <a:bodyPr/>
          <a:lstStyle>
            <a:lvl1pPr>
              <a:defRPr>
                <a:latin typeface="Calibri" pitchFamily="34" charset="0"/>
              </a:defRPr>
            </a:lvl1pPr>
          </a:lstStyle>
          <a:p>
            <a:pPr>
              <a:defRPr/>
            </a:pPr>
            <a:fld id="{86EE94DF-1FF1-4F00-AB90-3521E6268D45}"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62200" y="76200"/>
            <a:ext cx="6477000" cy="6858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0"/>
          </p:nvPr>
        </p:nvSpPr>
        <p:spPr>
          <a:xfrm>
            <a:off x="762000" y="6629400"/>
            <a:ext cx="1905000" cy="228600"/>
          </a:xfrm>
          <a:prstGeom prst="rect">
            <a:avLst/>
          </a:prstGeom>
          <a:ln/>
        </p:spPr>
        <p:txBody>
          <a:bodyPr/>
          <a:lstStyle>
            <a:lvl1pPr>
              <a:defRPr/>
            </a:lvl1pPr>
          </a:lstStyle>
          <a:p>
            <a:pPr>
              <a:defRPr/>
            </a:pPr>
            <a:r>
              <a:rPr lang="en-US" smtClean="0"/>
              <a:t>April 16, 2010</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89C880FB-2C45-4FB5-A14A-EB32B0597AD2}"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762000" y="6629400"/>
            <a:ext cx="1905000" cy="228600"/>
          </a:xfrm>
          <a:prstGeom prst="rect">
            <a:avLst/>
          </a:prstGeom>
          <a:ln/>
        </p:spPr>
        <p:txBody>
          <a:bodyPr/>
          <a:lstStyle>
            <a:lvl1pPr>
              <a:defRPr/>
            </a:lvl1pPr>
          </a:lstStyle>
          <a:p>
            <a:pPr>
              <a:defRPr/>
            </a:pPr>
            <a:r>
              <a:rPr lang="en-US" smtClean="0"/>
              <a:t>April 16, 2010</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AC1F3ED0-BA6A-46FB-BB83-93DD84B02BA4}"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90600"/>
            <a:ext cx="40767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990600"/>
            <a:ext cx="40767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762000" y="6629400"/>
            <a:ext cx="1905000" cy="228600"/>
          </a:xfrm>
          <a:prstGeom prst="rect">
            <a:avLst/>
          </a:prstGeom>
          <a:ln/>
        </p:spPr>
        <p:txBody>
          <a:bodyPr/>
          <a:lstStyle>
            <a:lvl1pPr>
              <a:defRPr/>
            </a:lvl1pPr>
          </a:lstStyle>
          <a:p>
            <a:pPr>
              <a:defRPr/>
            </a:pPr>
            <a:r>
              <a:rPr lang="en-US" smtClean="0"/>
              <a:t>April 16, 2010</a:t>
            </a: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5600724C-BB2A-4685-BD4A-08FBB124270B}"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639762"/>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838200"/>
            <a:ext cx="4040188" cy="838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76400"/>
            <a:ext cx="4040188" cy="4449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838200"/>
            <a:ext cx="4041775" cy="8381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76400"/>
            <a:ext cx="4041775" cy="4449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4"/>
          <p:cNvSpPr>
            <a:spLocks noGrp="1" noChangeArrowheads="1"/>
          </p:cNvSpPr>
          <p:nvPr>
            <p:ph type="dt" sz="half" idx="10"/>
          </p:nvPr>
        </p:nvSpPr>
        <p:spPr>
          <a:xfrm>
            <a:off x="762000" y="6629400"/>
            <a:ext cx="1905000" cy="228600"/>
          </a:xfrm>
          <a:prstGeom prst="rect">
            <a:avLst/>
          </a:prstGeom>
          <a:ln/>
        </p:spPr>
        <p:txBody>
          <a:bodyPr/>
          <a:lstStyle>
            <a:lvl1pPr>
              <a:defRPr/>
            </a:lvl1pPr>
          </a:lstStyle>
          <a:p>
            <a:pPr>
              <a:defRPr/>
            </a:pPr>
            <a:r>
              <a:rPr lang="en-US" smtClean="0"/>
              <a:t>April 16, 2010</a:t>
            </a: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90204EA2-4E8A-4748-AD21-9B3060BCC564}"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762000" y="6629400"/>
            <a:ext cx="1905000" cy="228600"/>
          </a:xfrm>
          <a:prstGeom prst="rect">
            <a:avLst/>
          </a:prstGeom>
          <a:ln/>
        </p:spPr>
        <p:txBody>
          <a:bodyPr/>
          <a:lstStyle>
            <a:lvl1pPr>
              <a:defRPr/>
            </a:lvl1pPr>
          </a:lstStyle>
          <a:p>
            <a:pPr>
              <a:defRPr/>
            </a:pPr>
            <a:r>
              <a:rPr lang="en-US" smtClean="0"/>
              <a:t>April 16, 2010</a:t>
            </a: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784224D5-2663-473F-9786-3B1BAD6819D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9AD20B-5D86-F04F-A824-D01A0FA888DA}" type="datetimeFigureOut">
              <a:rPr lang="en-US" smtClean="0"/>
              <a:pPr/>
              <a:t>6/11/12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E2F7EA-7B11-1646-8A17-AE09FD45F0F2}"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762000" y="6629400"/>
            <a:ext cx="1905000" cy="228600"/>
          </a:xfrm>
          <a:prstGeom prst="rect">
            <a:avLst/>
          </a:prstGeom>
          <a:ln/>
        </p:spPr>
        <p:txBody>
          <a:bodyPr/>
          <a:lstStyle>
            <a:lvl1pPr>
              <a:defRPr/>
            </a:lvl1pPr>
          </a:lstStyle>
          <a:p>
            <a:pPr>
              <a:defRPr/>
            </a:pPr>
            <a:r>
              <a:rPr lang="en-US" smtClean="0"/>
              <a:t>April 16, 2010</a:t>
            </a: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40E6B53C-13C4-434A-BE29-F6A5C1890467}"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762000" y="6629400"/>
            <a:ext cx="1905000" cy="228600"/>
          </a:xfrm>
          <a:prstGeom prst="rect">
            <a:avLst/>
          </a:prstGeom>
          <a:ln/>
        </p:spPr>
        <p:txBody>
          <a:bodyPr/>
          <a:lstStyle>
            <a:lvl1pPr>
              <a:defRPr/>
            </a:lvl1pPr>
          </a:lstStyle>
          <a:p>
            <a:pPr>
              <a:defRPr/>
            </a:pPr>
            <a:r>
              <a:rPr lang="en-US" smtClean="0"/>
              <a:t>April 16, 2010</a:t>
            </a: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C1A5BEB8-7B1E-45A9-BF18-454DD485E4A3}"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81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93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748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762000" y="6629400"/>
            <a:ext cx="1905000" cy="228600"/>
          </a:xfrm>
          <a:prstGeom prst="rect">
            <a:avLst/>
          </a:prstGeom>
          <a:ln/>
        </p:spPr>
        <p:txBody>
          <a:bodyPr/>
          <a:lstStyle>
            <a:lvl1pPr>
              <a:defRPr/>
            </a:lvl1pPr>
          </a:lstStyle>
          <a:p>
            <a:pPr>
              <a:defRPr/>
            </a:pPr>
            <a:r>
              <a:rPr lang="en-US" smtClean="0"/>
              <a:t>April 16, 2010</a:t>
            </a: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ECAA60A1-51D0-42E3-AF4C-AD4C90F349D8}"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762000" y="6629400"/>
            <a:ext cx="1905000" cy="228600"/>
          </a:xfrm>
          <a:prstGeom prst="rect">
            <a:avLst/>
          </a:prstGeom>
          <a:ln/>
        </p:spPr>
        <p:txBody>
          <a:bodyPr/>
          <a:lstStyle>
            <a:lvl1pPr>
              <a:defRPr/>
            </a:lvl1pPr>
          </a:lstStyle>
          <a:p>
            <a:pPr>
              <a:defRPr/>
            </a:pPr>
            <a:r>
              <a:rPr lang="en-US" smtClean="0"/>
              <a:t>April 16, 2010</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0596F71C-52E6-4430-848D-0A6B9A3882E3}"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76200"/>
            <a:ext cx="20955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61341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762000" y="6629400"/>
            <a:ext cx="1905000" cy="228600"/>
          </a:xfrm>
          <a:prstGeom prst="rect">
            <a:avLst/>
          </a:prstGeom>
          <a:ln/>
        </p:spPr>
        <p:txBody>
          <a:bodyPr/>
          <a:lstStyle>
            <a:lvl1pPr>
              <a:defRPr/>
            </a:lvl1pPr>
          </a:lstStyle>
          <a:p>
            <a:pPr>
              <a:defRPr/>
            </a:pPr>
            <a:r>
              <a:rPr lang="en-US" smtClean="0"/>
              <a:t>April 16, 2010</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3789B47D-7175-4C8F-9484-CACF1C844DE9}"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762000" y="6629400"/>
            <a:ext cx="1905000" cy="228600"/>
          </a:xfrm>
          <a:prstGeom prst="rect">
            <a:avLst/>
          </a:prstGeom>
          <a:ln/>
        </p:spPr>
        <p:txBody>
          <a:bodyPr/>
          <a:lstStyle>
            <a:lvl1pPr>
              <a:defRPr/>
            </a:lvl1pPr>
          </a:lstStyle>
          <a:p>
            <a:pPr>
              <a:defRPr/>
            </a:pPr>
            <a:r>
              <a:rPr lang="en-US" smtClean="0"/>
              <a:t>April 16, 2010</a:t>
            </a: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8BDFCEBB-B388-4631-9CAF-DE4682FEB4BA}"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477000"/>
            <a:ext cx="2133600" cy="365125"/>
          </a:xfrm>
          <a:prstGeom prst="rect">
            <a:avLst/>
          </a:prstGeom>
        </p:spPr>
        <p:txBody>
          <a:bodyPr/>
          <a:lstStyle>
            <a:lvl1pPr>
              <a:defRPr/>
            </a:lvl1pPr>
          </a:lstStyle>
          <a:p>
            <a:pPr>
              <a:defRPr/>
            </a:pPr>
            <a:r>
              <a:rPr lang="en-US" smtClean="0"/>
              <a:t>April 16, 2010</a:t>
            </a:r>
            <a:endParaRPr lang="en-US"/>
          </a:p>
        </p:txBody>
      </p:sp>
      <p:sp>
        <p:nvSpPr>
          <p:cNvPr id="4" name="Slide Number Placeholder 5"/>
          <p:cNvSpPr>
            <a:spLocks noGrp="1"/>
          </p:cNvSpPr>
          <p:nvPr>
            <p:ph type="sldNum" sz="quarter" idx="12"/>
          </p:nvPr>
        </p:nvSpPr>
        <p:spPr>
          <a:xfrm>
            <a:off x="6553200" y="6477000"/>
            <a:ext cx="2133600" cy="365125"/>
          </a:xfrm>
        </p:spPr>
        <p:txBody>
          <a:bodyPr/>
          <a:lstStyle>
            <a:lvl1pPr>
              <a:defRPr/>
            </a:lvl1pPr>
          </a:lstStyle>
          <a:p>
            <a:pPr>
              <a:defRPr/>
            </a:pPr>
            <a:fld id="{BE53FBD8-6DAE-4F6D-B92E-0B45665FF870}" type="slidenum">
              <a:rPr lang="en-US"/>
              <a:pPr>
                <a:defRPr/>
              </a:pPr>
              <a:t>‹#›</a:t>
            </a:fld>
            <a:endParaRPr lang="en-US"/>
          </a:p>
        </p:txBody>
      </p:sp>
      <p:sp>
        <p:nvSpPr>
          <p:cNvPr id="7" name="Line 6"/>
          <p:cNvSpPr>
            <a:spLocks noChangeShapeType="1"/>
          </p:cNvSpPr>
          <p:nvPr userDrawn="1"/>
        </p:nvSpPr>
        <p:spPr bwMode="auto">
          <a:xfrm flipV="1">
            <a:off x="228600" y="1089835"/>
            <a:ext cx="8631238" cy="6350"/>
          </a:xfrm>
          <a:prstGeom prst="line">
            <a:avLst/>
          </a:prstGeom>
          <a:noFill/>
          <a:ln w="38100" cmpd="dbl">
            <a:solidFill>
              <a:schemeClr val="tx1"/>
            </a:solidFill>
            <a:round/>
            <a:headEnd/>
            <a:tailEnd/>
          </a:ln>
        </p:spPr>
        <p:txBody>
          <a:bodyPr wrap="none" anchor="ctr"/>
          <a:lstStyle/>
          <a:p>
            <a:endParaRPr lang="en-US"/>
          </a:p>
        </p:txBody>
      </p:sp>
      <p:pic>
        <p:nvPicPr>
          <p:cNvPr id="9" name="Picture 8" descr="&#10;NASA Logo.gif                                                  0000002ESTAAC #2                       B0D01979:"/>
          <p:cNvPicPr>
            <a:picLocks noChangeAspect="1" noChangeArrowheads="1"/>
          </p:cNvPicPr>
          <p:nvPr userDrawn="1"/>
        </p:nvPicPr>
        <p:blipFill>
          <a:blip r:embed="rId2" r:link="rId3" cstate="screen">
            <a:lum bright="-4000" contrast="28000"/>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50800" y="304800"/>
            <a:ext cx="711200" cy="593725"/>
          </a:xfrm>
          <a:prstGeom prst="rect">
            <a:avLst/>
          </a:prstGeom>
          <a:noFill/>
          <a:ln w="9525">
            <a:noFill/>
            <a:miter lim="800000"/>
            <a:headEnd/>
            <a:tailEnd/>
          </a:ln>
          <a:effectLst/>
        </p:spPr>
      </p:pic>
      <p:pic>
        <p:nvPicPr>
          <p:cNvPr id="10" name="Picture 2"/>
          <p:cNvPicPr>
            <a:picLocks noChangeAspect="1" noChangeArrowheads="1"/>
          </p:cNvPicPr>
          <p:nvPr userDrawn="1"/>
        </p:nvPicPr>
        <p:blipFill>
          <a:blip r:embed="rId4"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7772400" y="304800"/>
            <a:ext cx="1324970" cy="628018"/>
          </a:xfrm>
          <a:prstGeom prst="rect">
            <a:avLst/>
          </a:prstGeom>
          <a:noFill/>
          <a:ln w="9525">
            <a:noFill/>
            <a:miter lim="800000"/>
            <a:headEnd/>
            <a:tailEnd/>
          </a:ln>
          <a:effectLst/>
        </p:spPr>
      </p:pic>
      <p:sp>
        <p:nvSpPr>
          <p:cNvPr id="11" name="Title 1"/>
          <p:cNvSpPr>
            <a:spLocks noGrp="1"/>
          </p:cNvSpPr>
          <p:nvPr>
            <p:ph type="title"/>
          </p:nvPr>
        </p:nvSpPr>
        <p:spPr>
          <a:xfrm>
            <a:off x="1371600" y="45720"/>
            <a:ext cx="6400800" cy="1143000"/>
          </a:xfrm>
        </p:spPr>
        <p:txBody>
          <a:bodyPr>
            <a:normAutofit/>
          </a:bodyPr>
          <a:lstStyle>
            <a:lvl1pPr>
              <a:defRPr sz="4000" b="1"/>
            </a:lvl1pPr>
          </a:lstStyle>
          <a:p>
            <a:r>
              <a:rPr lang="en-US" dirty="0" smtClean="0"/>
              <a:t>Click to edit Master title style</a:t>
            </a:r>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3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477000"/>
            <a:ext cx="2133600" cy="365125"/>
          </a:xfrm>
          <a:prstGeom prst="rect">
            <a:avLst/>
          </a:prstGeom>
        </p:spPr>
        <p:txBody>
          <a:bodyPr/>
          <a:lstStyle>
            <a:lvl1pPr>
              <a:defRPr/>
            </a:lvl1pPr>
          </a:lstStyle>
          <a:p>
            <a:pPr>
              <a:defRPr/>
            </a:pPr>
            <a:r>
              <a:rPr lang="en-US" smtClean="0"/>
              <a:t>April 16, 2010</a:t>
            </a:r>
            <a:endParaRPr lang="en-US"/>
          </a:p>
        </p:txBody>
      </p:sp>
      <p:sp>
        <p:nvSpPr>
          <p:cNvPr id="4" name="Slide Number Placeholder 5"/>
          <p:cNvSpPr>
            <a:spLocks noGrp="1"/>
          </p:cNvSpPr>
          <p:nvPr>
            <p:ph type="sldNum" sz="quarter" idx="12"/>
          </p:nvPr>
        </p:nvSpPr>
        <p:spPr>
          <a:xfrm>
            <a:off x="6553200" y="6477000"/>
            <a:ext cx="2133600" cy="365125"/>
          </a:xfrm>
        </p:spPr>
        <p:txBody>
          <a:bodyPr/>
          <a:lstStyle>
            <a:lvl1pPr>
              <a:defRPr/>
            </a:lvl1pPr>
          </a:lstStyle>
          <a:p>
            <a:pPr>
              <a:defRPr/>
            </a:pPr>
            <a:fld id="{BE53FBD8-6DAE-4F6D-B92E-0B45665FF870}" type="slidenum">
              <a:rPr lang="en-US"/>
              <a:pPr>
                <a:defRPr/>
              </a:pPr>
              <a:t>‹#›</a:t>
            </a:fld>
            <a:endParaRPr lang="en-US"/>
          </a:p>
        </p:txBody>
      </p:sp>
      <p:sp>
        <p:nvSpPr>
          <p:cNvPr id="7" name="Line 6"/>
          <p:cNvSpPr>
            <a:spLocks noChangeShapeType="1"/>
          </p:cNvSpPr>
          <p:nvPr userDrawn="1"/>
        </p:nvSpPr>
        <p:spPr bwMode="auto">
          <a:xfrm flipV="1">
            <a:off x="228600" y="1089835"/>
            <a:ext cx="8631238" cy="6350"/>
          </a:xfrm>
          <a:prstGeom prst="line">
            <a:avLst/>
          </a:prstGeom>
          <a:noFill/>
          <a:ln w="38100" cmpd="dbl">
            <a:solidFill>
              <a:schemeClr val="tx1"/>
            </a:solidFill>
            <a:round/>
            <a:headEnd/>
            <a:tailEnd/>
          </a:ln>
        </p:spPr>
        <p:txBody>
          <a:bodyPr wrap="none" anchor="ctr"/>
          <a:lstStyle/>
          <a:p>
            <a:endParaRPr lang="en-US"/>
          </a:p>
        </p:txBody>
      </p:sp>
      <p:pic>
        <p:nvPicPr>
          <p:cNvPr id="9" name="Picture 8" descr="&#10;NASA Logo.gif                                                  0000002ESTAAC #2                       B0D01979:"/>
          <p:cNvPicPr>
            <a:picLocks noChangeAspect="1" noChangeArrowheads="1"/>
          </p:cNvPicPr>
          <p:nvPr userDrawn="1"/>
        </p:nvPicPr>
        <p:blipFill>
          <a:blip r:embed="rId2" r:link="rId3" cstate="screen">
            <a:lum bright="-4000" contrast="28000"/>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50800" y="304800"/>
            <a:ext cx="711200" cy="593725"/>
          </a:xfrm>
          <a:prstGeom prst="rect">
            <a:avLst/>
          </a:prstGeom>
          <a:noFill/>
          <a:ln w="9525">
            <a:noFill/>
            <a:miter lim="800000"/>
            <a:headEnd/>
            <a:tailEnd/>
          </a:ln>
          <a:effectLst/>
        </p:spPr>
      </p:pic>
      <p:pic>
        <p:nvPicPr>
          <p:cNvPr id="10" name="Picture 2"/>
          <p:cNvPicPr>
            <a:picLocks noChangeAspect="1" noChangeArrowheads="1"/>
          </p:cNvPicPr>
          <p:nvPr userDrawn="1"/>
        </p:nvPicPr>
        <p:blipFill>
          <a:blip r:embed="rId4"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7772400" y="304800"/>
            <a:ext cx="1324970" cy="628018"/>
          </a:xfrm>
          <a:prstGeom prst="rect">
            <a:avLst/>
          </a:prstGeom>
          <a:noFill/>
          <a:ln w="9525">
            <a:noFill/>
            <a:miter lim="800000"/>
            <a:headEnd/>
            <a:tailEnd/>
          </a:ln>
          <a:effectLst/>
        </p:spPr>
      </p:pic>
      <p:sp>
        <p:nvSpPr>
          <p:cNvPr id="11" name="Title 1"/>
          <p:cNvSpPr>
            <a:spLocks noGrp="1"/>
          </p:cNvSpPr>
          <p:nvPr>
            <p:ph type="title"/>
          </p:nvPr>
        </p:nvSpPr>
        <p:spPr>
          <a:xfrm>
            <a:off x="1371600" y="45720"/>
            <a:ext cx="6400800" cy="1143000"/>
          </a:xfrm>
        </p:spPr>
        <p:txBody>
          <a:bodyPr>
            <a:normAutofit/>
          </a:bodyPr>
          <a:lstStyle>
            <a:lvl1pPr>
              <a:defRPr sz="4000" b="1"/>
            </a:lvl1pPr>
          </a:lstStyle>
          <a:p>
            <a:r>
              <a:rPr lang="en-US" dirty="0" smtClean="0"/>
              <a:t>Click to edit Master title style</a:t>
            </a:r>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4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477000"/>
            <a:ext cx="2133600" cy="365125"/>
          </a:xfrm>
          <a:prstGeom prst="rect">
            <a:avLst/>
          </a:prstGeom>
        </p:spPr>
        <p:txBody>
          <a:bodyPr/>
          <a:lstStyle>
            <a:lvl1pPr>
              <a:defRPr/>
            </a:lvl1pPr>
          </a:lstStyle>
          <a:p>
            <a:pPr>
              <a:defRPr/>
            </a:pPr>
            <a:r>
              <a:rPr lang="en-US" smtClean="0"/>
              <a:t>April 16, 2010</a:t>
            </a:r>
            <a:endParaRPr lang="en-US"/>
          </a:p>
        </p:txBody>
      </p:sp>
      <p:sp>
        <p:nvSpPr>
          <p:cNvPr id="4" name="Slide Number Placeholder 5"/>
          <p:cNvSpPr>
            <a:spLocks noGrp="1"/>
          </p:cNvSpPr>
          <p:nvPr>
            <p:ph type="sldNum" sz="quarter" idx="12"/>
          </p:nvPr>
        </p:nvSpPr>
        <p:spPr>
          <a:xfrm>
            <a:off x="6553200" y="6477000"/>
            <a:ext cx="2133600" cy="365125"/>
          </a:xfrm>
        </p:spPr>
        <p:txBody>
          <a:bodyPr/>
          <a:lstStyle>
            <a:lvl1pPr>
              <a:defRPr/>
            </a:lvl1pPr>
          </a:lstStyle>
          <a:p>
            <a:pPr>
              <a:defRPr/>
            </a:pPr>
            <a:fld id="{BE53FBD8-6DAE-4F6D-B92E-0B45665FF870}" type="slidenum">
              <a:rPr lang="en-US"/>
              <a:pPr>
                <a:defRPr/>
              </a:pPr>
              <a:t>‹#›</a:t>
            </a:fld>
            <a:endParaRPr lang="en-US"/>
          </a:p>
        </p:txBody>
      </p:sp>
      <p:sp>
        <p:nvSpPr>
          <p:cNvPr id="7" name="Line 6"/>
          <p:cNvSpPr>
            <a:spLocks noChangeShapeType="1"/>
          </p:cNvSpPr>
          <p:nvPr userDrawn="1"/>
        </p:nvSpPr>
        <p:spPr bwMode="auto">
          <a:xfrm flipV="1">
            <a:off x="228600" y="1089835"/>
            <a:ext cx="8631238" cy="6350"/>
          </a:xfrm>
          <a:prstGeom prst="line">
            <a:avLst/>
          </a:prstGeom>
          <a:noFill/>
          <a:ln w="38100" cmpd="dbl">
            <a:solidFill>
              <a:schemeClr val="tx1"/>
            </a:solidFill>
            <a:round/>
            <a:headEnd/>
            <a:tailEnd/>
          </a:ln>
        </p:spPr>
        <p:txBody>
          <a:bodyPr wrap="none" anchor="ctr"/>
          <a:lstStyle/>
          <a:p>
            <a:endParaRPr lang="en-US"/>
          </a:p>
        </p:txBody>
      </p:sp>
      <p:pic>
        <p:nvPicPr>
          <p:cNvPr id="9" name="Picture 8" descr="&#10;NASA Logo.gif                                                  0000002ESTAAC #2                       B0D01979:"/>
          <p:cNvPicPr>
            <a:picLocks noChangeAspect="1" noChangeArrowheads="1"/>
          </p:cNvPicPr>
          <p:nvPr userDrawn="1"/>
        </p:nvPicPr>
        <p:blipFill>
          <a:blip r:embed="rId2" r:link="rId3" cstate="screen">
            <a:lum bright="-4000" contrast="28000"/>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50800" y="304800"/>
            <a:ext cx="711200" cy="593725"/>
          </a:xfrm>
          <a:prstGeom prst="rect">
            <a:avLst/>
          </a:prstGeom>
          <a:noFill/>
          <a:ln w="9525">
            <a:noFill/>
            <a:miter lim="800000"/>
            <a:headEnd/>
            <a:tailEnd/>
          </a:ln>
          <a:effectLst/>
        </p:spPr>
      </p:pic>
      <p:pic>
        <p:nvPicPr>
          <p:cNvPr id="10" name="Picture 2"/>
          <p:cNvPicPr>
            <a:picLocks noChangeAspect="1" noChangeArrowheads="1"/>
          </p:cNvPicPr>
          <p:nvPr userDrawn="1"/>
        </p:nvPicPr>
        <p:blipFill>
          <a:blip r:embed="rId4"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7772400" y="304800"/>
            <a:ext cx="1324970" cy="628018"/>
          </a:xfrm>
          <a:prstGeom prst="rect">
            <a:avLst/>
          </a:prstGeom>
          <a:noFill/>
          <a:ln w="9525">
            <a:noFill/>
            <a:miter lim="800000"/>
            <a:headEnd/>
            <a:tailEnd/>
          </a:ln>
          <a:effectLst/>
        </p:spPr>
      </p:pic>
      <p:sp>
        <p:nvSpPr>
          <p:cNvPr id="11" name="Title 1"/>
          <p:cNvSpPr>
            <a:spLocks noGrp="1"/>
          </p:cNvSpPr>
          <p:nvPr>
            <p:ph type="title"/>
          </p:nvPr>
        </p:nvSpPr>
        <p:spPr>
          <a:xfrm>
            <a:off x="1371600" y="45720"/>
            <a:ext cx="6400800" cy="1143000"/>
          </a:xfrm>
        </p:spPr>
        <p:txBody>
          <a:bodyPr>
            <a:normAutofit/>
          </a:bodyPr>
          <a:lstStyle>
            <a:lvl1pPr>
              <a:defRPr sz="4000" b="1"/>
            </a:lvl1pPr>
          </a:lstStyle>
          <a:p>
            <a:r>
              <a:rPr lang="en-US" dirty="0" smtClean="0"/>
              <a:t>Click to edit Master title style</a:t>
            </a:r>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47D72E-BB0D-E641-88FA-BFA91A2D9567}" type="datetimeFigureOut">
              <a:rPr lang="en-US" smtClean="0"/>
              <a:pPr/>
              <a:t>6/11/12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B8B8E-E1BD-A947-8AFA-E70D3C2A89D4}"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65538032"/>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9AD20B-5D86-F04F-A824-D01A0FA888DA}" type="datetimeFigureOut">
              <a:rPr lang="en-US" smtClean="0"/>
              <a:pPr/>
              <a:t>6/11/12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E2F7EA-7B11-1646-8A17-AE09FD45F0F2}"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47D72E-BB0D-E641-88FA-BFA91A2D9567}" type="datetimeFigureOut">
              <a:rPr lang="en-US" smtClean="0"/>
              <a:pPr/>
              <a:t>6/11/12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B8B8E-E1BD-A947-8AFA-E70D3C2A89D4}"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05128010"/>
      </p:ext>
    </p:extLst>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47D72E-BB0D-E641-88FA-BFA91A2D9567}" type="datetimeFigureOut">
              <a:rPr lang="en-US" smtClean="0"/>
              <a:pPr/>
              <a:t>6/11/12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B8B8E-E1BD-A947-8AFA-E70D3C2A89D4}"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34719969"/>
      </p:ext>
    </p:extLst>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47D72E-BB0D-E641-88FA-BFA91A2D9567}" type="datetimeFigureOut">
              <a:rPr lang="en-US" smtClean="0"/>
              <a:pPr/>
              <a:t>6/11/12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7B8B8E-E1BD-A947-8AFA-E70D3C2A89D4}"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44861168"/>
      </p:ext>
    </p:extLst>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47D72E-BB0D-E641-88FA-BFA91A2D9567}" type="datetimeFigureOut">
              <a:rPr lang="en-US" smtClean="0"/>
              <a:pPr/>
              <a:t>6/11/12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7B8B8E-E1BD-A947-8AFA-E70D3C2A89D4}"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40319675"/>
      </p:ext>
    </p:extLst>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47D72E-BB0D-E641-88FA-BFA91A2D9567}" type="datetimeFigureOut">
              <a:rPr lang="en-US" smtClean="0"/>
              <a:pPr/>
              <a:t>6/11/12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7B8B8E-E1BD-A947-8AFA-E70D3C2A89D4}"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37873254"/>
      </p:ext>
    </p:extLst>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7D72E-BB0D-E641-88FA-BFA91A2D9567}" type="datetimeFigureOut">
              <a:rPr lang="en-US" smtClean="0"/>
              <a:pPr/>
              <a:t>6/11/12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7B8B8E-E1BD-A947-8AFA-E70D3C2A89D4}"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96408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47D72E-BB0D-E641-88FA-BFA91A2D9567}" type="datetimeFigureOut">
              <a:rPr lang="en-US" smtClean="0"/>
              <a:pPr/>
              <a:t>6/11/12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7B8B8E-E1BD-A947-8AFA-E70D3C2A89D4}"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14539937"/>
      </p:ext>
    </p:extLst>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47D72E-BB0D-E641-88FA-BFA91A2D9567}" type="datetimeFigureOut">
              <a:rPr lang="en-US" smtClean="0"/>
              <a:pPr/>
              <a:t>6/11/12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7B8B8E-E1BD-A947-8AFA-E70D3C2A89D4}"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97453164"/>
      </p:ext>
    </p:extLst>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47D72E-BB0D-E641-88FA-BFA91A2D9567}" type="datetimeFigureOut">
              <a:rPr lang="en-US" smtClean="0"/>
              <a:pPr/>
              <a:t>6/11/12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B8B8E-E1BD-A947-8AFA-E70D3C2A89D4}"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8526806"/>
      </p:ext>
    </p:extLst>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47D72E-BB0D-E641-88FA-BFA91A2D9567}" type="datetimeFigureOut">
              <a:rPr lang="en-US" smtClean="0"/>
              <a:pPr/>
              <a:t>6/11/12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B8B8E-E1BD-A947-8AFA-E70D3C2A89D4}"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73720241"/>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9AD20B-5D86-F04F-A824-D01A0FA888DA}" type="datetimeFigureOut">
              <a:rPr lang="en-US" smtClean="0"/>
              <a:pPr/>
              <a:t>6/11/12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E2F7EA-7B11-1646-8A17-AE09FD45F0F2}"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9AD20B-5D86-F04F-A824-D01A0FA888DA}" type="datetimeFigureOut">
              <a:rPr lang="en-US" smtClean="0"/>
              <a:pPr/>
              <a:t>6/11/12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E2F7EA-7B11-1646-8A17-AE09FD45F0F2}" type="slidenum">
              <a:rPr lang="en-US" smtClean="0"/>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9AD20B-5D86-F04F-A824-D01A0FA888DA}" type="datetimeFigureOut">
              <a:rPr lang="en-US" smtClean="0"/>
              <a:pPr/>
              <a:t>6/11/12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E2F7EA-7B11-1646-8A17-AE09FD45F0F2}" type="slidenum">
              <a:rPr lang="en-US" smtClean="0"/>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9AD20B-5D86-F04F-A824-D01A0FA888DA}" type="datetimeFigureOut">
              <a:rPr lang="en-US" smtClean="0"/>
              <a:pPr/>
              <a:t>6/11/12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E2F7EA-7B11-1646-8A17-AE09FD45F0F2}" type="slidenum">
              <a:rPr lang="en-US" smtClean="0"/>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9AD20B-5D86-F04F-A824-D01A0FA888DA}" type="datetimeFigureOut">
              <a:rPr lang="en-US" smtClean="0"/>
              <a:pPr/>
              <a:t>6/11/12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E2F7EA-7B11-1646-8A17-AE09FD45F0F2}" type="slidenum">
              <a:rPr lang="en-US" smtClean="0"/>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9AD20B-5D86-F04F-A824-D01A0FA888DA}" type="datetimeFigureOut">
              <a:rPr lang="en-US" smtClean="0"/>
              <a:pPr/>
              <a:t>6/11/12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E2F7EA-7B11-1646-8A17-AE09FD45F0F2}" type="slidenum">
              <a:rPr lang="en-US" smtClean="0"/>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9AD20B-5D86-F04F-A824-D01A0FA888DA}" type="datetimeFigureOut">
              <a:rPr lang="en-US" smtClean="0"/>
              <a:pPr/>
              <a:t>6/11/12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E2F7EA-7B11-1646-8A17-AE09FD45F0F2}" type="slidenum">
              <a:rPr lang="en-US" smtClean="0"/>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AD20B-5D86-F04F-A824-D01A0FA888DA}" type="datetimeFigureOut">
              <a:rPr lang="en-US" smtClean="0"/>
              <a:pPr/>
              <a:t>6/11/12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E2F7EA-7B11-1646-8A17-AE09FD45F0F2}" type="slidenum">
              <a:rPr lang="en-US" smtClean="0"/>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9AD20B-5D86-F04F-A824-D01A0FA888DA}" type="datetimeFigureOut">
              <a:rPr lang="en-US" smtClean="0"/>
              <a:pPr/>
              <a:t>6/11/12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E2F7EA-7B11-1646-8A17-AE09FD45F0F2}" type="slidenum">
              <a:rPr lang="en-US" smtClean="0"/>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9AD20B-5D86-F04F-A824-D01A0FA888DA}" type="datetimeFigureOut">
              <a:rPr lang="en-US" smtClean="0"/>
              <a:pPr/>
              <a:t>6/11/12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E2F7EA-7B11-1646-8A17-AE09FD45F0F2}" type="slidenum">
              <a:rPr lang="en-US" smtClean="0"/>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9AD20B-5D86-F04F-A824-D01A0FA888DA}" type="datetimeFigureOut">
              <a:rPr lang="en-US" smtClean="0"/>
              <a:pPr/>
              <a:t>6/11/12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E2F7EA-7B11-1646-8A17-AE09FD45F0F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AD20B-5D86-F04F-A824-D01A0FA888DA}" type="datetimeFigureOut">
              <a:rPr lang="en-US" smtClean="0"/>
              <a:pPr/>
              <a:t>6/11/12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E2F7EA-7B11-1646-8A17-AE09FD45F0F2}"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9AD20B-5D86-F04F-A824-D01A0FA888DA}" type="datetimeFigureOut">
              <a:rPr lang="en-US" smtClean="0"/>
              <a:pPr/>
              <a:t>6/11/12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E2F7EA-7B11-1646-8A17-AE09FD45F0F2}" type="slidenum">
              <a:rPr lang="en-US" smtClean="0"/>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9AD20B-5D86-F04F-A824-D01A0FA888DA}" type="datetimeFigureOut">
              <a:rPr lang="en-US" smtClean="0">
                <a:solidFill>
                  <a:prstClr val="black">
                    <a:tint val="75000"/>
                  </a:prstClr>
                </a:solidFill>
                <a:latin typeface="Calibri"/>
              </a:rPr>
              <a:pPr/>
              <a:t>6/11/12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6E2F7EA-7B11-1646-8A17-AE09FD45F0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9AD20B-5D86-F04F-A824-D01A0FA888DA}" type="datetimeFigureOut">
              <a:rPr lang="en-US" smtClean="0">
                <a:solidFill>
                  <a:prstClr val="black">
                    <a:tint val="75000"/>
                  </a:prstClr>
                </a:solidFill>
                <a:latin typeface="Calibri"/>
              </a:rPr>
              <a:pPr/>
              <a:t>6/11/12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6E2F7EA-7B11-1646-8A17-AE09FD45F0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9AD20B-5D86-F04F-A824-D01A0FA888DA}" type="datetimeFigureOut">
              <a:rPr lang="en-US" smtClean="0">
                <a:solidFill>
                  <a:prstClr val="black">
                    <a:tint val="75000"/>
                  </a:prstClr>
                </a:solidFill>
                <a:latin typeface="Calibri"/>
              </a:rPr>
              <a:pPr/>
              <a:t>6/11/12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6E2F7EA-7B11-1646-8A17-AE09FD45F0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9AD20B-5D86-F04F-A824-D01A0FA888DA}" type="datetimeFigureOut">
              <a:rPr lang="en-US" smtClean="0">
                <a:solidFill>
                  <a:prstClr val="black">
                    <a:tint val="75000"/>
                  </a:prstClr>
                </a:solidFill>
                <a:latin typeface="Calibri"/>
              </a:rPr>
              <a:pPr/>
              <a:t>6/11/12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6E2F7EA-7B11-1646-8A17-AE09FD45F0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9AD20B-5D86-F04F-A824-D01A0FA888DA}" type="datetimeFigureOut">
              <a:rPr lang="en-US" smtClean="0">
                <a:solidFill>
                  <a:prstClr val="black">
                    <a:tint val="75000"/>
                  </a:prstClr>
                </a:solidFill>
                <a:latin typeface="Calibri"/>
              </a:rPr>
              <a:pPr/>
              <a:t>6/11/12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6E2F7EA-7B11-1646-8A17-AE09FD45F0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9AD20B-5D86-F04F-A824-D01A0FA888DA}" type="datetimeFigureOut">
              <a:rPr lang="en-US" smtClean="0">
                <a:solidFill>
                  <a:prstClr val="black">
                    <a:tint val="75000"/>
                  </a:prstClr>
                </a:solidFill>
                <a:latin typeface="Calibri"/>
              </a:rPr>
              <a:pPr/>
              <a:t>6/11/12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E2F7EA-7B11-1646-8A17-AE09FD45F0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AD20B-5D86-F04F-A824-D01A0FA888DA}" type="datetimeFigureOut">
              <a:rPr lang="en-US" smtClean="0">
                <a:solidFill>
                  <a:prstClr val="black">
                    <a:tint val="75000"/>
                  </a:prstClr>
                </a:solidFill>
                <a:latin typeface="Calibri"/>
              </a:rPr>
              <a:pPr/>
              <a:t>6/11/12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6E2F7EA-7B11-1646-8A17-AE09FD45F0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9AD20B-5D86-F04F-A824-D01A0FA888DA}" type="datetimeFigureOut">
              <a:rPr lang="en-US" smtClean="0">
                <a:solidFill>
                  <a:prstClr val="black">
                    <a:tint val="75000"/>
                  </a:prstClr>
                </a:solidFill>
                <a:latin typeface="Calibri"/>
              </a:rPr>
              <a:pPr/>
              <a:t>6/11/12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6E2F7EA-7B11-1646-8A17-AE09FD45F0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9AD20B-5D86-F04F-A824-D01A0FA888DA}" type="datetimeFigureOut">
              <a:rPr lang="en-US" smtClean="0">
                <a:solidFill>
                  <a:prstClr val="black">
                    <a:tint val="75000"/>
                  </a:prstClr>
                </a:solidFill>
                <a:latin typeface="Calibri"/>
              </a:rPr>
              <a:pPr/>
              <a:t>6/11/12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6E2F7EA-7B11-1646-8A17-AE09FD45F0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9AD20B-5D86-F04F-A824-D01A0FA888DA}" type="datetimeFigureOut">
              <a:rPr lang="en-US" smtClean="0"/>
              <a:pPr/>
              <a:t>6/11/12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E2F7EA-7B11-1646-8A17-AE09FD45F0F2}"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9AD20B-5D86-F04F-A824-D01A0FA888DA}" type="datetimeFigureOut">
              <a:rPr lang="en-US" smtClean="0">
                <a:solidFill>
                  <a:prstClr val="black">
                    <a:tint val="75000"/>
                  </a:prstClr>
                </a:solidFill>
                <a:latin typeface="Calibri"/>
              </a:rPr>
              <a:pPr/>
              <a:t>6/11/12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6E2F7EA-7B11-1646-8A17-AE09FD45F0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9AD20B-5D86-F04F-A824-D01A0FA888DA}" type="datetimeFigureOut">
              <a:rPr lang="en-US" smtClean="0">
                <a:solidFill>
                  <a:prstClr val="black">
                    <a:tint val="75000"/>
                  </a:prstClr>
                </a:solidFill>
                <a:latin typeface="Calibri"/>
              </a:rPr>
              <a:pPr/>
              <a:t>6/11/12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6E2F7EA-7B11-1646-8A17-AE09FD45F0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3536156"/>
            <a:ext cx="3625453" cy="80367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536156"/>
            <a:ext cx="3625453" cy="80367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9AD20B-5D86-F04F-A824-D01A0FA888DA}" type="datetimeFigureOut">
              <a:rPr lang="en-US" smtClean="0"/>
              <a:pPr/>
              <a:t>6/11/12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E2F7EA-7B11-1646-8A17-AE09FD45F0F2}"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endParaRPr lang="en-US" noProof="0" smtClean="0">
              <a:sym typeface="Gill Sans" charset="0"/>
            </a:endParaRPr>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8789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1151930"/>
            <a:ext cx="5411391" cy="31878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4" Type="http://schemas.openxmlformats.org/officeDocument/2006/relationships/slideLayout" Target="../slideLayouts/slideLayout15.xml"/><Relationship Id="rId10" Type="http://schemas.openxmlformats.org/officeDocument/2006/relationships/slideLayout" Target="../slideLayouts/slideLayout21.xml"/><Relationship Id="rId5" Type="http://schemas.openxmlformats.org/officeDocument/2006/relationships/slideLayout" Target="../slideLayouts/slideLayout16.xml"/><Relationship Id="rId7" Type="http://schemas.openxmlformats.org/officeDocument/2006/relationships/slideLayout" Target="../slideLayouts/slideLayout18.xml"/><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9" Type="http://schemas.openxmlformats.org/officeDocument/2006/relationships/slideLayout" Target="../slideLayouts/slideLayout20.xml"/><Relationship Id="rId3" Type="http://schemas.openxmlformats.org/officeDocument/2006/relationships/slideLayout" Target="../slideLayouts/slideLayout14.xml"/><Relationship Id="rId6"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4" Type="http://schemas.openxmlformats.org/officeDocument/2006/relationships/slideLayout" Target="../slideLayouts/slideLayout26.xml"/><Relationship Id="rId10" Type="http://schemas.openxmlformats.org/officeDocument/2006/relationships/slideLayout" Target="../slideLayouts/slideLayout32.xml"/><Relationship Id="rId5" Type="http://schemas.openxmlformats.org/officeDocument/2006/relationships/slideLayout" Target="../slideLayouts/slideLayout27.xml"/><Relationship Id="rId7" Type="http://schemas.openxmlformats.org/officeDocument/2006/relationships/slideLayout" Target="../slideLayouts/slideLayout29.xml"/><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9" Type="http://schemas.openxmlformats.org/officeDocument/2006/relationships/slideLayout" Target="../slideLayouts/slideLayout31.xml"/><Relationship Id="rId3" Type="http://schemas.openxmlformats.org/officeDocument/2006/relationships/slideLayout" Target="../slideLayouts/slideLayout25.xml"/><Relationship Id="rId6"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14" Type="http://schemas.openxmlformats.org/officeDocument/2006/relationships/slideLayout" Target="../slideLayouts/slideLayout47.xml"/><Relationship Id="rId4" Type="http://schemas.openxmlformats.org/officeDocument/2006/relationships/slideLayout" Target="../slideLayouts/slideLayout37.xml"/><Relationship Id="rId7" Type="http://schemas.openxmlformats.org/officeDocument/2006/relationships/slideLayout" Target="../slideLayouts/slideLayout40.xml"/><Relationship Id="rId11" Type="http://schemas.openxmlformats.org/officeDocument/2006/relationships/slideLayout" Target="../slideLayouts/slideLayout4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6" Type="http://schemas.openxmlformats.org/officeDocument/2006/relationships/theme" Target="../theme/theme4.xml"/><Relationship Id="rId8" Type="http://schemas.openxmlformats.org/officeDocument/2006/relationships/slideLayout" Target="../slideLayouts/slideLayout41.xml"/><Relationship Id="rId13" Type="http://schemas.openxmlformats.org/officeDocument/2006/relationships/slideLayout" Target="../slideLayouts/slideLayout46.xml"/><Relationship Id="rId10" Type="http://schemas.openxmlformats.org/officeDocument/2006/relationships/slideLayout" Target="../slideLayouts/slideLayout43.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2" Type="http://schemas.openxmlformats.org/officeDocument/2006/relationships/slideLayout" Target="../slideLayouts/slideLayout45.xml"/><Relationship Id="rId17" Type="http://schemas.openxmlformats.org/officeDocument/2006/relationships/image" Target="../media/image2.jpeg"/><Relationship Id="rId19" Type="http://schemas.openxmlformats.org/officeDocument/2006/relationships/image" Target="../media/image4.gif"/><Relationship Id="rId2" Type="http://schemas.openxmlformats.org/officeDocument/2006/relationships/slideLayout" Target="../slideLayouts/slideLayout35.xml"/><Relationship Id="rId9" Type="http://schemas.openxmlformats.org/officeDocument/2006/relationships/slideLayout" Target="../slideLayouts/slideLayout42.xml"/><Relationship Id="rId3" Type="http://schemas.openxmlformats.org/officeDocument/2006/relationships/slideLayout" Target="../slideLayouts/slideLayout36.xml"/><Relationship Id="rId18"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4" Type="http://schemas.openxmlformats.org/officeDocument/2006/relationships/slideLayout" Target="../slideLayouts/slideLayout52.xml"/><Relationship Id="rId10" Type="http://schemas.openxmlformats.org/officeDocument/2006/relationships/slideLayout" Target="../slideLayouts/slideLayout58.xml"/><Relationship Id="rId5" Type="http://schemas.openxmlformats.org/officeDocument/2006/relationships/slideLayout" Target="../slideLayouts/slideLayout53.xml"/><Relationship Id="rId7" Type="http://schemas.openxmlformats.org/officeDocument/2006/relationships/slideLayout" Target="../slideLayouts/slideLayout55.xml"/><Relationship Id="rId11" Type="http://schemas.openxmlformats.org/officeDocument/2006/relationships/slideLayout" Target="../slideLayouts/slideLayout59.xml"/><Relationship Id="rId12" Type="http://schemas.openxmlformats.org/officeDocument/2006/relationships/theme" Target="../theme/theme5.xml"/><Relationship Id="rId1" Type="http://schemas.openxmlformats.org/officeDocument/2006/relationships/slideLayout" Target="../slideLayouts/slideLayout49.xml"/><Relationship Id="rId2" Type="http://schemas.openxmlformats.org/officeDocument/2006/relationships/slideLayout" Target="../slideLayouts/slideLayout50.xml"/><Relationship Id="rId9" Type="http://schemas.openxmlformats.org/officeDocument/2006/relationships/slideLayout" Target="../slideLayouts/slideLayout57.xml"/><Relationship Id="rId3" Type="http://schemas.openxmlformats.org/officeDocument/2006/relationships/slideLayout" Target="../slideLayouts/slideLayout51.xml"/><Relationship Id="rId6"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4" Type="http://schemas.openxmlformats.org/officeDocument/2006/relationships/slideLayout" Target="../slideLayouts/slideLayout63.xml"/><Relationship Id="rId10" Type="http://schemas.openxmlformats.org/officeDocument/2006/relationships/slideLayout" Target="../slideLayouts/slideLayout69.xml"/><Relationship Id="rId5" Type="http://schemas.openxmlformats.org/officeDocument/2006/relationships/slideLayout" Target="../slideLayouts/slideLayout64.xml"/><Relationship Id="rId7" Type="http://schemas.openxmlformats.org/officeDocument/2006/relationships/slideLayout" Target="../slideLayouts/slideLayout66.xml"/><Relationship Id="rId11" Type="http://schemas.openxmlformats.org/officeDocument/2006/relationships/slideLayout" Target="../slideLayouts/slideLayout70.xml"/><Relationship Id="rId12" Type="http://schemas.openxmlformats.org/officeDocument/2006/relationships/theme" Target="../theme/theme6.xml"/><Relationship Id="rId1" Type="http://schemas.openxmlformats.org/officeDocument/2006/relationships/slideLayout" Target="../slideLayouts/slideLayout60.xml"/><Relationship Id="rId2" Type="http://schemas.openxmlformats.org/officeDocument/2006/relationships/slideLayout" Target="../slideLayouts/slideLayout61.xml"/><Relationship Id="rId9" Type="http://schemas.openxmlformats.org/officeDocument/2006/relationships/slideLayout" Target="../slideLayouts/slideLayout68.xml"/><Relationship Id="rId3" Type="http://schemas.openxmlformats.org/officeDocument/2006/relationships/slideLayout" Target="../slideLayouts/slideLayout62.xml"/><Relationship Id="rId6"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4" Type="http://schemas.openxmlformats.org/officeDocument/2006/relationships/slideLayout" Target="../slideLayouts/slideLayout74.xml"/><Relationship Id="rId10" Type="http://schemas.openxmlformats.org/officeDocument/2006/relationships/slideLayout" Target="../slideLayouts/slideLayout80.xml"/><Relationship Id="rId5" Type="http://schemas.openxmlformats.org/officeDocument/2006/relationships/slideLayout" Target="../slideLayouts/slideLayout75.xml"/><Relationship Id="rId7" Type="http://schemas.openxmlformats.org/officeDocument/2006/relationships/slideLayout" Target="../slideLayouts/slideLayout77.xml"/><Relationship Id="rId11" Type="http://schemas.openxmlformats.org/officeDocument/2006/relationships/slideLayout" Target="../slideLayouts/slideLayout81.xml"/><Relationship Id="rId12" Type="http://schemas.openxmlformats.org/officeDocument/2006/relationships/theme" Target="../theme/theme7.xml"/><Relationship Id="rId1" Type="http://schemas.openxmlformats.org/officeDocument/2006/relationships/slideLayout" Target="../slideLayouts/slideLayout71.xml"/><Relationship Id="rId2" Type="http://schemas.openxmlformats.org/officeDocument/2006/relationships/slideLayout" Target="../slideLayouts/slideLayout72.xml"/><Relationship Id="rId9" Type="http://schemas.openxmlformats.org/officeDocument/2006/relationships/slideLayout" Target="../slideLayouts/slideLayout79.xml"/><Relationship Id="rId3" Type="http://schemas.openxmlformats.org/officeDocument/2006/relationships/slideLayout" Target="../slideLayouts/slideLayout73.xml"/><Relationship Id="rId6"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4" Type="http://schemas.openxmlformats.org/officeDocument/2006/relationships/slideLayout" Target="../slideLayouts/slideLayout85.xml"/><Relationship Id="rId10" Type="http://schemas.openxmlformats.org/officeDocument/2006/relationships/slideLayout" Target="../slideLayouts/slideLayout91.xml"/><Relationship Id="rId5" Type="http://schemas.openxmlformats.org/officeDocument/2006/relationships/slideLayout" Target="../slideLayouts/slideLayout86.xml"/><Relationship Id="rId7" Type="http://schemas.openxmlformats.org/officeDocument/2006/relationships/slideLayout" Target="../slideLayouts/slideLayout88.xml"/><Relationship Id="rId11" Type="http://schemas.openxmlformats.org/officeDocument/2006/relationships/slideLayout" Target="../slideLayouts/slideLayout92.xml"/><Relationship Id="rId12" Type="http://schemas.openxmlformats.org/officeDocument/2006/relationships/theme" Target="../theme/theme8.xml"/><Relationship Id="rId1" Type="http://schemas.openxmlformats.org/officeDocument/2006/relationships/slideLayout" Target="../slideLayouts/slideLayout82.xml"/><Relationship Id="rId2" Type="http://schemas.openxmlformats.org/officeDocument/2006/relationships/slideLayout" Target="../slideLayouts/slideLayout83.xml"/><Relationship Id="rId9" Type="http://schemas.openxmlformats.org/officeDocument/2006/relationships/slideLayout" Target="../slideLayouts/slideLayout90.xml"/><Relationship Id="rId3" Type="http://schemas.openxmlformats.org/officeDocument/2006/relationships/slideLayout" Target="../slideLayouts/slideLayout84.xml"/><Relationship Id="rId6"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AD20B-5D86-F04F-A824-D01A0FA888DA}" type="datetimeFigureOut">
              <a:rPr lang="en-US" smtClean="0"/>
              <a:pPr/>
              <a:t>6/11/12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2F7EA-7B11-1646-8A17-AE09FD45F0F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AD20B-5D86-F04F-A824-D01A0FA888DA}" type="datetimeFigureOut">
              <a:rPr lang="en-US" smtClean="0">
                <a:solidFill>
                  <a:prstClr val="black">
                    <a:tint val="75000"/>
                  </a:prstClr>
                </a:solidFill>
                <a:latin typeface="Calibri"/>
              </a:rPr>
              <a:pPr/>
              <a:t>6/11/12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2F7EA-7B11-1646-8A17-AE09FD45F0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2969" y="178594"/>
            <a:ext cx="7358063" cy="17145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892969" y="1946672"/>
            <a:ext cx="7358063" cy="4018359"/>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589338"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1pPr>
      <a:lvl2pPr marL="901866"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2pPr>
      <a:lvl3pPr marL="1214394"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3pPr>
      <a:lvl4pPr marL="1526922"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4pPr>
      <a:lvl5pPr marL="1839450"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5pPr>
      <a:lvl6pPr marL="2160908"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482365"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03822"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25280"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95400" y="0"/>
            <a:ext cx="64770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990600"/>
            <a:ext cx="83058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56005" name="Rectangle 5"/>
          <p:cNvSpPr>
            <a:spLocks noGrp="1" noChangeArrowheads="1"/>
          </p:cNvSpPr>
          <p:nvPr>
            <p:ph type="sldNum" sz="quarter" idx="4"/>
          </p:nvPr>
        </p:nvSpPr>
        <p:spPr bwMode="auto">
          <a:xfrm>
            <a:off x="7239000" y="6629400"/>
            <a:ext cx="1905000" cy="228600"/>
          </a:xfrm>
          <a:prstGeom prst="rect">
            <a:avLst/>
          </a:prstGeom>
          <a:noFill/>
          <a:ln w="12700" algn="ctr">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a:solidFill>
                  <a:srgbClr val="790015"/>
                </a:solidFill>
                <a:latin typeface="Calibri" pitchFamily="34" charset="0"/>
              </a:defRPr>
            </a:lvl1pPr>
          </a:lstStyle>
          <a:p>
            <a:pPr>
              <a:defRPr/>
            </a:pPr>
            <a:fld id="{D440E560-E592-435B-A6B2-FCC05E76A65C}" type="slidenum">
              <a:rPr lang="en-US"/>
              <a:pPr>
                <a:defRPr/>
              </a:pPr>
              <a:t>‹#›</a:t>
            </a:fld>
            <a:endParaRPr lang="en-US"/>
          </a:p>
        </p:txBody>
      </p:sp>
      <p:pic>
        <p:nvPicPr>
          <p:cNvPr id="1033" name="Picture 10" descr="Untitled-1 copy"/>
          <p:cNvPicPr>
            <a:picLocks noChangeAspect="1" noChangeArrowheads="1"/>
          </p:cNvPicPr>
          <p:nvPr/>
        </p:nvPicPr>
        <p:blipFill>
          <a:blip r:embed="rId17"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0" y="762000"/>
            <a:ext cx="9144000" cy="107950"/>
          </a:xfrm>
          <a:prstGeom prst="rect">
            <a:avLst/>
          </a:prstGeom>
          <a:noFill/>
          <a:ln w="9525">
            <a:noFill/>
            <a:miter lim="800000"/>
            <a:headEnd/>
            <a:tailEnd/>
          </a:ln>
        </p:spPr>
      </p:pic>
      <p:sp>
        <p:nvSpPr>
          <p:cNvPr id="7" name="Rectangle 6"/>
          <p:cNvSpPr/>
          <p:nvPr userDrawn="1"/>
        </p:nvSpPr>
        <p:spPr>
          <a:xfrm>
            <a:off x="0" y="-1"/>
            <a:ext cx="9144000" cy="6857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p:cNvPicPr>
            <a:picLocks noChangeAspect="1" noChangeArrowheads="1"/>
          </p:cNvPicPr>
          <p:nvPr userDrawn="1"/>
        </p:nvPicPr>
        <p:blipFill>
          <a:blip r:embed="rId18" cstate="print"/>
          <a:srcRect l="9164" t="16919" r="10331" b="12883"/>
          <a:stretch>
            <a:fillRect/>
          </a:stretch>
        </p:blipFill>
        <p:spPr bwMode="auto">
          <a:xfrm>
            <a:off x="64489" y="2"/>
            <a:ext cx="2373911" cy="685797"/>
          </a:xfrm>
          <a:prstGeom prst="rect">
            <a:avLst/>
          </a:prstGeom>
          <a:noFill/>
          <a:ln w="9525">
            <a:noFill/>
            <a:miter lim="800000"/>
            <a:headEnd/>
            <a:tailEnd/>
          </a:ln>
          <a:effectLst/>
        </p:spPr>
      </p:pic>
      <p:sp>
        <p:nvSpPr>
          <p:cNvPr id="9" name="Rectangle 8"/>
          <p:cNvSpPr/>
          <p:nvPr userDrawn="1"/>
        </p:nvSpPr>
        <p:spPr>
          <a:xfrm>
            <a:off x="2514600" y="164068"/>
            <a:ext cx="5943600" cy="461665"/>
          </a:xfrm>
          <a:prstGeom prst="rect">
            <a:avLst/>
          </a:prstGeom>
        </p:spPr>
        <p:txBody>
          <a:bodyPr wrap="square">
            <a:spAutoFit/>
          </a:bodyPr>
          <a:lstStyle/>
          <a:p>
            <a:pPr algn="ctr"/>
            <a:r>
              <a:rPr lang="en-US" sz="2400" dirty="0" smtClean="0">
                <a:ln>
                  <a:solidFill>
                    <a:schemeClr val="bg1"/>
                  </a:solidFill>
                </a:ln>
                <a:solidFill>
                  <a:srgbClr val="800080"/>
                </a:solidFill>
                <a:latin typeface="+mn-lt"/>
              </a:rPr>
              <a:t>Wide-Field Infrared Survey Telescope</a:t>
            </a:r>
          </a:p>
        </p:txBody>
      </p:sp>
      <p:pic>
        <p:nvPicPr>
          <p:cNvPr id="10" name="Picture 9" descr="Official Meatball.gif"/>
          <p:cNvPicPr>
            <a:picLocks noChangeAspect="1"/>
          </p:cNvPicPr>
          <p:nvPr userDrawn="1"/>
        </p:nvPicPr>
        <p:blipFill>
          <a:blip r:embed="rId19" cstate="print"/>
          <a:srcRect l="18127" t="14758" r="18128" b="14758"/>
          <a:stretch>
            <a:fillRect/>
          </a:stretch>
        </p:blipFill>
        <p:spPr>
          <a:xfrm>
            <a:off x="8382000" y="0"/>
            <a:ext cx="685800" cy="685800"/>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hf hdr="0" ftr="0" dt="0"/>
  <p:txStyles>
    <p:titleStyle>
      <a:lvl1pPr algn="r" rtl="0" eaLnBrk="0" fontAlgn="base" hangingPunct="0">
        <a:spcBef>
          <a:spcPct val="0"/>
        </a:spcBef>
        <a:spcAft>
          <a:spcPct val="0"/>
        </a:spcAft>
        <a:defRPr sz="3600">
          <a:solidFill>
            <a:srgbClr val="790015"/>
          </a:solidFill>
          <a:latin typeface="Calibri" pitchFamily="34" charset="0"/>
          <a:ea typeface="+mj-ea"/>
          <a:cs typeface="+mj-cs"/>
        </a:defRPr>
      </a:lvl1pPr>
      <a:lvl2pPr algn="r" rtl="0" eaLnBrk="0" fontAlgn="base" hangingPunct="0">
        <a:spcBef>
          <a:spcPct val="0"/>
        </a:spcBef>
        <a:spcAft>
          <a:spcPct val="0"/>
        </a:spcAft>
        <a:defRPr sz="3600">
          <a:solidFill>
            <a:srgbClr val="790015"/>
          </a:solidFill>
          <a:latin typeface="Calibri" pitchFamily="34" charset="0"/>
        </a:defRPr>
      </a:lvl2pPr>
      <a:lvl3pPr algn="r" rtl="0" eaLnBrk="0" fontAlgn="base" hangingPunct="0">
        <a:spcBef>
          <a:spcPct val="0"/>
        </a:spcBef>
        <a:spcAft>
          <a:spcPct val="0"/>
        </a:spcAft>
        <a:defRPr sz="3600">
          <a:solidFill>
            <a:srgbClr val="790015"/>
          </a:solidFill>
          <a:latin typeface="Calibri" pitchFamily="34" charset="0"/>
        </a:defRPr>
      </a:lvl3pPr>
      <a:lvl4pPr algn="r" rtl="0" eaLnBrk="0" fontAlgn="base" hangingPunct="0">
        <a:spcBef>
          <a:spcPct val="0"/>
        </a:spcBef>
        <a:spcAft>
          <a:spcPct val="0"/>
        </a:spcAft>
        <a:defRPr sz="3600">
          <a:solidFill>
            <a:srgbClr val="790015"/>
          </a:solidFill>
          <a:latin typeface="Calibri" pitchFamily="34" charset="0"/>
        </a:defRPr>
      </a:lvl4pPr>
      <a:lvl5pPr algn="r" rtl="0" eaLnBrk="0" fontAlgn="base" hangingPunct="0">
        <a:spcBef>
          <a:spcPct val="0"/>
        </a:spcBef>
        <a:spcAft>
          <a:spcPct val="0"/>
        </a:spcAft>
        <a:defRPr sz="3600">
          <a:solidFill>
            <a:srgbClr val="790015"/>
          </a:solidFill>
          <a:latin typeface="Calibri" pitchFamily="34" charset="0"/>
        </a:defRPr>
      </a:lvl5pPr>
      <a:lvl6pPr marL="457200" algn="r" rtl="0" eaLnBrk="1" fontAlgn="base" hangingPunct="1">
        <a:spcBef>
          <a:spcPct val="0"/>
        </a:spcBef>
        <a:spcAft>
          <a:spcPct val="0"/>
        </a:spcAft>
        <a:defRPr sz="3200">
          <a:solidFill>
            <a:srgbClr val="790015"/>
          </a:solidFill>
          <a:latin typeface="Garamond" pitchFamily="18" charset="0"/>
        </a:defRPr>
      </a:lvl6pPr>
      <a:lvl7pPr marL="914400" algn="r" rtl="0" eaLnBrk="1" fontAlgn="base" hangingPunct="1">
        <a:spcBef>
          <a:spcPct val="0"/>
        </a:spcBef>
        <a:spcAft>
          <a:spcPct val="0"/>
        </a:spcAft>
        <a:defRPr sz="3200">
          <a:solidFill>
            <a:srgbClr val="790015"/>
          </a:solidFill>
          <a:latin typeface="Garamond" pitchFamily="18" charset="0"/>
        </a:defRPr>
      </a:lvl7pPr>
      <a:lvl8pPr marL="1371600" algn="r" rtl="0" eaLnBrk="1" fontAlgn="base" hangingPunct="1">
        <a:spcBef>
          <a:spcPct val="0"/>
        </a:spcBef>
        <a:spcAft>
          <a:spcPct val="0"/>
        </a:spcAft>
        <a:defRPr sz="3200">
          <a:solidFill>
            <a:srgbClr val="790015"/>
          </a:solidFill>
          <a:latin typeface="Garamond" pitchFamily="18" charset="0"/>
        </a:defRPr>
      </a:lvl8pPr>
      <a:lvl9pPr marL="1828800" algn="r" rtl="0" eaLnBrk="1" fontAlgn="base" hangingPunct="1">
        <a:spcBef>
          <a:spcPct val="0"/>
        </a:spcBef>
        <a:spcAft>
          <a:spcPct val="0"/>
        </a:spcAft>
        <a:defRPr sz="3200">
          <a:solidFill>
            <a:srgbClr val="790015"/>
          </a:solidFill>
          <a:latin typeface="Garamond" pitchFamily="18" charset="0"/>
        </a:defRPr>
      </a:lvl9pPr>
    </p:titleStyle>
    <p:bodyStyle>
      <a:lvl1pPr marL="342900" indent="-342900" algn="l" rtl="0" eaLnBrk="0" fontAlgn="base" hangingPunct="0">
        <a:spcBef>
          <a:spcPct val="20000"/>
        </a:spcBef>
        <a:spcAft>
          <a:spcPct val="0"/>
        </a:spcAft>
        <a:buChar char="•"/>
        <a:defRPr sz="2400">
          <a:solidFill>
            <a:srgbClr val="333399"/>
          </a:solidFill>
          <a:latin typeface="+mn-lt"/>
          <a:ea typeface="+mn-ea"/>
          <a:cs typeface="+mn-cs"/>
        </a:defRPr>
      </a:lvl1pPr>
      <a:lvl2pPr marL="742950" indent="-285750" algn="l" rtl="0" eaLnBrk="0" fontAlgn="base" hangingPunct="0">
        <a:spcBef>
          <a:spcPct val="20000"/>
        </a:spcBef>
        <a:spcAft>
          <a:spcPct val="0"/>
        </a:spcAft>
        <a:buChar char="–"/>
        <a:defRPr sz="2000">
          <a:solidFill>
            <a:srgbClr val="333399"/>
          </a:solidFill>
          <a:latin typeface="+mn-lt"/>
        </a:defRPr>
      </a:lvl2pPr>
      <a:lvl3pPr marL="1143000" indent="-228600" algn="l" rtl="0" eaLnBrk="0" fontAlgn="base" hangingPunct="0">
        <a:spcBef>
          <a:spcPct val="20000"/>
        </a:spcBef>
        <a:spcAft>
          <a:spcPct val="0"/>
        </a:spcAft>
        <a:buChar char="•"/>
        <a:defRPr>
          <a:solidFill>
            <a:srgbClr val="333399"/>
          </a:solidFill>
          <a:latin typeface="+mn-lt"/>
        </a:defRPr>
      </a:lvl3pPr>
      <a:lvl4pPr marL="1600200" indent="-228600" algn="l" rtl="0" eaLnBrk="0" fontAlgn="base" hangingPunct="0">
        <a:spcBef>
          <a:spcPct val="20000"/>
        </a:spcBef>
        <a:spcAft>
          <a:spcPct val="0"/>
        </a:spcAft>
        <a:buChar char="–"/>
        <a:defRPr>
          <a:solidFill>
            <a:srgbClr val="333399"/>
          </a:solidFill>
          <a:latin typeface="+mn-lt"/>
        </a:defRPr>
      </a:lvl4pPr>
      <a:lvl5pPr marL="2057400" indent="-228600" algn="l" rtl="0" eaLnBrk="0" fontAlgn="base" hangingPunct="0">
        <a:spcBef>
          <a:spcPct val="20000"/>
        </a:spcBef>
        <a:spcAft>
          <a:spcPct val="0"/>
        </a:spcAft>
        <a:buChar char="»"/>
        <a:defRPr sz="1600">
          <a:solidFill>
            <a:srgbClr val="333399"/>
          </a:solidFill>
          <a:latin typeface="+mn-lt"/>
        </a:defRPr>
      </a:lvl5pPr>
      <a:lvl6pPr marL="2514600" indent="-228600" algn="l" rtl="0" eaLnBrk="1" fontAlgn="base" hangingPunct="1">
        <a:spcBef>
          <a:spcPct val="20000"/>
        </a:spcBef>
        <a:spcAft>
          <a:spcPct val="0"/>
        </a:spcAft>
        <a:buChar char="»"/>
        <a:defRPr sz="1600">
          <a:solidFill>
            <a:srgbClr val="333399"/>
          </a:solidFill>
          <a:latin typeface="+mn-lt"/>
        </a:defRPr>
      </a:lvl6pPr>
      <a:lvl7pPr marL="2971800" indent="-228600" algn="l" rtl="0" eaLnBrk="1" fontAlgn="base" hangingPunct="1">
        <a:spcBef>
          <a:spcPct val="20000"/>
        </a:spcBef>
        <a:spcAft>
          <a:spcPct val="0"/>
        </a:spcAft>
        <a:buChar char="»"/>
        <a:defRPr sz="1600">
          <a:solidFill>
            <a:srgbClr val="333399"/>
          </a:solidFill>
          <a:latin typeface="+mn-lt"/>
        </a:defRPr>
      </a:lvl7pPr>
      <a:lvl8pPr marL="3429000" indent="-228600" algn="l" rtl="0" eaLnBrk="1" fontAlgn="base" hangingPunct="1">
        <a:spcBef>
          <a:spcPct val="20000"/>
        </a:spcBef>
        <a:spcAft>
          <a:spcPct val="0"/>
        </a:spcAft>
        <a:buChar char="»"/>
        <a:defRPr sz="1600">
          <a:solidFill>
            <a:srgbClr val="333399"/>
          </a:solidFill>
          <a:latin typeface="+mn-lt"/>
        </a:defRPr>
      </a:lvl8pPr>
      <a:lvl9pPr marL="3886200" indent="-228600" algn="l" rtl="0" eaLnBrk="1" fontAlgn="base" hangingPunct="1">
        <a:spcBef>
          <a:spcPct val="20000"/>
        </a:spcBef>
        <a:spcAft>
          <a:spcPct val="0"/>
        </a:spcAft>
        <a:buChar char="»"/>
        <a:defRPr sz="1600">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7D72E-BB0D-E641-88FA-BFA91A2D9567}" type="datetimeFigureOut">
              <a:rPr lang="en-US" smtClean="0"/>
              <a:pPr/>
              <a:t>6/11/12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7B8B8E-E1BD-A947-8AFA-E70D3C2A89D4}"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445371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AD20B-5D86-F04F-A824-D01A0FA888DA}" type="datetimeFigureOut">
              <a:rPr lang="en-US" smtClean="0"/>
              <a:pPr/>
              <a:t>6/11/12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2F7EA-7B11-1646-8A17-AE09FD45F0F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AD20B-5D86-F04F-A824-D01A0FA888DA}" type="datetimeFigureOut">
              <a:rPr lang="en-US" smtClean="0">
                <a:solidFill>
                  <a:prstClr val="black">
                    <a:tint val="75000"/>
                  </a:prstClr>
                </a:solidFill>
                <a:latin typeface="Calibri"/>
              </a:rPr>
              <a:pPr/>
              <a:t>6/11/12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2F7EA-7B11-1646-8A17-AE09FD45F0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892969" y="3536156"/>
            <a:ext cx="7358063" cy="803672"/>
          </a:xfrm>
          <a:prstGeom prst="rect">
            <a:avLst/>
          </a:prstGeom>
          <a:noFill/>
          <a:ln w="12700">
            <a:noFill/>
            <a:miter lim="800000"/>
            <a:headEnd/>
            <a:tailEnd/>
          </a:ln>
        </p:spPr>
        <p:txBody>
          <a:bodyPr vert="horz" wrap="square" lIns="26788" tIns="26788" rIns="26788" bIns="26788"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7" name="Rectangle 2"/>
          <p:cNvSpPr>
            <a:spLocks noGrp="1" noChangeArrowheads="1"/>
          </p:cNvSpPr>
          <p:nvPr>
            <p:ph type="title"/>
          </p:nvPr>
        </p:nvSpPr>
        <p:spPr bwMode="auto">
          <a:xfrm>
            <a:off x="892969" y="1151930"/>
            <a:ext cx="7358063" cy="2321719"/>
          </a:xfrm>
          <a:prstGeom prst="rect">
            <a:avLst/>
          </a:prstGeom>
          <a:noFill/>
          <a:ln w="12700">
            <a:noFill/>
            <a:miter lim="800000"/>
            <a:headEnd/>
            <a:tailEnd/>
          </a:ln>
        </p:spPr>
        <p:txBody>
          <a:bodyPr vert="horz" wrap="square" lIns="26788" tIns="26788" rIns="26788" bIns="26788"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ransition/>
  <p:txStyles>
    <p:titleStyle>
      <a:lvl1pPr algn="ctr" rtl="0" eaLnBrk="0" fontAlgn="base" hangingPunct="0">
        <a:spcBef>
          <a:spcPct val="0"/>
        </a:spcBef>
        <a:spcAft>
          <a:spcPct val="0"/>
        </a:spcAft>
        <a:defRPr sz="5600">
          <a:solidFill>
            <a:schemeClr val="tx1"/>
          </a:solidFill>
          <a:latin typeface="+mj-lt"/>
          <a:ea typeface="+mj-ea"/>
          <a:cs typeface="+mj-cs"/>
          <a:sym typeface="Gill Sans" charset="0"/>
        </a:defRPr>
      </a:lvl1pPr>
      <a:lvl2pPr algn="ctr" rtl="0" eaLnBrk="0" fontAlgn="base" hangingPunct="0">
        <a:spcBef>
          <a:spcPct val="0"/>
        </a:spcBef>
        <a:spcAft>
          <a:spcPct val="0"/>
        </a:spcAft>
        <a:defRPr sz="56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56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56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5600">
          <a:solidFill>
            <a:schemeClr val="tx1"/>
          </a:solidFill>
          <a:latin typeface="Gill Sans" charset="0"/>
          <a:ea typeface="ヒラギノ角ゴ ProN W3" charset="-128"/>
          <a:cs typeface="ヒラギノ角ゴ ProN W3" charset="-128"/>
          <a:sym typeface="Gill Sans" charset="0"/>
        </a:defRPr>
      </a:lvl5pPr>
      <a:lvl6pPr marL="321457" algn="ctr" rtl="0" fontAlgn="base">
        <a:spcBef>
          <a:spcPct val="0"/>
        </a:spcBef>
        <a:spcAft>
          <a:spcPct val="0"/>
        </a:spcAft>
        <a:defRPr sz="5600">
          <a:solidFill>
            <a:schemeClr val="tx1"/>
          </a:solidFill>
          <a:latin typeface="Gill Sans" charset="0"/>
          <a:ea typeface="ヒラギノ角ゴ ProN W3" charset="-128"/>
          <a:cs typeface="ヒラギノ角ゴ ProN W3" charset="-128"/>
          <a:sym typeface="Gill Sans" charset="0"/>
        </a:defRPr>
      </a:lvl6pPr>
      <a:lvl7pPr marL="642915" algn="ctr" rtl="0" fontAlgn="base">
        <a:spcBef>
          <a:spcPct val="0"/>
        </a:spcBef>
        <a:spcAft>
          <a:spcPct val="0"/>
        </a:spcAft>
        <a:defRPr sz="5600">
          <a:solidFill>
            <a:schemeClr val="tx1"/>
          </a:solidFill>
          <a:latin typeface="Gill Sans" charset="0"/>
          <a:ea typeface="ヒラギノ角ゴ ProN W3" charset="-128"/>
          <a:cs typeface="ヒラギノ角ゴ ProN W3" charset="-128"/>
          <a:sym typeface="Gill Sans" charset="0"/>
        </a:defRPr>
      </a:lvl7pPr>
      <a:lvl8pPr marL="964372" algn="ctr" rtl="0" fontAlgn="base">
        <a:spcBef>
          <a:spcPct val="0"/>
        </a:spcBef>
        <a:spcAft>
          <a:spcPct val="0"/>
        </a:spcAft>
        <a:defRPr sz="5600">
          <a:solidFill>
            <a:schemeClr val="tx1"/>
          </a:solidFill>
          <a:latin typeface="Gill Sans" charset="0"/>
          <a:ea typeface="ヒラギノ角ゴ ProN W3" charset="-128"/>
          <a:cs typeface="ヒラギノ角ゴ ProN W3" charset="-128"/>
          <a:sym typeface="Gill Sans" charset="0"/>
        </a:defRPr>
      </a:lvl8pPr>
      <a:lvl9pPr marL="1285829" algn="ctr" rtl="0" fontAlgn="base">
        <a:spcBef>
          <a:spcPct val="0"/>
        </a:spcBef>
        <a:spcAft>
          <a:spcPct val="0"/>
        </a:spcAft>
        <a:defRPr sz="5600">
          <a:solidFill>
            <a:schemeClr val="tx1"/>
          </a:solidFill>
          <a:latin typeface="Gill Sans" charset="0"/>
          <a:ea typeface="ヒラギノ角ゴ ProN W3" charset="-128"/>
          <a:cs typeface="ヒラギノ角ゴ ProN W3" charset="-128"/>
          <a:sym typeface="Gill Sans" charset="0"/>
        </a:defRPr>
      </a:lvl9pPr>
    </p:titleStyle>
    <p:bodyStyle>
      <a:lvl1pPr marL="241093" indent="-241093" algn="ctr" rtl="0" eaLnBrk="0" fontAlgn="base" hangingPunct="0">
        <a:spcBef>
          <a:spcPct val="0"/>
        </a:spcBef>
        <a:spcAft>
          <a:spcPct val="0"/>
        </a:spcAft>
        <a:defRPr sz="2400">
          <a:solidFill>
            <a:schemeClr val="tx1"/>
          </a:solidFill>
          <a:latin typeface="+mn-lt"/>
          <a:ea typeface="+mn-ea"/>
          <a:cs typeface="+mn-cs"/>
          <a:sym typeface="Gill Sans" charset="0"/>
        </a:defRPr>
      </a:lvl1pPr>
      <a:lvl2pPr marL="522368" indent="-200911" algn="ctr" rtl="0" eaLnBrk="0" fontAlgn="base" hangingPunct="0">
        <a:spcBef>
          <a:spcPct val="0"/>
        </a:spcBef>
        <a:spcAft>
          <a:spcPct val="0"/>
        </a:spcAft>
        <a:defRPr sz="2400">
          <a:solidFill>
            <a:schemeClr val="tx1"/>
          </a:solidFill>
          <a:latin typeface="+mn-lt"/>
          <a:ea typeface="+mn-ea"/>
          <a:cs typeface="+mn-cs"/>
          <a:sym typeface="Gill Sans" charset="0"/>
        </a:defRPr>
      </a:lvl2pPr>
      <a:lvl3pPr marL="803643" indent="-160729" algn="ctr" rtl="0" eaLnBrk="0" fontAlgn="base" hangingPunct="0">
        <a:spcBef>
          <a:spcPct val="0"/>
        </a:spcBef>
        <a:spcAft>
          <a:spcPct val="0"/>
        </a:spcAft>
        <a:defRPr sz="2400">
          <a:solidFill>
            <a:schemeClr val="tx1"/>
          </a:solidFill>
          <a:latin typeface="+mn-lt"/>
          <a:ea typeface="+mn-ea"/>
          <a:cs typeface="+mn-cs"/>
          <a:sym typeface="Gill Sans" charset="0"/>
        </a:defRPr>
      </a:lvl3pPr>
      <a:lvl4pPr marL="1125101" indent="-160729" algn="ctr" rtl="0" eaLnBrk="0" fontAlgn="base" hangingPunct="0">
        <a:spcBef>
          <a:spcPct val="0"/>
        </a:spcBef>
        <a:spcAft>
          <a:spcPct val="0"/>
        </a:spcAft>
        <a:defRPr sz="2400">
          <a:solidFill>
            <a:schemeClr val="tx1"/>
          </a:solidFill>
          <a:latin typeface="+mn-lt"/>
          <a:ea typeface="+mn-ea"/>
          <a:cs typeface="+mn-cs"/>
          <a:sym typeface="Gill Sans" charset="0"/>
        </a:defRPr>
      </a:lvl4pPr>
      <a:lvl5pPr marL="1446558" indent="-160729" algn="ctr" rtl="0" eaLnBrk="0" fontAlgn="base" hangingPunct="0">
        <a:spcBef>
          <a:spcPct val="0"/>
        </a:spcBef>
        <a:spcAft>
          <a:spcPct val="0"/>
        </a:spcAft>
        <a:defRPr sz="2400">
          <a:solidFill>
            <a:schemeClr val="tx1"/>
          </a:solidFill>
          <a:latin typeface="+mn-lt"/>
          <a:ea typeface="+mn-ea"/>
          <a:cs typeface="+mn-cs"/>
          <a:sym typeface="Gill Sans" charset="0"/>
        </a:defRPr>
      </a:lvl5pPr>
      <a:lvl6pPr marL="321457" algn="ctr" rtl="0" fontAlgn="base">
        <a:spcBef>
          <a:spcPct val="0"/>
        </a:spcBef>
        <a:spcAft>
          <a:spcPct val="0"/>
        </a:spcAft>
        <a:defRPr sz="2400">
          <a:solidFill>
            <a:schemeClr val="tx1"/>
          </a:solidFill>
          <a:latin typeface="+mn-lt"/>
          <a:ea typeface="+mn-ea"/>
          <a:cs typeface="+mn-cs"/>
          <a:sym typeface="Gill Sans" charset="0"/>
        </a:defRPr>
      </a:lvl6pPr>
      <a:lvl7pPr marL="642915" algn="ctr" rtl="0" fontAlgn="base">
        <a:spcBef>
          <a:spcPct val="0"/>
        </a:spcBef>
        <a:spcAft>
          <a:spcPct val="0"/>
        </a:spcAft>
        <a:defRPr sz="2400">
          <a:solidFill>
            <a:schemeClr val="tx1"/>
          </a:solidFill>
          <a:latin typeface="+mn-lt"/>
          <a:ea typeface="+mn-ea"/>
          <a:cs typeface="+mn-cs"/>
          <a:sym typeface="Gill Sans" charset="0"/>
        </a:defRPr>
      </a:lvl7pPr>
      <a:lvl8pPr marL="964372" algn="ctr" rtl="0" fontAlgn="base">
        <a:spcBef>
          <a:spcPct val="0"/>
        </a:spcBef>
        <a:spcAft>
          <a:spcPct val="0"/>
        </a:spcAft>
        <a:defRPr sz="2400">
          <a:solidFill>
            <a:schemeClr val="tx1"/>
          </a:solidFill>
          <a:latin typeface="+mn-lt"/>
          <a:ea typeface="+mn-ea"/>
          <a:cs typeface="+mn-cs"/>
          <a:sym typeface="Gill Sans" charset="0"/>
        </a:defRPr>
      </a:lvl8pPr>
      <a:lvl9pPr marL="1285829" algn="ctr" rtl="0" fontAlgn="base">
        <a:spcBef>
          <a:spcPct val="0"/>
        </a:spcBef>
        <a:spcAft>
          <a:spcPct val="0"/>
        </a:spcAft>
        <a:defRPr sz="24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3" Type="http://schemas.openxmlformats.org/officeDocument/2006/relationships/image" Target="../media/image19.jpeg"/><Relationship Id="rId1" Type="http://schemas.openxmlformats.org/officeDocument/2006/relationships/slideLayout" Target="../slideLayouts/slideLayout8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3" Type="http://schemas.openxmlformats.org/officeDocument/2006/relationships/image" Target="../media/image21.png"/><Relationship Id="rId1" Type="http://schemas.openxmlformats.org/officeDocument/2006/relationships/slideLayout" Target="../slideLayouts/slideLayout83.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3" Type="http://schemas.openxmlformats.org/officeDocument/2006/relationships/image" Target="../media/image1.jpeg"/><Relationship Id="rId1" Type="http://schemas.openxmlformats.org/officeDocument/2006/relationships/slideLayout" Target="../slideLayouts/slideLayout83.xml"/></Relationships>
</file>

<file path=ppt/slides/_rels/slide17.xml.rels><?xml version="1.0" encoding="UTF-8" standalone="yes"?>
<Relationships xmlns="http://schemas.openxmlformats.org/package/2006/relationships"><Relationship Id="rId4" Type="http://schemas.openxmlformats.org/officeDocument/2006/relationships/image" Target="../media/image1.jpeg"/><Relationship Id="rId1" Type="http://schemas.openxmlformats.org/officeDocument/2006/relationships/slideLayout" Target="../slideLayouts/slideLayout83.xml"/><Relationship Id="rId2" Type="http://schemas.openxmlformats.org/officeDocument/2006/relationships/image" Target="../media/image23.png"/><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3" Type="http://schemas.openxmlformats.org/officeDocument/2006/relationships/image" Target="../media/image26.png"/><Relationship Id="rId1" Type="http://schemas.openxmlformats.org/officeDocument/2006/relationships/slideLayout" Target="../slideLayouts/slideLayout83.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3" Type="http://schemas.microsoft.com/office/2007/relationships/hdphoto" Target="../media/hdphoto3.wdp"/><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4" Type="http://schemas.openxmlformats.org/officeDocument/2006/relationships/image" Target="../media/image1.jpeg"/><Relationship Id="rId1" Type="http://schemas.openxmlformats.org/officeDocument/2006/relationships/slideLayout" Target="../slideLayouts/slideLayout83.xml"/><Relationship Id="rId2" Type="http://schemas.openxmlformats.org/officeDocument/2006/relationships/image" Target="../media/image28.png"/><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4" Type="http://schemas.openxmlformats.org/officeDocument/2006/relationships/image" Target="../media/image9.png"/><Relationship Id="rId1" Type="http://schemas.openxmlformats.org/officeDocument/2006/relationships/slideLayout" Target="../slideLayouts/slideLayout35.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4" Type="http://schemas.openxmlformats.org/officeDocument/2006/relationships/image" Target="../media/image11.jpeg"/><Relationship Id="rId1" Type="http://schemas.openxmlformats.org/officeDocument/2006/relationships/slideLayout" Target="../slideLayouts/slideLayout13.xml"/><Relationship Id="rId2" Type="http://schemas.openxmlformats.org/officeDocument/2006/relationships/image" Target="../media/image10.jpeg"/><Relationship Id="rId3" Type="http://schemas.microsoft.com/office/2007/relationships/hdphoto" Target="../media/hdphoto1.wdp"/><Relationship Id="rId5"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4" Type="http://schemas.openxmlformats.org/officeDocument/2006/relationships/image" Target="../media/image15.jpeg"/><Relationship Id="rId1" Type="http://schemas.openxmlformats.org/officeDocument/2006/relationships/slideLayout" Target="../slideLayouts/slideLayout13.xml"/><Relationship Id="rId2" Type="http://schemas.openxmlformats.org/officeDocument/2006/relationships/image" Target="../media/image13.jpeg"/><Relationship Id="rId3"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409700" y="1041400"/>
            <a:ext cx="5295900" cy="4524315"/>
          </a:xfrm>
          <a:prstGeom prst="rect">
            <a:avLst/>
          </a:prstGeom>
          <a:noFill/>
        </p:spPr>
        <p:txBody>
          <a:bodyPr wrap="square" rtlCol="0">
            <a:spAutoFit/>
          </a:bodyPr>
          <a:lstStyle/>
          <a:p>
            <a:r>
              <a:rPr lang="en-US" sz="2400" dirty="0" smtClean="0"/>
              <a:t>The NRO-1 2.4-m Telescope: </a:t>
            </a:r>
          </a:p>
          <a:p>
            <a:endParaRPr lang="en-US" sz="2400" dirty="0" smtClean="0"/>
          </a:p>
          <a:p>
            <a:r>
              <a:rPr lang="en-US" sz="2400" dirty="0" smtClean="0"/>
              <a:t>A game-changing opportunity to accomplish priority science programs of “New Worlds New Horizons” </a:t>
            </a:r>
          </a:p>
          <a:p>
            <a:endParaRPr lang="en-US" sz="2400" dirty="0" smtClean="0"/>
          </a:p>
          <a:p>
            <a:r>
              <a:rPr lang="en-US" sz="2400" dirty="0" smtClean="0"/>
              <a:t>-- Alan Dressler</a:t>
            </a:r>
          </a:p>
          <a:p>
            <a:r>
              <a:rPr lang="en-US" sz="2400" dirty="0" smtClean="0"/>
              <a:t> presentation at the WFIRST</a:t>
            </a:r>
            <a:r>
              <a:rPr lang="en-US" sz="2400" dirty="0" smtClean="0"/>
              <a:t>         Meeting</a:t>
            </a:r>
            <a:r>
              <a:rPr lang="en-US" sz="2400" dirty="0" smtClean="0"/>
              <a:t>-in-a-Meeting at the </a:t>
            </a:r>
            <a:r>
              <a:rPr lang="en-US" sz="2400" dirty="0" smtClean="0"/>
              <a:t>AAS</a:t>
            </a:r>
            <a:r>
              <a:rPr lang="en-US" sz="2400" dirty="0" smtClean="0"/>
              <a:t> </a:t>
            </a:r>
            <a:r>
              <a:rPr lang="en-US" sz="2400" dirty="0" smtClean="0"/>
              <a:t>in </a:t>
            </a:r>
            <a:r>
              <a:rPr lang="en-US" sz="2400" dirty="0" smtClean="0"/>
              <a:t>Anchorage, </a:t>
            </a:r>
            <a:r>
              <a:rPr lang="en-US" sz="2400" dirty="0" smtClean="0"/>
              <a:t>Alaska</a:t>
            </a:r>
          </a:p>
          <a:p>
            <a:endParaRPr lang="en-US" sz="2400" dirty="0" smtClean="0"/>
          </a:p>
          <a:p>
            <a:r>
              <a:rPr lang="en-US" sz="2400" dirty="0" smtClean="0"/>
              <a:t>June 12, 2012</a:t>
            </a: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03338"/>
            <a:ext cx="8407400" cy="5440362"/>
          </a:xfrm>
        </p:spPr>
        <p:txBody>
          <a:bodyPr>
            <a:noAutofit/>
          </a:bodyPr>
          <a:lstStyle/>
          <a:p>
            <a:pPr lvl="5">
              <a:buNone/>
            </a:pPr>
            <a:r>
              <a:rPr lang="en-US" u="sng" dirty="0" smtClean="0"/>
              <a:t>Assumptions:</a:t>
            </a:r>
          </a:p>
          <a:p>
            <a:r>
              <a:rPr lang="en-US" sz="1800" dirty="0" smtClean="0"/>
              <a:t>2.4-m, obstructed, with mask at real exit pupil</a:t>
            </a:r>
          </a:p>
          <a:p>
            <a:r>
              <a:rPr lang="en-US" sz="1800" dirty="0" smtClean="0"/>
              <a:t>H4RG detectors @ 0.0975”/p (1 pix = 10 </a:t>
            </a:r>
            <a:r>
              <a:rPr lang="en-US" sz="1800" dirty="0" err="1" smtClean="0"/>
              <a:t>μm</a:t>
            </a:r>
            <a:r>
              <a:rPr lang="en-US" sz="1800" dirty="0" smtClean="0"/>
              <a:t>)</a:t>
            </a:r>
          </a:p>
          <a:p>
            <a:pPr lvl="1"/>
            <a:r>
              <a:rPr lang="en-US" sz="1800" dirty="0" smtClean="0"/>
              <a:t>Same sampling relative to the diffraction spot as WFIRST-DRM1.</a:t>
            </a:r>
          </a:p>
          <a:p>
            <a:pPr lvl="1"/>
            <a:r>
              <a:rPr lang="en-US" sz="1800" dirty="0" smtClean="0"/>
              <a:t>Assumed that a read noise of 20 </a:t>
            </a:r>
            <a:r>
              <a:rPr lang="en-US" sz="1800" dirty="0" err="1" smtClean="0"/>
              <a:t>e</a:t>
            </a:r>
            <a:r>
              <a:rPr lang="en-US" sz="1800" dirty="0" smtClean="0"/>
              <a:t>/CDS (with 5 </a:t>
            </a:r>
            <a:r>
              <a:rPr lang="en-US" sz="1800" dirty="0" err="1" smtClean="0"/>
              <a:t>e</a:t>
            </a:r>
            <a:r>
              <a:rPr lang="en-US" sz="1800" dirty="0" smtClean="0"/>
              <a:t> floor) reached for the mature devices.</a:t>
            </a:r>
          </a:p>
          <a:p>
            <a:r>
              <a:rPr lang="en-US" sz="1800" dirty="0" smtClean="0"/>
              <a:t>Area = 0.25 deg</a:t>
            </a:r>
            <a:r>
              <a:rPr lang="en-US" sz="1800" baseline="30000" dirty="0" smtClean="0"/>
              <a:t>2</a:t>
            </a:r>
            <a:r>
              <a:rPr lang="en-US" sz="1800" dirty="0" smtClean="0"/>
              <a:t> --- this is 20 detectors.</a:t>
            </a:r>
          </a:p>
          <a:p>
            <a:r>
              <a:rPr lang="en-US" sz="1800" dirty="0" smtClean="0"/>
              <a:t>Fore optics @ 250 K</a:t>
            </a:r>
          </a:p>
          <a:p>
            <a:r>
              <a:rPr lang="en-US" sz="1800" dirty="0" smtClean="0"/>
              <a:t>4 filters for survey mode (F105/F129/F159/F194), similar to 2012 WFIRST DRM.</a:t>
            </a:r>
          </a:p>
          <a:p>
            <a:pPr lvl="1"/>
            <a:r>
              <a:rPr lang="en-US" sz="1800" dirty="0"/>
              <a:t>B</a:t>
            </a:r>
            <a:r>
              <a:rPr lang="en-US" sz="1800" dirty="0" smtClean="0"/>
              <a:t>ut with </a:t>
            </a:r>
            <a:r>
              <a:rPr lang="en-US" sz="1800" dirty="0" err="1" smtClean="0"/>
              <a:t>λ</a:t>
            </a:r>
            <a:r>
              <a:rPr lang="en-US" sz="1800" baseline="-25000" dirty="0" err="1" smtClean="0"/>
              <a:t>max</a:t>
            </a:r>
            <a:r>
              <a:rPr lang="en-US" sz="1800" dirty="0" smtClean="0"/>
              <a:t> = 2.175 </a:t>
            </a:r>
            <a:r>
              <a:rPr lang="en-US" sz="1800" dirty="0" err="1" smtClean="0"/>
              <a:t>μm</a:t>
            </a:r>
            <a:r>
              <a:rPr lang="en-US" sz="1800" dirty="0" smtClean="0"/>
              <a:t> (where it gets painful).</a:t>
            </a:r>
          </a:p>
          <a:p>
            <a:pPr lvl="1"/>
            <a:r>
              <a:rPr lang="en-US" sz="1800" dirty="0" smtClean="0"/>
              <a:t>Compare to red cutoff of 2.0 </a:t>
            </a:r>
            <a:r>
              <a:rPr lang="en-US" sz="1800" dirty="0" err="1" smtClean="0"/>
              <a:t>μm</a:t>
            </a:r>
            <a:r>
              <a:rPr lang="en-US" sz="1800" dirty="0" smtClean="0"/>
              <a:t> (WFIRST 2011 IDRM) or 2.4 </a:t>
            </a:r>
            <a:r>
              <a:rPr lang="en-US" sz="1800" dirty="0" err="1" smtClean="0"/>
              <a:t>μm</a:t>
            </a:r>
            <a:r>
              <a:rPr lang="en-US" sz="1800" dirty="0" smtClean="0"/>
              <a:t> (current WFIRST).</a:t>
            </a:r>
          </a:p>
          <a:p>
            <a:r>
              <a:rPr lang="en-US" sz="1800" dirty="0" smtClean="0"/>
              <a:t>Copied the WFIRST DRM1 observing sequence, but with longer exposures for the imaging mode (270 </a:t>
            </a:r>
            <a:r>
              <a:rPr lang="en-US" sz="1800" dirty="0" err="1" smtClean="0"/>
              <a:t>s</a:t>
            </a:r>
            <a:r>
              <a:rPr lang="en-US" sz="1800" dirty="0" smtClean="0"/>
              <a:t>) to get below the read noise at the lower frame rate.</a:t>
            </a:r>
          </a:p>
          <a:p>
            <a:r>
              <a:rPr lang="en-US" sz="1800" dirty="0" smtClean="0"/>
              <a:t>This is only a preliminary sensitivity calculation – would need a serious study to understand the issues involved.</a:t>
            </a:r>
          </a:p>
        </p:txBody>
      </p:sp>
      <p:sp>
        <p:nvSpPr>
          <p:cNvPr id="4" name="TextBox 3"/>
          <p:cNvSpPr txBox="1"/>
          <p:nvPr/>
        </p:nvSpPr>
        <p:spPr>
          <a:xfrm>
            <a:off x="457200" y="368300"/>
            <a:ext cx="8255000" cy="707886"/>
          </a:xfrm>
          <a:prstGeom prst="rect">
            <a:avLst/>
          </a:prstGeom>
          <a:noFill/>
          <a:ln>
            <a:solidFill>
              <a:schemeClr val="tx1"/>
            </a:solidFill>
          </a:ln>
        </p:spPr>
        <p:txBody>
          <a:bodyPr wrap="square" rtlCol="0">
            <a:spAutoFit/>
          </a:bodyPr>
          <a:lstStyle/>
          <a:p>
            <a:r>
              <a:rPr lang="en-US" sz="2000" u="sng" dirty="0" smtClean="0">
                <a:solidFill>
                  <a:srgbClr val="660066"/>
                </a:solidFill>
              </a:rPr>
              <a:t>Extragalactic </a:t>
            </a:r>
            <a:r>
              <a:rPr lang="en-US" sz="2000" u="sng" dirty="0" smtClean="0">
                <a:solidFill>
                  <a:srgbClr val="660066"/>
                </a:solidFill>
              </a:rPr>
              <a:t>Survey Programs </a:t>
            </a:r>
            <a:r>
              <a:rPr lang="en-US" sz="2000" dirty="0" smtClean="0">
                <a:solidFill>
                  <a:srgbClr val="660066"/>
                </a:solidFill>
              </a:rPr>
              <a:t>– Imaging (Weak </a:t>
            </a:r>
            <a:r>
              <a:rPr lang="en-US" sz="2000" dirty="0" err="1" smtClean="0">
                <a:solidFill>
                  <a:srgbClr val="660066"/>
                </a:solidFill>
              </a:rPr>
              <a:t>Lensing</a:t>
            </a:r>
            <a:r>
              <a:rPr lang="en-US" sz="2000" dirty="0" smtClean="0">
                <a:solidFill>
                  <a:srgbClr val="660066"/>
                </a:solidFill>
              </a:rPr>
              <a:t>) and Redshift (BAO)</a:t>
            </a:r>
            <a:r>
              <a:rPr lang="en-US" sz="2000" dirty="0" smtClean="0">
                <a:solidFill>
                  <a:srgbClr val="660066"/>
                </a:solidFill>
              </a:rPr>
              <a:t> surveys -</a:t>
            </a:r>
            <a:r>
              <a:rPr lang="en-US" sz="2000" dirty="0" smtClean="0">
                <a:solidFill>
                  <a:srgbClr val="660066"/>
                </a:solidFill>
              </a:rPr>
              <a:t>- with the </a:t>
            </a:r>
            <a:r>
              <a:rPr lang="en-US" sz="2000" dirty="0" smtClean="0">
                <a:solidFill>
                  <a:srgbClr val="660066"/>
                </a:solidFill>
              </a:rPr>
              <a:t>2.4-m </a:t>
            </a:r>
            <a:r>
              <a:rPr lang="en-US" sz="2000" dirty="0" smtClean="0">
                <a:solidFill>
                  <a:srgbClr val="660066"/>
                </a:solidFill>
              </a:rPr>
              <a:t>NRO-1 </a:t>
            </a:r>
            <a:r>
              <a:rPr lang="en-US" sz="2000" dirty="0" smtClean="0">
                <a:solidFill>
                  <a:srgbClr val="660066"/>
                </a:solidFill>
              </a:rPr>
              <a:t>telescope   --- Chris Hirata (Caltech)</a:t>
            </a:r>
            <a:endParaRPr lang="en-US" sz="2000" dirty="0">
              <a:solidFill>
                <a:srgbClr val="660066"/>
              </a:solidFill>
            </a:endParaRPr>
          </a:p>
        </p:txBody>
      </p:sp>
      <p:sp>
        <p:nvSpPr>
          <p:cNvPr id="5" name="Rectangle 4"/>
          <p:cNvSpPr/>
          <p:nvPr/>
        </p:nvSpPr>
        <p:spPr>
          <a:xfrm>
            <a:off x="457200" y="3263900"/>
            <a:ext cx="4953000" cy="660400"/>
          </a:xfrm>
          <a:prstGeom prst="rect">
            <a:avLst/>
          </a:prstGeom>
          <a:solidFill>
            <a:srgbClr val="008000">
              <a:alpha val="20000"/>
            </a:srgb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2738"/>
            <a:ext cx="8229600" cy="1143000"/>
          </a:xfrm>
        </p:spPr>
        <p:txBody>
          <a:bodyPr>
            <a:normAutofit/>
          </a:bodyPr>
          <a:lstStyle/>
          <a:p>
            <a:r>
              <a:rPr lang="en-US" sz="3200" dirty="0" smtClean="0"/>
              <a:t>Summary: Extragalactic Surveys</a:t>
            </a:r>
            <a:endParaRPr lang="en-US" sz="3200" dirty="0"/>
          </a:p>
        </p:txBody>
      </p:sp>
      <p:graphicFrame>
        <p:nvGraphicFramePr>
          <p:cNvPr id="5" name="Table 4"/>
          <p:cNvGraphicFramePr>
            <a:graphicFrameLocks noGrp="1"/>
          </p:cNvGraphicFramePr>
          <p:nvPr/>
        </p:nvGraphicFramePr>
        <p:xfrm>
          <a:off x="457200" y="1169009"/>
          <a:ext cx="8229600" cy="5491631"/>
        </p:xfrm>
        <a:graphic>
          <a:graphicData uri="http://schemas.openxmlformats.org/drawingml/2006/table">
            <a:tbl>
              <a:tblPr firstRow="1" bandRow="1">
                <a:tableStyleId>{5C22544A-7EE6-4342-B048-85BDC9FD1C3A}</a:tableStyleId>
              </a:tblPr>
              <a:tblGrid>
                <a:gridCol w="2057400"/>
                <a:gridCol w="2057400"/>
                <a:gridCol w="2057400"/>
                <a:gridCol w="2057400"/>
              </a:tblGrid>
              <a:tr h="507896">
                <a:tc>
                  <a:txBody>
                    <a:bodyPr/>
                    <a:lstStyle/>
                    <a:p>
                      <a:endParaRPr lang="en-US" sz="2200" dirty="0"/>
                    </a:p>
                  </a:txBody>
                  <a:tcPr/>
                </a:tc>
                <a:tc>
                  <a:txBody>
                    <a:bodyPr/>
                    <a:lstStyle/>
                    <a:p>
                      <a:pPr algn="ctr"/>
                      <a:r>
                        <a:rPr lang="en-US" sz="2200" b="1" dirty="0" smtClean="0"/>
                        <a:t>WFIRST DRM1</a:t>
                      </a:r>
                      <a:endParaRPr lang="en-US" sz="2200" b="1" dirty="0"/>
                    </a:p>
                  </a:txBody>
                  <a:tcPr/>
                </a:tc>
                <a:tc>
                  <a:txBody>
                    <a:bodyPr/>
                    <a:lstStyle/>
                    <a:p>
                      <a:pPr algn="ctr"/>
                      <a:r>
                        <a:rPr lang="en-US" sz="2200" b="1" dirty="0" smtClean="0"/>
                        <a:t>WFIRST DRM2</a:t>
                      </a:r>
                      <a:endParaRPr lang="en-US" sz="2200" b="1" dirty="0"/>
                    </a:p>
                  </a:txBody>
                  <a:tcPr/>
                </a:tc>
                <a:tc>
                  <a:txBody>
                    <a:bodyPr/>
                    <a:lstStyle/>
                    <a:p>
                      <a:pPr algn="ctr"/>
                      <a:r>
                        <a:rPr lang="en-US" sz="2200" b="1" dirty="0" smtClean="0"/>
                        <a:t>Big</a:t>
                      </a:r>
                      <a:r>
                        <a:rPr lang="en-US" sz="2200" b="1" baseline="0" dirty="0" smtClean="0"/>
                        <a:t> Telescope</a:t>
                      </a:r>
                      <a:endParaRPr lang="en-US" sz="2200" b="1" dirty="0"/>
                    </a:p>
                  </a:txBody>
                  <a:tcPr/>
                </a:tc>
              </a:tr>
              <a:tr h="898259">
                <a:tc>
                  <a:txBody>
                    <a:bodyPr/>
                    <a:lstStyle/>
                    <a:p>
                      <a:r>
                        <a:rPr lang="en-US" sz="1800" dirty="0" smtClean="0"/>
                        <a:t>Implementation</a:t>
                      </a:r>
                      <a:endParaRPr lang="en-US" sz="1800" dirty="0"/>
                    </a:p>
                  </a:txBody>
                  <a:tcPr/>
                </a:tc>
                <a:tc>
                  <a:txBody>
                    <a:bodyPr/>
                    <a:lstStyle/>
                    <a:p>
                      <a:r>
                        <a:rPr lang="en-US" sz="1800" dirty="0" smtClean="0"/>
                        <a:t>1.3</a:t>
                      </a:r>
                      <a:r>
                        <a:rPr lang="en-US" sz="1800" baseline="0" dirty="0" smtClean="0"/>
                        <a:t> </a:t>
                      </a:r>
                      <a:r>
                        <a:rPr lang="en-US" sz="1800" baseline="0" dirty="0" err="1" smtClean="0"/>
                        <a:t>m</a:t>
                      </a:r>
                      <a:r>
                        <a:rPr lang="en-US" sz="1800" baseline="0" dirty="0" smtClean="0"/>
                        <a:t> </a:t>
                      </a:r>
                      <a:r>
                        <a:rPr lang="en-US" sz="1800" baseline="0" dirty="0" err="1" smtClean="0"/>
                        <a:t>unobs</a:t>
                      </a:r>
                      <a:endParaRPr lang="en-US" sz="1800" baseline="0" dirty="0" smtClean="0"/>
                    </a:p>
                    <a:p>
                      <a:r>
                        <a:rPr lang="en-US" sz="1800" baseline="0" dirty="0" smtClean="0"/>
                        <a:t>36 H2RG</a:t>
                      </a:r>
                    </a:p>
                    <a:p>
                      <a:r>
                        <a:rPr lang="en-US" sz="1800" baseline="0" dirty="0" smtClean="0"/>
                        <a:t>0.18”/p</a:t>
                      </a:r>
                      <a:endParaRPr lang="en-US" sz="1800" dirty="0"/>
                    </a:p>
                  </a:txBody>
                  <a:tcPr/>
                </a:tc>
                <a:tc>
                  <a:txBody>
                    <a:bodyPr/>
                    <a:lstStyle/>
                    <a:p>
                      <a:r>
                        <a:rPr lang="en-US" sz="1800" dirty="0" smtClean="0"/>
                        <a:t>1.1 </a:t>
                      </a:r>
                      <a:r>
                        <a:rPr lang="en-US" sz="1800" dirty="0" err="1" smtClean="0"/>
                        <a:t>m</a:t>
                      </a:r>
                      <a:r>
                        <a:rPr lang="en-US" sz="1800" dirty="0" smtClean="0"/>
                        <a:t> </a:t>
                      </a:r>
                      <a:r>
                        <a:rPr lang="en-US" sz="1800" dirty="0" err="1" smtClean="0"/>
                        <a:t>unobs</a:t>
                      </a:r>
                      <a:endParaRPr lang="en-US" sz="1800" dirty="0" smtClean="0"/>
                    </a:p>
                    <a:p>
                      <a:r>
                        <a:rPr lang="en-US" sz="1800" dirty="0" smtClean="0"/>
                        <a:t>14 H4RG</a:t>
                      </a:r>
                    </a:p>
                    <a:p>
                      <a:r>
                        <a:rPr lang="en-US" sz="1800" dirty="0" smtClean="0"/>
                        <a:t>0.18”/p</a:t>
                      </a:r>
                      <a:endParaRPr lang="en-US" sz="1800" dirty="0"/>
                    </a:p>
                  </a:txBody>
                  <a:tcPr/>
                </a:tc>
                <a:tc>
                  <a:txBody>
                    <a:bodyPr/>
                    <a:lstStyle/>
                    <a:p>
                      <a:r>
                        <a:rPr lang="en-US" sz="1800" dirty="0" smtClean="0"/>
                        <a:t>2.4 </a:t>
                      </a:r>
                      <a:r>
                        <a:rPr lang="en-US" sz="1800" dirty="0" err="1" smtClean="0"/>
                        <a:t>m</a:t>
                      </a:r>
                      <a:r>
                        <a:rPr lang="en-US" sz="1800" dirty="0" smtClean="0"/>
                        <a:t> </a:t>
                      </a:r>
                      <a:r>
                        <a:rPr lang="en-US" sz="1800" dirty="0" err="1" smtClean="0"/>
                        <a:t>obs</a:t>
                      </a:r>
                      <a:endParaRPr lang="en-US" sz="1800" dirty="0" smtClean="0"/>
                    </a:p>
                    <a:p>
                      <a:r>
                        <a:rPr lang="en-US" sz="1800" dirty="0" smtClean="0"/>
                        <a:t>20 H4RG</a:t>
                      </a:r>
                    </a:p>
                    <a:p>
                      <a:r>
                        <a:rPr lang="en-US" sz="1800" dirty="0" smtClean="0"/>
                        <a:t>0.0975”/p</a:t>
                      </a:r>
                      <a:endParaRPr lang="en-US" sz="1800" dirty="0"/>
                    </a:p>
                  </a:txBody>
                  <a:tcPr/>
                </a:tc>
              </a:tr>
              <a:tr h="898259">
                <a:tc>
                  <a:txBody>
                    <a:bodyPr/>
                    <a:lstStyle/>
                    <a:p>
                      <a:r>
                        <a:rPr lang="en-US" sz="1800" dirty="0" smtClean="0"/>
                        <a:t>Imaging Survey*</a:t>
                      </a:r>
                    </a:p>
                    <a:p>
                      <a:r>
                        <a:rPr lang="en-US" sz="1800" dirty="0" smtClean="0"/>
                        <a:t>[4 filters for all;</a:t>
                      </a:r>
                      <a:r>
                        <a:rPr lang="en-US" sz="1800" baseline="0" dirty="0" smtClean="0"/>
                        <a:t> depths are 5σ isolated pt </a:t>
                      </a:r>
                      <a:r>
                        <a:rPr lang="en-US" sz="1800" baseline="0" dirty="0" err="1" smtClean="0"/>
                        <a:t>src</a:t>
                      </a:r>
                      <a:r>
                        <a:rPr lang="en-US" sz="1800" baseline="0" dirty="0" smtClean="0"/>
                        <a:t>]</a:t>
                      </a:r>
                      <a:endParaRPr lang="en-US" sz="1800" dirty="0"/>
                    </a:p>
                  </a:txBody>
                  <a:tcPr/>
                </a:tc>
                <a:tc>
                  <a:txBody>
                    <a:bodyPr/>
                    <a:lstStyle/>
                    <a:p>
                      <a:r>
                        <a:rPr lang="en-US" sz="1800" baseline="0" dirty="0" smtClean="0"/>
                        <a:t>0.92—2.40</a:t>
                      </a:r>
                      <a:r>
                        <a:rPr lang="en-US" sz="1800" dirty="0" smtClean="0"/>
                        <a:t> </a:t>
                      </a:r>
                      <a:r>
                        <a:rPr lang="en-US" sz="1800" dirty="0" err="1" smtClean="0"/>
                        <a:t>μm</a:t>
                      </a:r>
                      <a:endParaRPr lang="en-US" sz="1800" dirty="0" smtClean="0"/>
                    </a:p>
                    <a:p>
                      <a:r>
                        <a:rPr lang="en-US" sz="1800" dirty="0" smtClean="0"/>
                        <a:t>26.0—26.2 </a:t>
                      </a:r>
                      <a:r>
                        <a:rPr lang="en-US" sz="1800" dirty="0" err="1" smtClean="0"/>
                        <a:t>mag</a:t>
                      </a:r>
                      <a:r>
                        <a:rPr lang="en-US" sz="1800" dirty="0" smtClean="0"/>
                        <a:t> AB</a:t>
                      </a:r>
                    </a:p>
                    <a:p>
                      <a:r>
                        <a:rPr lang="en-US" sz="1800" dirty="0" smtClean="0"/>
                        <a:t>2800 deg</a:t>
                      </a:r>
                      <a:r>
                        <a:rPr lang="en-US" sz="1800" baseline="30000" dirty="0" smtClean="0"/>
                        <a:t>2</a:t>
                      </a:r>
                      <a:r>
                        <a:rPr lang="en-US" sz="1800" dirty="0" smtClean="0"/>
                        <a:t>/yr</a:t>
                      </a:r>
                    </a:p>
                    <a:p>
                      <a:r>
                        <a:rPr lang="en-US" sz="1800" dirty="0" smtClean="0"/>
                        <a:t>EE50 = 0.15—0.21”</a:t>
                      </a:r>
                      <a:endParaRPr lang="en-US" sz="1800" dirty="0"/>
                    </a:p>
                  </a:txBody>
                  <a:tcPr/>
                </a:tc>
                <a:tc>
                  <a:txBody>
                    <a:bodyPr/>
                    <a:lstStyle/>
                    <a:p>
                      <a:r>
                        <a:rPr lang="en-US" sz="1800" baseline="0" dirty="0" smtClean="0"/>
                        <a:t>0.92—2.40</a:t>
                      </a:r>
                      <a:r>
                        <a:rPr lang="en-US" sz="1800" dirty="0" smtClean="0"/>
                        <a:t> </a:t>
                      </a:r>
                      <a:r>
                        <a:rPr lang="en-US" sz="1800" dirty="0" err="1" smtClean="0"/>
                        <a:t>μm</a:t>
                      </a:r>
                      <a:endParaRPr lang="en-US" sz="1800" dirty="0" smtClean="0"/>
                    </a:p>
                    <a:p>
                      <a:r>
                        <a:rPr lang="en-US" sz="1800" dirty="0" smtClean="0"/>
                        <a:t>25.8—26.0 </a:t>
                      </a:r>
                      <a:r>
                        <a:rPr lang="en-US" sz="1800" dirty="0" err="1" smtClean="0"/>
                        <a:t>mag</a:t>
                      </a:r>
                      <a:r>
                        <a:rPr lang="en-US" sz="1800" dirty="0" smtClean="0"/>
                        <a:t> AB</a:t>
                      </a:r>
                    </a:p>
                    <a:p>
                      <a:r>
                        <a:rPr lang="en-US" sz="1800" dirty="0" smtClean="0"/>
                        <a:t>2900 deg</a:t>
                      </a:r>
                      <a:r>
                        <a:rPr lang="en-US" sz="1800" baseline="30000" dirty="0" smtClean="0"/>
                        <a:t>2</a:t>
                      </a:r>
                      <a:r>
                        <a:rPr lang="en-US" sz="1800" dirty="0" smtClean="0"/>
                        <a:t>/yr</a:t>
                      </a:r>
                    </a:p>
                    <a:p>
                      <a:r>
                        <a:rPr lang="en-US" sz="1800" dirty="0" smtClean="0"/>
                        <a:t>EE50 = 0.18—0.25”</a:t>
                      </a:r>
                      <a:endParaRPr lang="en-US" sz="1800" dirty="0"/>
                    </a:p>
                  </a:txBody>
                  <a:tcPr/>
                </a:tc>
                <a:tc>
                  <a:txBody>
                    <a:bodyPr/>
                    <a:lstStyle/>
                    <a:p>
                      <a:r>
                        <a:rPr lang="en-US" sz="1800" baseline="0" dirty="0" smtClean="0"/>
                        <a:t>0.92—2.17</a:t>
                      </a:r>
                      <a:r>
                        <a:rPr lang="en-US" sz="1800" dirty="0" smtClean="0"/>
                        <a:t> </a:t>
                      </a:r>
                      <a:r>
                        <a:rPr lang="en-US" sz="1800" dirty="0" err="1" smtClean="0"/>
                        <a:t>μm</a:t>
                      </a:r>
                      <a:endParaRPr lang="en-US" sz="1800" dirty="0" smtClean="0"/>
                    </a:p>
                    <a:p>
                      <a:r>
                        <a:rPr lang="en-US" sz="1800" dirty="0" smtClean="0"/>
                        <a:t>26.9—27.3 </a:t>
                      </a:r>
                      <a:r>
                        <a:rPr lang="en-US" sz="1800" dirty="0" err="1" smtClean="0"/>
                        <a:t>mag</a:t>
                      </a:r>
                      <a:r>
                        <a:rPr lang="en-US" sz="1800" dirty="0" smtClean="0"/>
                        <a:t> AB</a:t>
                      </a:r>
                    </a:p>
                    <a:p>
                      <a:r>
                        <a:rPr lang="en-US" sz="1800" dirty="0" smtClean="0"/>
                        <a:t>1080 deg</a:t>
                      </a:r>
                      <a:r>
                        <a:rPr lang="en-US" sz="1800" baseline="30000" dirty="0" smtClean="0"/>
                        <a:t>2</a:t>
                      </a:r>
                      <a:r>
                        <a:rPr lang="en-US" sz="1800" dirty="0" smtClean="0"/>
                        <a:t>/yr</a:t>
                      </a:r>
                    </a:p>
                    <a:p>
                      <a:r>
                        <a:rPr lang="en-US" sz="1800" dirty="0" smtClean="0"/>
                        <a:t>EE50 = 0.11—0.14”</a:t>
                      </a:r>
                    </a:p>
                  </a:txBody>
                  <a:tcPr/>
                </a:tc>
              </a:tr>
              <a:tr h="716536">
                <a:tc>
                  <a:txBody>
                    <a:bodyPr/>
                    <a:lstStyle/>
                    <a:p>
                      <a:r>
                        <a:rPr lang="en-US" sz="1800" dirty="0" smtClean="0"/>
                        <a:t>Weak </a:t>
                      </a:r>
                      <a:r>
                        <a:rPr lang="en-US" sz="1800" dirty="0" err="1" smtClean="0"/>
                        <a:t>Lensing</a:t>
                      </a:r>
                      <a:endParaRPr lang="en-US" sz="1800" dirty="0" smtClean="0"/>
                    </a:p>
                    <a:p>
                      <a:r>
                        <a:rPr lang="en-US" sz="1800" dirty="0" smtClean="0"/>
                        <a:t>[reddest 3 filters]</a:t>
                      </a:r>
                      <a:endParaRPr lang="en-US" sz="1800" dirty="0"/>
                    </a:p>
                  </a:txBody>
                  <a:tcPr/>
                </a:tc>
                <a:tc>
                  <a:txBody>
                    <a:bodyPr/>
                    <a:lstStyle/>
                    <a:p>
                      <a:r>
                        <a:rPr lang="en-US" sz="1800" dirty="0" smtClean="0"/>
                        <a:t>30, 33, 32 gal/am</a:t>
                      </a:r>
                      <a:r>
                        <a:rPr lang="en-US" sz="1800" baseline="30000" dirty="0" smtClean="0"/>
                        <a:t>2</a:t>
                      </a:r>
                      <a:endParaRPr lang="en-US" sz="1800" baseline="30000" dirty="0"/>
                    </a:p>
                  </a:txBody>
                  <a:tcPr/>
                </a:tc>
                <a:tc>
                  <a:txBody>
                    <a:bodyPr/>
                    <a:lstStyle/>
                    <a:p>
                      <a:r>
                        <a:rPr lang="en-US" sz="1800" dirty="0" smtClean="0"/>
                        <a:t>24, 26, 25 gal/am</a:t>
                      </a:r>
                      <a:r>
                        <a:rPr lang="en-US" sz="1800" baseline="30000" dirty="0" smtClean="0"/>
                        <a:t>2</a:t>
                      </a:r>
                      <a:endParaRPr lang="en-US" sz="1800" baseline="30000" dirty="0"/>
                    </a:p>
                  </a:txBody>
                  <a:tcPr/>
                </a:tc>
                <a:tc>
                  <a:txBody>
                    <a:bodyPr/>
                    <a:lstStyle/>
                    <a:p>
                      <a:r>
                        <a:rPr lang="en-US" sz="1800" dirty="0" smtClean="0"/>
                        <a:t>79, 82, 72 gal/am</a:t>
                      </a:r>
                      <a:r>
                        <a:rPr lang="en-US" sz="1800" baseline="30000" dirty="0" smtClean="0"/>
                        <a:t>2</a:t>
                      </a:r>
                      <a:endParaRPr lang="en-US" sz="1800" baseline="30000" dirty="0"/>
                    </a:p>
                  </a:txBody>
                  <a:tcPr/>
                </a:tc>
              </a:tr>
              <a:tr h="869187">
                <a:tc>
                  <a:txBody>
                    <a:bodyPr/>
                    <a:lstStyle/>
                    <a:p>
                      <a:r>
                        <a:rPr lang="en-US" sz="1800" dirty="0" err="1" smtClean="0"/>
                        <a:t>Redshift</a:t>
                      </a:r>
                      <a:r>
                        <a:rPr lang="en-US" sz="1800" dirty="0" smtClean="0"/>
                        <a:t> Survey</a:t>
                      </a:r>
                    </a:p>
                    <a:p>
                      <a:r>
                        <a:rPr lang="en-US" sz="1800" dirty="0" smtClean="0"/>
                        <a:t>[≥7σ Hα detections]</a:t>
                      </a:r>
                      <a:endParaRPr lang="en-US" sz="1800" dirty="0"/>
                    </a:p>
                  </a:txBody>
                  <a:tcPr/>
                </a:tc>
                <a:tc>
                  <a:txBody>
                    <a:bodyPr/>
                    <a:lstStyle/>
                    <a:p>
                      <a:r>
                        <a:rPr lang="en-US" sz="1800" baseline="0" dirty="0" err="1" smtClean="0"/>
                        <a:t>z</a:t>
                      </a:r>
                      <a:r>
                        <a:rPr lang="en-US" sz="1800" baseline="0" dirty="0" smtClean="0"/>
                        <a:t> = 1.28—2.66</a:t>
                      </a:r>
                    </a:p>
                    <a:p>
                      <a:r>
                        <a:rPr lang="en-US" sz="1800" baseline="0" dirty="0" smtClean="0"/>
                        <a:t>4900 gal/deg</a:t>
                      </a:r>
                      <a:r>
                        <a:rPr lang="en-US" sz="1800" baseline="30000" dirty="0" smtClean="0"/>
                        <a:t>2</a:t>
                      </a:r>
                    </a:p>
                    <a:p>
                      <a:r>
                        <a:rPr lang="en-US" sz="1800" baseline="0" dirty="0" smtClean="0"/>
                        <a:t>2900 deg</a:t>
                      </a:r>
                      <a:r>
                        <a:rPr lang="en-US" sz="1800" baseline="30000" dirty="0" smtClean="0"/>
                        <a:t>2</a:t>
                      </a:r>
                      <a:r>
                        <a:rPr lang="en-US" sz="1800" baseline="0" dirty="0" smtClean="0"/>
                        <a:t>/yr</a:t>
                      </a:r>
                    </a:p>
                  </a:txBody>
                  <a:tcPr/>
                </a:tc>
                <a:tc>
                  <a:txBody>
                    <a:bodyPr/>
                    <a:lstStyle/>
                    <a:p>
                      <a:r>
                        <a:rPr lang="en-US" sz="1800" dirty="0" err="1" smtClean="0"/>
                        <a:t>z</a:t>
                      </a:r>
                      <a:r>
                        <a:rPr lang="en-US" sz="1800" dirty="0" smtClean="0"/>
                        <a:t> = 1.59—2.66</a:t>
                      </a:r>
                    </a:p>
                    <a:p>
                      <a:r>
                        <a:rPr lang="en-US" sz="1800" dirty="0" smtClean="0"/>
                        <a:t>2900 gal/deg2</a:t>
                      </a:r>
                    </a:p>
                    <a:p>
                      <a:r>
                        <a:rPr lang="en-US" sz="1800" dirty="0" smtClean="0"/>
                        <a:t>4400 deg</a:t>
                      </a:r>
                      <a:r>
                        <a:rPr lang="en-US" sz="1800" baseline="30000" dirty="0" smtClean="0"/>
                        <a:t>2</a:t>
                      </a:r>
                      <a:r>
                        <a:rPr lang="en-US" sz="1800" dirty="0" smtClean="0"/>
                        <a:t>/yr</a:t>
                      </a:r>
                      <a:endParaRPr lang="en-US" sz="1800" dirty="0"/>
                    </a:p>
                  </a:txBody>
                  <a:tcPr/>
                </a:tc>
                <a:tc>
                  <a:txBody>
                    <a:bodyPr/>
                    <a:lstStyle/>
                    <a:p>
                      <a:r>
                        <a:rPr lang="en-US" sz="1800" dirty="0" err="1" smtClean="0"/>
                        <a:t>z</a:t>
                      </a:r>
                      <a:r>
                        <a:rPr lang="en-US" sz="1800" dirty="0" smtClean="0"/>
                        <a:t> = 1.13 – 2.20</a:t>
                      </a:r>
                    </a:p>
                    <a:p>
                      <a:r>
                        <a:rPr lang="en-US" sz="1800" dirty="0" smtClean="0"/>
                        <a:t>4900 gal/deg</a:t>
                      </a:r>
                      <a:r>
                        <a:rPr lang="en-US" sz="1800" baseline="30000" dirty="0" smtClean="0"/>
                        <a:t>2</a:t>
                      </a:r>
                    </a:p>
                    <a:p>
                      <a:r>
                        <a:rPr lang="en-US" sz="1800" dirty="0" smtClean="0"/>
                        <a:t>4000 deg</a:t>
                      </a:r>
                      <a:r>
                        <a:rPr lang="en-US" sz="1800" baseline="30000" dirty="0" smtClean="0"/>
                        <a:t>2</a:t>
                      </a:r>
                      <a:r>
                        <a:rPr lang="en-US" sz="1800" dirty="0" smtClean="0"/>
                        <a:t>/yr</a:t>
                      </a:r>
                      <a:endParaRPr lang="en-US" sz="1800" dirty="0"/>
                    </a:p>
                  </a:txBody>
                  <a:tcPr/>
                </a:tc>
              </a:tr>
              <a:tr h="0">
                <a:tc gridSpan="4">
                  <a:txBody>
                    <a:bodyPr/>
                    <a:lstStyle/>
                    <a:p>
                      <a:endParaRPr lang="en-US" sz="600" dirty="0"/>
                    </a:p>
                  </a:txBody>
                  <a:tcPr>
                    <a:noFill/>
                  </a:tcPr>
                </a:tc>
                <a:tc hMerge="1">
                  <a:txBody>
                    <a:bodyPr/>
                    <a:lstStyle/>
                    <a:p>
                      <a:endParaRPr lang="en-US" sz="1800" dirty="0"/>
                    </a:p>
                  </a:txBody>
                  <a:tcPr/>
                </a:tc>
                <a:tc hMerge="1">
                  <a:txBody>
                    <a:bodyPr/>
                    <a:lstStyle/>
                    <a:p>
                      <a:endParaRPr lang="en-US" sz="1800" dirty="0"/>
                    </a:p>
                  </a:txBody>
                  <a:tcPr/>
                </a:tc>
                <a:tc hMerge="1">
                  <a:txBody>
                    <a:bodyPr/>
                    <a:lstStyle/>
                    <a:p>
                      <a:endParaRPr lang="en-US" sz="1800" dirty="0"/>
                    </a:p>
                  </a:txBody>
                  <a:tcPr/>
                </a:tc>
              </a:tr>
              <a:tr h="496852">
                <a:tc gridSpan="4">
                  <a:txBody>
                    <a:bodyPr/>
                    <a:lstStyle/>
                    <a:p>
                      <a:r>
                        <a:rPr lang="en-US" sz="1600" dirty="0" smtClean="0"/>
                        <a:t>* The big telescope</a:t>
                      </a:r>
                      <a:r>
                        <a:rPr lang="en-US" sz="1600" baseline="0" dirty="0" smtClean="0"/>
                        <a:t> could in principle support an accelerated imaging mode matching the</a:t>
                      </a:r>
                      <a:r>
                        <a:rPr lang="en-US" sz="1600" dirty="0" smtClean="0"/>
                        <a:t> WFIRST DRM1 survey rate of 2800</a:t>
                      </a:r>
                      <a:r>
                        <a:rPr lang="en-US" sz="1600" baseline="0" dirty="0" smtClean="0"/>
                        <a:t> deg</a:t>
                      </a:r>
                      <a:r>
                        <a:rPr lang="en-US" sz="1600" baseline="30000" dirty="0" smtClean="0"/>
                        <a:t>2</a:t>
                      </a:r>
                      <a:r>
                        <a:rPr lang="en-US" sz="1600" baseline="0" dirty="0" smtClean="0"/>
                        <a:t>/yr. This reaches depth of 25.8—26.0 </a:t>
                      </a:r>
                      <a:r>
                        <a:rPr lang="en-US" sz="1600" baseline="0" dirty="0" err="1" smtClean="0"/>
                        <a:t>mag</a:t>
                      </a:r>
                      <a:r>
                        <a:rPr lang="en-US" sz="1600" baseline="0" dirty="0" smtClean="0"/>
                        <a:t> AB and 26/31/32 galaxies per arcmin</a:t>
                      </a:r>
                      <a:r>
                        <a:rPr lang="en-US" sz="1600" baseline="30000" dirty="0" smtClean="0"/>
                        <a:t>2</a:t>
                      </a:r>
                      <a:r>
                        <a:rPr lang="en-US" sz="1600" baseline="0" dirty="0" smtClean="0"/>
                        <a:t>. This survey is heavily read noise limited (90 </a:t>
                      </a:r>
                      <a:r>
                        <a:rPr lang="en-US" sz="1600" baseline="0" dirty="0" err="1" smtClean="0"/>
                        <a:t>s</a:t>
                      </a:r>
                      <a:r>
                        <a:rPr lang="en-US" sz="1600" baseline="0" dirty="0" smtClean="0"/>
                        <a:t> exposures) so may not be the best use of a big telescope.</a:t>
                      </a:r>
                      <a:endParaRPr lang="en-US" sz="1600" dirty="0"/>
                    </a:p>
                  </a:txBody>
                  <a:tcP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TextBox 3"/>
          <p:cNvSpPr txBox="1"/>
          <p:nvPr/>
        </p:nvSpPr>
        <p:spPr>
          <a:xfrm>
            <a:off x="254000" y="96838"/>
            <a:ext cx="5626100" cy="461665"/>
          </a:xfrm>
          <a:prstGeom prst="rect">
            <a:avLst/>
          </a:prstGeom>
          <a:noFill/>
        </p:spPr>
        <p:txBody>
          <a:bodyPr wrap="square" rtlCol="0">
            <a:spAutoFit/>
          </a:bodyPr>
          <a:lstStyle/>
          <a:p>
            <a:r>
              <a:rPr lang="en-US" sz="2400" dirty="0" smtClean="0"/>
              <a:t>Chris Hirata: (cont.)</a:t>
            </a:r>
            <a:endParaRPr lang="en-US" sz="2400" dirty="0"/>
          </a:p>
        </p:txBody>
      </p:sp>
      <p:sp>
        <p:nvSpPr>
          <p:cNvPr id="6" name="Oval 5"/>
          <p:cNvSpPr/>
          <p:nvPr/>
        </p:nvSpPr>
        <p:spPr>
          <a:xfrm>
            <a:off x="6337300" y="2044700"/>
            <a:ext cx="2362200" cy="39497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880100" y="0"/>
            <a:ext cx="3098800" cy="646331"/>
          </a:xfrm>
          <a:prstGeom prst="rect">
            <a:avLst/>
          </a:prstGeom>
          <a:noFill/>
        </p:spPr>
        <p:txBody>
          <a:bodyPr wrap="square" rtlCol="0">
            <a:spAutoFit/>
          </a:bodyPr>
          <a:lstStyle/>
          <a:p>
            <a:r>
              <a:rPr lang="en-US" dirty="0" smtClean="0"/>
              <a:t>Increasing </a:t>
            </a:r>
            <a:r>
              <a:rPr lang="en-US" dirty="0" err="1" smtClean="0"/>
              <a:t>complementarity</a:t>
            </a:r>
            <a:r>
              <a:rPr lang="en-US" dirty="0" smtClean="0"/>
              <a:t> with EUCLID</a:t>
            </a:r>
            <a:endParaRPr lang="en-US" dirty="0"/>
          </a:p>
        </p:txBody>
      </p:sp>
      <p:cxnSp>
        <p:nvCxnSpPr>
          <p:cNvPr id="9" name="Elbow Connector 8"/>
          <p:cNvCxnSpPr/>
          <p:nvPr/>
        </p:nvCxnSpPr>
        <p:spPr>
          <a:xfrm rot="16200000" flipH="1">
            <a:off x="6855622" y="937421"/>
            <a:ext cx="1884359" cy="914395"/>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457200" y="797052"/>
            <a:ext cx="8331200" cy="2031325"/>
          </a:xfrm>
          <a:prstGeom prst="rect">
            <a:avLst/>
          </a:prstGeom>
          <a:noFill/>
        </p:spPr>
        <p:txBody>
          <a:bodyPr wrap="square" rtlCol="0">
            <a:spAutoFit/>
          </a:bodyPr>
          <a:lstStyle/>
          <a:p>
            <a:r>
              <a:rPr lang="en-US" dirty="0" smtClean="0"/>
              <a:t>From Matthew Penny (OSU) and David </a:t>
            </a:r>
            <a:r>
              <a:rPr lang="en-US" dirty="0" err="1" smtClean="0"/>
              <a:t>Bennet</a:t>
            </a:r>
            <a:r>
              <a:rPr lang="en-US" dirty="0" smtClean="0"/>
              <a:t> (NDU): </a:t>
            </a:r>
            <a:r>
              <a:rPr lang="en-US" dirty="0" err="1" smtClean="0"/>
              <a:t>Microlensing</a:t>
            </a:r>
            <a:r>
              <a:rPr lang="en-US" dirty="0" smtClean="0"/>
              <a:t> planet-finding: a demographic survey complementing </a:t>
            </a:r>
            <a:r>
              <a:rPr lang="en-US" dirty="0" err="1" smtClean="0"/>
              <a:t>Kepler</a:t>
            </a:r>
            <a:r>
              <a:rPr lang="en-US" dirty="0" smtClean="0"/>
              <a:t> mission, R &gt; 1AU – beyond the snow line!</a:t>
            </a:r>
          </a:p>
          <a:p>
            <a:endParaRPr lang="en-US" dirty="0" smtClean="0"/>
          </a:p>
          <a:p>
            <a:r>
              <a:rPr lang="en-US" dirty="0" smtClean="0"/>
              <a:t>Performance of NRO-1 2.4-m compared to SDT WFIRST (DRM1) .  The images compare an “equal-duration, equal-area” survey of a Galactic Bulge field (assuming a 2.4-m field of 0.25 sq deg).  The total area covered in 15-minute cycles is 2.5-deg, with 7 DRM1 fields or 10 2.4-m fields.  </a:t>
            </a:r>
            <a:endParaRPr lang="en-US" dirty="0"/>
          </a:p>
        </p:txBody>
      </p:sp>
      <p:sp>
        <p:nvSpPr>
          <p:cNvPr id="4" name="TextBox 3"/>
          <p:cNvSpPr txBox="1"/>
          <p:nvPr/>
        </p:nvSpPr>
        <p:spPr>
          <a:xfrm>
            <a:off x="7442199" y="4203700"/>
            <a:ext cx="888999" cy="461665"/>
          </a:xfrm>
          <a:prstGeom prst="rect">
            <a:avLst/>
          </a:prstGeom>
          <a:noFill/>
        </p:spPr>
        <p:txBody>
          <a:bodyPr wrap="square" rtlCol="0">
            <a:spAutoFit/>
          </a:bodyPr>
          <a:lstStyle/>
          <a:p>
            <a:r>
              <a:rPr lang="en-US" sz="2400" dirty="0" smtClean="0">
                <a:solidFill>
                  <a:srgbClr val="660066"/>
                </a:solidFill>
              </a:rPr>
              <a:t>16”</a:t>
            </a:r>
            <a:endParaRPr lang="en-US" sz="2400" dirty="0">
              <a:solidFill>
                <a:srgbClr val="660066"/>
              </a:solidFill>
            </a:endParaRPr>
          </a:p>
        </p:txBody>
      </p:sp>
      <p:cxnSp>
        <p:nvCxnSpPr>
          <p:cNvPr id="6" name="Straight Arrow Connector 5"/>
          <p:cNvCxnSpPr/>
          <p:nvPr/>
        </p:nvCxnSpPr>
        <p:spPr>
          <a:xfrm rot="16200000" flipH="1">
            <a:off x="5080597" y="4631183"/>
            <a:ext cx="3643711" cy="38099"/>
          </a:xfrm>
          <a:prstGeom prst="straightConnector1">
            <a:avLst/>
          </a:prstGeom>
          <a:ln>
            <a:solidFill>
              <a:srgbClr val="800000"/>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12" name="Picture 11" descr="microlensing.jpg"/>
          <p:cNvPicPr>
            <a:picLocks noChangeAspect="1"/>
          </p:cNvPicPr>
          <p:nvPr/>
        </p:nvPicPr>
        <p:blipFill>
          <a:blip r:embed="rId2"/>
          <a:stretch>
            <a:fillRect/>
          </a:stretch>
        </p:blipFill>
        <p:spPr>
          <a:xfrm>
            <a:off x="939800" y="2828376"/>
            <a:ext cx="5499100" cy="3643713"/>
          </a:xfrm>
          <a:prstGeom prst="rect">
            <a:avLst/>
          </a:prstGeom>
        </p:spPr>
      </p:pic>
      <p:sp>
        <p:nvSpPr>
          <p:cNvPr id="8" name="TextBox 7"/>
          <p:cNvSpPr txBox="1"/>
          <p:nvPr/>
        </p:nvSpPr>
        <p:spPr>
          <a:xfrm>
            <a:off x="457200" y="317500"/>
            <a:ext cx="4343400" cy="400110"/>
          </a:xfrm>
          <a:prstGeom prst="rect">
            <a:avLst/>
          </a:prstGeom>
          <a:noFill/>
        </p:spPr>
        <p:txBody>
          <a:bodyPr wrap="square" rtlCol="0">
            <a:spAutoFit/>
          </a:bodyPr>
          <a:lstStyle/>
          <a:p>
            <a:r>
              <a:rPr lang="en-US" sz="2000" u="sng" dirty="0" err="1" smtClean="0">
                <a:solidFill>
                  <a:srgbClr val="660066"/>
                </a:solidFill>
              </a:rPr>
              <a:t>Microlensing</a:t>
            </a:r>
            <a:r>
              <a:rPr lang="en-US" sz="2000" u="sng" dirty="0" smtClean="0">
                <a:solidFill>
                  <a:srgbClr val="660066"/>
                </a:solidFill>
              </a:rPr>
              <a:t> Planet Finding </a:t>
            </a:r>
            <a:endParaRPr lang="en-US" sz="2000" u="sng" dirty="0">
              <a:solidFill>
                <a:srgbClr val="660066"/>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1"/>
          <p:cNvSpPr>
            <a:spLocks/>
          </p:cNvSpPr>
          <p:nvPr/>
        </p:nvSpPr>
        <p:spPr bwMode="auto">
          <a:xfrm>
            <a:off x="862956" y="1674416"/>
            <a:ext cx="7286625" cy="464344"/>
          </a:xfrm>
          <a:prstGeom prst="rect">
            <a:avLst/>
          </a:prstGeom>
          <a:noFill/>
          <a:ln w="12700">
            <a:noFill/>
            <a:miter lim="800000"/>
            <a:headEnd/>
            <a:tailEnd/>
          </a:ln>
        </p:spPr>
        <p:txBody>
          <a:bodyPr lIns="0" tIns="0" rIns="0" bIns="0" anchor="ctr">
            <a:prstTxWarp prst="textNoShape">
              <a:avLst/>
            </a:prstTxWarp>
          </a:bodyPr>
          <a:lstStyle/>
          <a:p>
            <a:r>
              <a:rPr lang="en-US" u="sng" dirty="0">
                <a:solidFill>
                  <a:srgbClr val="800000"/>
                </a:solidFill>
                <a:ea typeface="Gill Sans" charset="0"/>
                <a:cs typeface="Gill Sans" charset="0"/>
              </a:rPr>
              <a:t>diffuse infrared </a:t>
            </a:r>
            <a:r>
              <a:rPr lang="en-US" u="sng" dirty="0" smtClean="0">
                <a:solidFill>
                  <a:srgbClr val="800000"/>
                </a:solidFill>
                <a:ea typeface="Gill Sans" charset="0"/>
                <a:cs typeface="Gill Sans" charset="0"/>
              </a:rPr>
              <a:t>background </a:t>
            </a:r>
            <a:r>
              <a:rPr lang="en-US" dirty="0" smtClean="0">
                <a:solidFill>
                  <a:schemeClr val="tx1"/>
                </a:solidFill>
                <a:ea typeface="Gill Sans" charset="0"/>
                <a:cs typeface="Gill Sans" charset="0"/>
              </a:rPr>
              <a:t>in the </a:t>
            </a:r>
            <a:r>
              <a:rPr lang="en-US" dirty="0" smtClean="0">
                <a:ea typeface="Gill Sans" charset="0"/>
                <a:cs typeface="Gill Sans" charset="0"/>
              </a:rPr>
              <a:t>near-IR is a probe of primordial star formation at </a:t>
            </a:r>
            <a:r>
              <a:rPr lang="en-US" dirty="0" err="1" smtClean="0">
                <a:ea typeface="Gill Sans" charset="0"/>
                <a:cs typeface="Gill Sans" charset="0"/>
              </a:rPr>
              <a:t>z</a:t>
            </a:r>
            <a:r>
              <a:rPr lang="en-US" dirty="0" smtClean="0">
                <a:ea typeface="Gill Sans" charset="0"/>
                <a:cs typeface="Gill Sans" charset="0"/>
              </a:rPr>
              <a:t> &gt; 8.  WFIRST or NRO-1 2.4-m trumps JWST because of the more than an order-of-magnitude greater </a:t>
            </a:r>
            <a:r>
              <a:rPr lang="en-US" dirty="0" err="1" smtClean="0">
                <a:ea typeface="Gill Sans" charset="0"/>
                <a:cs typeface="Gill Sans" charset="0"/>
              </a:rPr>
              <a:t>entendue</a:t>
            </a:r>
            <a:r>
              <a:rPr lang="en-US" dirty="0" smtClean="0">
                <a:ea typeface="Gill Sans" charset="0"/>
                <a:cs typeface="Gill Sans" charset="0"/>
              </a:rPr>
              <a:t> </a:t>
            </a:r>
            <a:endParaRPr lang="en-US" dirty="0">
              <a:solidFill>
                <a:schemeClr val="tx1"/>
              </a:solidFill>
              <a:ea typeface="Gill Sans" charset="0"/>
              <a:cs typeface="Gill Sans" charset="0"/>
            </a:endParaRPr>
          </a:p>
        </p:txBody>
      </p:sp>
      <p:pic>
        <p:nvPicPr>
          <p:cNvPr id="25604" name="Picture 3"/>
          <p:cNvPicPr>
            <a:picLocks noChangeAspect="1" noChangeArrowheads="1"/>
          </p:cNvPicPr>
          <p:nvPr/>
        </p:nvPicPr>
        <p:blipFill>
          <a:blip r:embed="rId2"/>
          <a:srcRect/>
          <a:stretch>
            <a:fillRect/>
          </a:stretch>
        </p:blipFill>
        <p:spPr bwMode="auto">
          <a:xfrm>
            <a:off x="1691533" y="2429235"/>
            <a:ext cx="5471267" cy="3435585"/>
          </a:xfrm>
          <a:prstGeom prst="rect">
            <a:avLst/>
          </a:prstGeom>
          <a:noFill/>
          <a:ln w="12700">
            <a:solidFill>
              <a:schemeClr val="tx1"/>
            </a:solidFill>
            <a:miter lim="800000"/>
            <a:headEnd/>
            <a:tailEnd/>
          </a:ln>
        </p:spPr>
      </p:pic>
      <p:sp>
        <p:nvSpPr>
          <p:cNvPr id="25605" name="Rectangle 4"/>
          <p:cNvSpPr>
            <a:spLocks/>
          </p:cNvSpPr>
          <p:nvPr/>
        </p:nvSpPr>
        <p:spPr bwMode="auto">
          <a:xfrm>
            <a:off x="1062633" y="5996285"/>
            <a:ext cx="7009805" cy="580430"/>
          </a:xfrm>
          <a:prstGeom prst="rect">
            <a:avLst/>
          </a:prstGeom>
          <a:noFill/>
          <a:ln w="12700">
            <a:noFill/>
            <a:miter lim="800000"/>
            <a:headEnd/>
            <a:tailEnd/>
          </a:ln>
        </p:spPr>
        <p:txBody>
          <a:bodyPr lIns="35715" tIns="35715" rIns="35715" bIns="35715" anchor="ctr">
            <a:prstTxWarp prst="textNoShape">
              <a:avLst/>
            </a:prstTxWarp>
          </a:bodyPr>
          <a:lstStyle/>
          <a:p>
            <a:r>
              <a:rPr lang="en-US" sz="1700" dirty="0">
                <a:ea typeface="Gill Sans" charset="0"/>
                <a:cs typeface="Gill Sans" charset="0"/>
              </a:rPr>
              <a:t>clustered emission from </a:t>
            </a:r>
            <a:r>
              <a:rPr lang="en-US" sz="1700" b="1" dirty="0">
                <a:ea typeface="Gill Sans" charset="0"/>
                <a:cs typeface="Gill Sans" charset="0"/>
              </a:rPr>
              <a:t>first</a:t>
            </a:r>
            <a:r>
              <a:rPr lang="en-US" sz="1700" dirty="0">
                <a:ea typeface="Gill Sans" charset="0"/>
                <a:cs typeface="Gill Sans" charset="0"/>
              </a:rPr>
              <a:t> generation of star formation in the Universe;</a:t>
            </a:r>
          </a:p>
          <a:p>
            <a:r>
              <a:rPr lang="en-US" sz="1700" dirty="0">
                <a:ea typeface="Gill Sans" charset="0"/>
                <a:cs typeface="Gill Sans" charset="0"/>
              </a:rPr>
              <a:t>expected at near-infrared wavelengths (controversial claims already by Spitzer)</a:t>
            </a:r>
          </a:p>
        </p:txBody>
      </p:sp>
      <p:sp>
        <p:nvSpPr>
          <p:cNvPr id="6" name="TextBox 5"/>
          <p:cNvSpPr txBox="1"/>
          <p:nvPr/>
        </p:nvSpPr>
        <p:spPr>
          <a:xfrm>
            <a:off x="1062633" y="254000"/>
            <a:ext cx="7620000" cy="1631216"/>
          </a:xfrm>
          <a:prstGeom prst="rect">
            <a:avLst/>
          </a:prstGeom>
          <a:noFill/>
        </p:spPr>
        <p:txBody>
          <a:bodyPr wrap="square" rtlCol="0">
            <a:spAutoFit/>
          </a:bodyPr>
          <a:lstStyle/>
          <a:p>
            <a:r>
              <a:rPr lang="en-US" sz="2400" dirty="0" smtClean="0">
                <a:solidFill>
                  <a:srgbClr val="660066"/>
                </a:solidFill>
              </a:rPr>
              <a:t>Other powerful wide-field IR survey science:</a:t>
            </a:r>
          </a:p>
          <a:p>
            <a:r>
              <a:rPr lang="en-US" sz="2000" dirty="0" smtClean="0"/>
              <a:t>From </a:t>
            </a:r>
            <a:r>
              <a:rPr lang="en-US" sz="2000" dirty="0" smtClean="0"/>
              <a:t>Daniel Stern’s talk at “Science with a Wide-Field IR Space </a:t>
            </a:r>
            <a:r>
              <a:rPr lang="en-US" sz="2000" dirty="0" smtClean="0"/>
              <a:t>Telescope</a:t>
            </a:r>
            <a:r>
              <a:rPr lang="en-US" sz="2000" dirty="0" smtClean="0"/>
              <a:t>” (http</a:t>
            </a:r>
            <a:r>
              <a:rPr lang="en-US" sz="2000" dirty="0" smtClean="0"/>
              <a:t>://www.ipac.caltech.edu/</a:t>
            </a:r>
            <a:r>
              <a:rPr lang="en-US" sz="2000" dirty="0" smtClean="0"/>
              <a:t>wfir2012)</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1"/>
          <p:cNvSpPr>
            <a:spLocks/>
          </p:cNvSpPr>
          <p:nvPr/>
        </p:nvSpPr>
        <p:spPr bwMode="auto">
          <a:xfrm>
            <a:off x="926455" y="781844"/>
            <a:ext cx="7286625" cy="464344"/>
          </a:xfrm>
          <a:prstGeom prst="rect">
            <a:avLst/>
          </a:prstGeom>
          <a:noFill/>
          <a:ln w="12700">
            <a:noFill/>
            <a:miter lim="800000"/>
            <a:headEnd/>
            <a:tailEnd/>
          </a:ln>
        </p:spPr>
        <p:txBody>
          <a:bodyPr lIns="0" tIns="0" rIns="0" bIns="0" anchor="ctr">
            <a:prstTxWarp prst="textNoShape">
              <a:avLst/>
            </a:prstTxWarp>
          </a:bodyPr>
          <a:lstStyle/>
          <a:p>
            <a:r>
              <a:rPr lang="en-US" u="sng" dirty="0">
                <a:solidFill>
                  <a:srgbClr val="800000"/>
                </a:solidFill>
                <a:ea typeface="Gill Sans" charset="0"/>
                <a:cs typeface="Gill Sans" charset="0"/>
              </a:rPr>
              <a:t>population III </a:t>
            </a:r>
            <a:r>
              <a:rPr lang="en-US" u="sng" dirty="0" smtClean="0">
                <a:solidFill>
                  <a:srgbClr val="800000"/>
                </a:solidFill>
                <a:ea typeface="Gill Sans" charset="0"/>
                <a:cs typeface="Gill Sans" charset="0"/>
              </a:rPr>
              <a:t>supernovae </a:t>
            </a:r>
            <a:r>
              <a:rPr lang="en-US" dirty="0" smtClean="0">
                <a:solidFill>
                  <a:schemeClr val="tx1"/>
                </a:solidFill>
                <a:ea typeface="Gill Sans" charset="0"/>
                <a:cs typeface="Gill Sans" charset="0"/>
              </a:rPr>
              <a:t>(see </a:t>
            </a:r>
            <a:r>
              <a:rPr lang="en-US" dirty="0" err="1" smtClean="0">
                <a:solidFill>
                  <a:schemeClr val="tx1"/>
                </a:solidFill>
                <a:ea typeface="Gill Sans" charset="0"/>
                <a:cs typeface="Gill Sans" charset="0"/>
              </a:rPr>
              <a:t>Ranga</a:t>
            </a:r>
            <a:r>
              <a:rPr lang="en-US" dirty="0" smtClean="0">
                <a:ea typeface="Gill Sans" charset="0"/>
                <a:cs typeface="Gill Sans" charset="0"/>
              </a:rPr>
              <a:t>-Ram </a:t>
            </a:r>
            <a:r>
              <a:rPr lang="en-US" dirty="0" err="1" smtClean="0">
                <a:ea typeface="Gill Sans" charset="0"/>
                <a:cs typeface="Gill Sans" charset="0"/>
              </a:rPr>
              <a:t>Chary’s</a:t>
            </a:r>
            <a:r>
              <a:rPr lang="en-US" dirty="0" smtClean="0">
                <a:ea typeface="Gill Sans" charset="0"/>
                <a:cs typeface="Gill Sans" charset="0"/>
              </a:rPr>
              <a:t> talk):   Could be hard to find with JWST – greater </a:t>
            </a:r>
            <a:r>
              <a:rPr lang="en-US" dirty="0" err="1" smtClean="0">
                <a:ea typeface="Gill Sans" charset="0"/>
                <a:cs typeface="Gill Sans" charset="0"/>
              </a:rPr>
              <a:t>entendue</a:t>
            </a:r>
            <a:r>
              <a:rPr lang="en-US" dirty="0" smtClean="0">
                <a:ea typeface="Gill Sans" charset="0"/>
                <a:cs typeface="Gill Sans" charset="0"/>
              </a:rPr>
              <a:t> of NRO-1 could make the difference.</a:t>
            </a:r>
            <a:endParaRPr lang="en-US" dirty="0">
              <a:solidFill>
                <a:schemeClr val="tx1"/>
              </a:solidFill>
              <a:ea typeface="Gill Sans" charset="0"/>
              <a:cs typeface="Gill Sans" charset="0"/>
            </a:endParaRPr>
          </a:p>
        </p:txBody>
      </p:sp>
      <p:pic>
        <p:nvPicPr>
          <p:cNvPr id="30724" name="Picture 3"/>
          <p:cNvPicPr>
            <a:picLocks noChangeAspect="1" noChangeArrowheads="1"/>
          </p:cNvPicPr>
          <p:nvPr/>
        </p:nvPicPr>
        <p:blipFill>
          <a:blip r:embed="rId2"/>
          <a:srcRect/>
          <a:stretch>
            <a:fillRect/>
          </a:stretch>
        </p:blipFill>
        <p:spPr bwMode="auto">
          <a:xfrm>
            <a:off x="294680" y="1553765"/>
            <a:ext cx="6283152" cy="4241602"/>
          </a:xfrm>
          <a:prstGeom prst="rect">
            <a:avLst/>
          </a:prstGeom>
          <a:noFill/>
          <a:ln w="12700">
            <a:noFill/>
            <a:miter lim="800000"/>
            <a:headEnd/>
            <a:tailEnd/>
          </a:ln>
        </p:spPr>
      </p:pic>
      <p:pic>
        <p:nvPicPr>
          <p:cNvPr id="30725" name="Picture 4"/>
          <p:cNvPicPr>
            <a:picLocks noChangeAspect="1" noChangeArrowheads="1"/>
          </p:cNvPicPr>
          <p:nvPr/>
        </p:nvPicPr>
        <p:blipFill>
          <a:blip r:embed="rId3"/>
          <a:srcRect/>
          <a:stretch>
            <a:fillRect/>
          </a:stretch>
        </p:blipFill>
        <p:spPr bwMode="auto">
          <a:xfrm>
            <a:off x="5429250" y="3366492"/>
            <a:ext cx="3107531" cy="3107531"/>
          </a:xfrm>
          <a:prstGeom prst="rect">
            <a:avLst/>
          </a:prstGeom>
          <a:noFill/>
          <a:ln w="12700">
            <a:solidFill>
              <a:schemeClr val="tx1"/>
            </a:solidFill>
            <a:miter lim="800000"/>
            <a:headEnd/>
            <a:tailEnd/>
          </a:ln>
        </p:spPr>
      </p:pic>
      <p:sp>
        <p:nvSpPr>
          <p:cNvPr id="7" name="TextBox 6"/>
          <p:cNvSpPr txBox="1"/>
          <p:nvPr/>
        </p:nvSpPr>
        <p:spPr>
          <a:xfrm>
            <a:off x="520700" y="177800"/>
            <a:ext cx="7620000" cy="369332"/>
          </a:xfrm>
          <a:prstGeom prst="rect">
            <a:avLst/>
          </a:prstGeom>
          <a:noFill/>
        </p:spPr>
        <p:txBody>
          <a:bodyPr wrap="square" rtlCol="0">
            <a:spAutoFit/>
          </a:bodyPr>
          <a:lstStyle/>
          <a:p>
            <a:r>
              <a:rPr lang="en-US" dirty="0" smtClean="0"/>
              <a:t>From Daniel Stern’s talk at “Science with a Wide-Field IR Space Telescope”</a:t>
            </a:r>
            <a:endParaRPr lang="en-US"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1"/>
          <p:cNvSpPr>
            <a:spLocks/>
          </p:cNvSpPr>
          <p:nvPr/>
        </p:nvSpPr>
        <p:spPr bwMode="auto">
          <a:xfrm>
            <a:off x="1059657" y="779304"/>
            <a:ext cx="4593580" cy="464344"/>
          </a:xfrm>
          <a:prstGeom prst="rect">
            <a:avLst/>
          </a:prstGeom>
          <a:noFill/>
          <a:ln w="12700">
            <a:noFill/>
            <a:miter lim="800000"/>
            <a:headEnd/>
            <a:tailEnd/>
          </a:ln>
        </p:spPr>
        <p:txBody>
          <a:bodyPr lIns="0" tIns="0" rIns="0" bIns="0" anchor="ctr">
            <a:prstTxWarp prst="textNoShape">
              <a:avLst/>
            </a:prstTxWarp>
          </a:bodyPr>
          <a:lstStyle/>
          <a:p>
            <a:r>
              <a:rPr lang="en-US" sz="2000" dirty="0" smtClean="0">
                <a:ea typeface="Gill Sans" charset="0"/>
                <a:cs typeface="Gill Sans" charset="0"/>
              </a:rPr>
              <a:t>Large samples of </a:t>
            </a:r>
            <a:r>
              <a:rPr lang="en-US" sz="2000" dirty="0" smtClean="0">
                <a:solidFill>
                  <a:schemeClr val="tx1"/>
                </a:solidFill>
                <a:ea typeface="Gill Sans" charset="0"/>
                <a:cs typeface="Gill Sans" charset="0"/>
              </a:rPr>
              <a:t>quasars 6 &lt; </a:t>
            </a:r>
            <a:r>
              <a:rPr lang="en-US" sz="2000" dirty="0" err="1" smtClean="0">
                <a:solidFill>
                  <a:schemeClr val="tx1"/>
                </a:solidFill>
                <a:ea typeface="Gill Sans" charset="0"/>
                <a:cs typeface="Gill Sans" charset="0"/>
              </a:rPr>
              <a:t>z</a:t>
            </a:r>
            <a:r>
              <a:rPr lang="en-US" sz="2000" dirty="0" smtClean="0">
                <a:ea typeface="Gill Sans" charset="0"/>
                <a:cs typeface="Gill Sans" charset="0"/>
              </a:rPr>
              <a:t> &lt;</a:t>
            </a:r>
            <a:r>
              <a:rPr lang="en-US" sz="2000" dirty="0" smtClean="0">
                <a:solidFill>
                  <a:schemeClr val="tx1"/>
                </a:solidFill>
                <a:ea typeface="Gill Sans" charset="0"/>
                <a:cs typeface="Gill Sans" charset="0"/>
              </a:rPr>
              <a:t>10 !</a:t>
            </a:r>
            <a:endParaRPr lang="en-US" sz="2000" dirty="0">
              <a:solidFill>
                <a:schemeClr val="tx1"/>
              </a:solidFill>
              <a:ea typeface="Gill Sans" charset="0"/>
              <a:cs typeface="Gill Sans" charset="0"/>
            </a:endParaRPr>
          </a:p>
        </p:txBody>
      </p:sp>
      <p:pic>
        <p:nvPicPr>
          <p:cNvPr id="26628" name="Picture 3"/>
          <p:cNvPicPr>
            <a:picLocks noChangeAspect="1" noChangeArrowheads="1"/>
          </p:cNvPicPr>
          <p:nvPr/>
        </p:nvPicPr>
        <p:blipFill>
          <a:blip r:embed="rId2"/>
          <a:srcRect/>
          <a:stretch>
            <a:fillRect/>
          </a:stretch>
        </p:blipFill>
        <p:spPr bwMode="auto">
          <a:xfrm>
            <a:off x="580430" y="3804047"/>
            <a:ext cx="2339578" cy="2339578"/>
          </a:xfrm>
          <a:prstGeom prst="rect">
            <a:avLst/>
          </a:prstGeom>
          <a:noFill/>
          <a:ln w="12700">
            <a:noFill/>
            <a:miter lim="800000"/>
            <a:headEnd/>
            <a:tailEnd/>
          </a:ln>
        </p:spPr>
      </p:pic>
      <p:pic>
        <p:nvPicPr>
          <p:cNvPr id="26629" name="Picture 4"/>
          <p:cNvPicPr>
            <a:picLocks noChangeAspect="1" noChangeArrowheads="1"/>
          </p:cNvPicPr>
          <p:nvPr/>
        </p:nvPicPr>
        <p:blipFill>
          <a:blip r:embed="rId3"/>
          <a:srcRect/>
          <a:stretch>
            <a:fillRect/>
          </a:stretch>
        </p:blipFill>
        <p:spPr bwMode="auto">
          <a:xfrm>
            <a:off x="3356447" y="3804047"/>
            <a:ext cx="5223867" cy="2339578"/>
          </a:xfrm>
          <a:prstGeom prst="rect">
            <a:avLst/>
          </a:prstGeom>
          <a:noFill/>
          <a:ln w="12700">
            <a:noFill/>
            <a:miter lim="800000"/>
            <a:headEnd/>
            <a:tailEnd/>
          </a:ln>
        </p:spPr>
      </p:pic>
      <p:sp>
        <p:nvSpPr>
          <p:cNvPr id="26630" name="Rectangle 5"/>
          <p:cNvSpPr>
            <a:spLocks/>
          </p:cNvSpPr>
          <p:nvPr/>
        </p:nvSpPr>
        <p:spPr bwMode="auto">
          <a:xfrm>
            <a:off x="431974" y="1611808"/>
            <a:ext cx="8277820" cy="1553766"/>
          </a:xfrm>
          <a:prstGeom prst="rect">
            <a:avLst/>
          </a:prstGeom>
          <a:noFill/>
          <a:ln w="12700">
            <a:noFill/>
            <a:miter lim="800000"/>
            <a:headEnd/>
            <a:tailEnd/>
          </a:ln>
        </p:spPr>
        <p:txBody>
          <a:bodyPr lIns="0" tIns="0" rIns="0" bIns="0" anchor="ctr">
            <a:prstTxWarp prst="textNoShape">
              <a:avLst/>
            </a:prstTxWarp>
          </a:bodyPr>
          <a:lstStyle/>
          <a:p>
            <a:pPr algn="l"/>
            <a:r>
              <a:rPr lang="en-US" sz="1700" dirty="0">
                <a:ea typeface="Gill Sans" charset="0"/>
                <a:cs typeface="Gill Sans" charset="0"/>
              </a:rPr>
              <a:t>WFIRST will revolutionize studies of cosmic dawn</a:t>
            </a:r>
          </a:p>
          <a:p>
            <a:pPr marL="544692" lvl="1" indent="-169658">
              <a:buSzPct val="125000"/>
              <a:buFont typeface="Gill Sans" charset="0"/>
              <a:buChar char="•"/>
            </a:pPr>
            <a:r>
              <a:rPr lang="en-US" sz="1700" dirty="0">
                <a:ea typeface="Gill Sans" charset="0"/>
                <a:cs typeface="Gill Sans" charset="0"/>
              </a:rPr>
              <a:t>measure the first epoch of black hole formation in the universe</a:t>
            </a:r>
          </a:p>
          <a:p>
            <a:pPr marL="544692" lvl="1" indent="-169658">
              <a:buSzPct val="125000"/>
              <a:buFont typeface="Gill Sans" charset="0"/>
              <a:buChar char="•"/>
            </a:pPr>
            <a:r>
              <a:rPr lang="en-US" sz="1700" dirty="0">
                <a:ea typeface="Gill Sans" charset="0"/>
                <a:cs typeface="Gill Sans" charset="0"/>
              </a:rPr>
              <a:t>probe earliest phases of structure formation</a:t>
            </a:r>
          </a:p>
          <a:p>
            <a:pPr marL="544692" lvl="1" indent="-169658">
              <a:buSzPct val="125000"/>
              <a:buFont typeface="Gill Sans" charset="0"/>
              <a:buChar char="•"/>
            </a:pPr>
            <a:r>
              <a:rPr lang="en-US" sz="1700" dirty="0">
                <a:ea typeface="Gill Sans" charset="0"/>
                <a:cs typeface="Gill Sans" charset="0"/>
              </a:rPr>
              <a:t>unique probes of the intergalactic </a:t>
            </a:r>
            <a:r>
              <a:rPr lang="en-US" sz="1700" dirty="0" smtClean="0">
                <a:ea typeface="Gill Sans" charset="0"/>
                <a:cs typeface="Gill Sans" charset="0"/>
              </a:rPr>
              <a:t>medium --</a:t>
            </a:r>
            <a:r>
              <a:rPr lang="en-US" sz="1700" dirty="0" smtClean="0">
                <a:ea typeface="Gill Sans" charset="0"/>
                <a:cs typeface="Gill Sans" charset="0"/>
              </a:rPr>
              <a:t> </a:t>
            </a:r>
            <a:r>
              <a:rPr lang="en-US" sz="1700" dirty="0" smtClean="0">
                <a:ea typeface="Gill Sans" charset="0"/>
                <a:cs typeface="Gill Sans" charset="0"/>
              </a:rPr>
              <a:t>the </a:t>
            </a:r>
            <a:r>
              <a:rPr lang="en-US" sz="1700" dirty="0" err="1">
                <a:ea typeface="Gill Sans" charset="0"/>
                <a:cs typeface="Gill Sans" charset="0"/>
              </a:rPr>
              <a:t>epoch(s</a:t>
            </a:r>
            <a:r>
              <a:rPr lang="en-US" sz="1700" dirty="0">
                <a:ea typeface="Gill Sans" charset="0"/>
                <a:cs typeface="Gill Sans" charset="0"/>
              </a:rPr>
              <a:t>) of </a:t>
            </a:r>
            <a:r>
              <a:rPr lang="en-US" sz="1700" dirty="0" err="1">
                <a:ea typeface="Gill Sans" charset="0"/>
                <a:cs typeface="Gill Sans" charset="0"/>
              </a:rPr>
              <a:t>reionization</a:t>
            </a:r>
            <a:endParaRPr lang="en-US" sz="1700" dirty="0">
              <a:ea typeface="Gill Sans" charset="0"/>
              <a:cs typeface="Gill Sans" charset="0"/>
            </a:endParaRPr>
          </a:p>
          <a:p>
            <a:pPr marL="544692" lvl="1" indent="-169658">
              <a:buSzPct val="125000"/>
              <a:buFont typeface="Gill Sans" charset="0"/>
              <a:buChar char="•"/>
            </a:pPr>
            <a:r>
              <a:rPr lang="en-US" sz="1700" dirty="0">
                <a:ea typeface="Gill Sans" charset="0"/>
                <a:cs typeface="Gill Sans" charset="0"/>
              </a:rPr>
              <a:t>WFIRST will identify the rarest, most distant luminous quasars – NOT JWST science!</a:t>
            </a:r>
          </a:p>
        </p:txBody>
      </p:sp>
      <p:sp>
        <p:nvSpPr>
          <p:cNvPr id="26631" name="Rectangle 6"/>
          <p:cNvSpPr>
            <a:spLocks/>
          </p:cNvSpPr>
          <p:nvPr/>
        </p:nvSpPr>
        <p:spPr bwMode="auto">
          <a:xfrm>
            <a:off x="4188023" y="6259711"/>
            <a:ext cx="3982641" cy="214313"/>
          </a:xfrm>
          <a:prstGeom prst="rect">
            <a:avLst/>
          </a:prstGeom>
          <a:noFill/>
          <a:ln w="12700">
            <a:noFill/>
            <a:miter lim="800000"/>
            <a:headEnd/>
            <a:tailEnd/>
          </a:ln>
        </p:spPr>
        <p:txBody>
          <a:bodyPr lIns="0" tIns="0" rIns="0" bIns="0" anchor="ctr">
            <a:prstTxWarp prst="textNoShape">
              <a:avLst/>
            </a:prstTxWarp>
          </a:bodyPr>
          <a:lstStyle/>
          <a:p>
            <a:pPr algn="just"/>
            <a:r>
              <a:rPr lang="en-US" sz="1100" dirty="0">
                <a:latin typeface="Helvetica" charset="0"/>
                <a:ea typeface="Helvetica" charset="0"/>
                <a:cs typeface="Helvetica" charset="0"/>
                <a:sym typeface="Helvetica" charset="0"/>
              </a:rPr>
              <a:t>QSO at </a:t>
            </a:r>
            <a:r>
              <a:rPr lang="en-US" sz="1100" dirty="0" err="1">
                <a:latin typeface="Helvetica" charset="0"/>
                <a:ea typeface="Helvetica" charset="0"/>
                <a:cs typeface="Helvetica" charset="0"/>
                <a:sym typeface="Helvetica" charset="0"/>
              </a:rPr>
              <a:t>z</a:t>
            </a:r>
            <a:r>
              <a:rPr lang="en-US" sz="1100" dirty="0">
                <a:latin typeface="Helvetica" charset="0"/>
                <a:ea typeface="Helvetica" charset="0"/>
                <a:cs typeface="Helvetica" charset="0"/>
                <a:sym typeface="Helvetica" charset="0"/>
              </a:rPr>
              <a:t>=7.085.  [From </a:t>
            </a:r>
            <a:r>
              <a:rPr lang="en-US" sz="1100" dirty="0" err="1">
                <a:latin typeface="Helvetica" charset="0"/>
                <a:ea typeface="Helvetica" charset="0"/>
                <a:cs typeface="Helvetica" charset="0"/>
                <a:sym typeface="Helvetica" charset="0"/>
              </a:rPr>
              <a:t>Mortlock</a:t>
            </a:r>
            <a:r>
              <a:rPr lang="en-US" sz="1100" dirty="0">
                <a:latin typeface="Helvetica" charset="0"/>
                <a:ea typeface="Helvetica" charset="0"/>
                <a:cs typeface="Helvetica" charset="0"/>
                <a:sym typeface="Helvetica" charset="0"/>
              </a:rPr>
              <a:t> et al. (2011; Nature, </a:t>
            </a:r>
            <a:r>
              <a:rPr lang="en-US" sz="1100" b="1" dirty="0">
                <a:latin typeface="Helvetica" charset="0"/>
                <a:ea typeface="Helvetica" charset="0"/>
                <a:cs typeface="Helvetica" charset="0"/>
                <a:sym typeface="Helvetica" charset="0"/>
              </a:rPr>
              <a:t>474</a:t>
            </a:r>
            <a:r>
              <a:rPr lang="en-US" sz="1100" dirty="0">
                <a:latin typeface="Helvetica" charset="0"/>
                <a:ea typeface="Helvetica" charset="0"/>
                <a:cs typeface="Helvetica" charset="0"/>
                <a:sym typeface="Helvetica" charset="0"/>
              </a:rPr>
              <a:t>, 616).]</a:t>
            </a:r>
          </a:p>
        </p:txBody>
      </p:sp>
      <p:sp>
        <p:nvSpPr>
          <p:cNvPr id="8" name="TextBox 7"/>
          <p:cNvSpPr txBox="1"/>
          <p:nvPr/>
        </p:nvSpPr>
        <p:spPr>
          <a:xfrm>
            <a:off x="520700" y="177800"/>
            <a:ext cx="8059614" cy="400110"/>
          </a:xfrm>
          <a:prstGeom prst="rect">
            <a:avLst/>
          </a:prstGeom>
          <a:noFill/>
        </p:spPr>
        <p:txBody>
          <a:bodyPr wrap="square" rtlCol="0">
            <a:spAutoFit/>
          </a:bodyPr>
          <a:lstStyle/>
          <a:p>
            <a:r>
              <a:rPr lang="en-US" sz="2000" dirty="0" smtClean="0"/>
              <a:t>From Daniel Stern’s talk at “Science with a Wide-Field IR Space Telescope”</a:t>
            </a:r>
            <a:endParaRPr lang="en-US" sz="2000"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1"/>
          <p:cNvSpPr>
            <a:spLocks/>
          </p:cNvSpPr>
          <p:nvPr/>
        </p:nvSpPr>
        <p:spPr bwMode="auto">
          <a:xfrm>
            <a:off x="926455" y="728166"/>
            <a:ext cx="6668145" cy="464344"/>
          </a:xfrm>
          <a:prstGeom prst="rect">
            <a:avLst/>
          </a:prstGeom>
          <a:noFill/>
          <a:ln w="12700">
            <a:noFill/>
            <a:miter lim="800000"/>
            <a:headEnd/>
            <a:tailEnd/>
          </a:ln>
        </p:spPr>
        <p:txBody>
          <a:bodyPr lIns="0" tIns="0" rIns="0" bIns="0" anchor="ctr">
            <a:prstTxWarp prst="textNoShape">
              <a:avLst/>
            </a:prstTxWarp>
          </a:bodyPr>
          <a:lstStyle/>
          <a:p>
            <a:r>
              <a:rPr lang="en-US" sz="2000" u="sng" dirty="0">
                <a:solidFill>
                  <a:schemeClr val="tx1"/>
                </a:solidFill>
                <a:ea typeface="Gill Sans" charset="0"/>
                <a:cs typeface="Gill Sans" charset="0"/>
              </a:rPr>
              <a:t>high-redshift </a:t>
            </a:r>
            <a:r>
              <a:rPr lang="en-US" sz="2000" u="sng" dirty="0" smtClean="0">
                <a:solidFill>
                  <a:schemeClr val="tx1"/>
                </a:solidFill>
                <a:ea typeface="Gill Sans" charset="0"/>
                <a:cs typeface="Gill Sans" charset="0"/>
              </a:rPr>
              <a:t>quasars </a:t>
            </a:r>
            <a:r>
              <a:rPr lang="en-US" sz="2000" dirty="0" smtClean="0">
                <a:solidFill>
                  <a:schemeClr val="tx1"/>
                </a:solidFill>
                <a:ea typeface="Gill Sans" charset="0"/>
                <a:cs typeface="Gill Sans" charset="0"/>
              </a:rPr>
              <a:t>--- these numbers for </a:t>
            </a:r>
            <a:r>
              <a:rPr lang="en-US" sz="2000" dirty="0" err="1" smtClean="0">
                <a:solidFill>
                  <a:schemeClr val="tx1"/>
                </a:solidFill>
                <a:ea typeface="Gill Sans" charset="0"/>
                <a:cs typeface="Gill Sans" charset="0"/>
              </a:rPr>
              <a:t>WFIRST,would</a:t>
            </a:r>
            <a:r>
              <a:rPr lang="en-US" sz="2000" dirty="0" smtClean="0">
                <a:solidFill>
                  <a:schemeClr val="tx1"/>
                </a:solidFill>
                <a:ea typeface="Gill Sans" charset="0"/>
                <a:cs typeface="Gill Sans" charset="0"/>
              </a:rPr>
              <a:t> be  </a:t>
            </a:r>
            <a:r>
              <a:rPr lang="en-US" sz="2000" dirty="0" smtClean="0">
                <a:ea typeface="Gill Sans" charset="0"/>
                <a:cs typeface="Gill Sans" charset="0"/>
              </a:rPr>
              <a:t>much improved with NRO-1</a:t>
            </a:r>
            <a:endParaRPr lang="en-US" sz="2000" dirty="0">
              <a:solidFill>
                <a:schemeClr val="tx1"/>
              </a:solidFill>
              <a:ea typeface="Gill Sans" charset="0"/>
              <a:cs typeface="Gill Sans" charset="0"/>
            </a:endParaRPr>
          </a:p>
        </p:txBody>
      </p:sp>
      <p:sp>
        <p:nvSpPr>
          <p:cNvPr id="27652" name="Rectangle 3"/>
          <p:cNvSpPr>
            <a:spLocks/>
          </p:cNvSpPr>
          <p:nvPr/>
        </p:nvSpPr>
        <p:spPr bwMode="auto">
          <a:xfrm>
            <a:off x="431974" y="1620738"/>
            <a:ext cx="8277820" cy="1321594"/>
          </a:xfrm>
          <a:prstGeom prst="rect">
            <a:avLst/>
          </a:prstGeom>
          <a:noFill/>
          <a:ln w="12700">
            <a:noFill/>
            <a:miter lim="800000"/>
            <a:headEnd/>
            <a:tailEnd/>
          </a:ln>
        </p:spPr>
        <p:txBody>
          <a:bodyPr lIns="0" tIns="0" rIns="0" bIns="0" anchor="ctr">
            <a:prstTxWarp prst="textNoShape">
              <a:avLst/>
            </a:prstTxWarp>
          </a:bodyPr>
          <a:lstStyle/>
          <a:p>
            <a:pPr algn="l"/>
            <a:r>
              <a:rPr lang="en-US" sz="1700" dirty="0">
                <a:ea typeface="Gill Sans" charset="0"/>
                <a:cs typeface="Gill Sans" charset="0"/>
              </a:rPr>
              <a:t>WFIRST will revolutionize studies of cosmic dawn</a:t>
            </a:r>
          </a:p>
          <a:p>
            <a:pPr marL="544692" lvl="1" indent="-169658">
              <a:buSzPct val="125000"/>
              <a:buFont typeface="Gill Sans" charset="0"/>
              <a:buChar char="•"/>
            </a:pPr>
            <a:r>
              <a:rPr lang="en-US" sz="1700" dirty="0">
                <a:ea typeface="Lucida Grande" charset="0"/>
                <a:cs typeface="Lucida Grande" charset="0"/>
              </a:rPr>
              <a:t>surveys to date have identified 15 quasars at </a:t>
            </a:r>
            <a:r>
              <a:rPr lang="en-US" sz="1700" dirty="0" err="1">
                <a:ea typeface="Lucida Grande" charset="0"/>
                <a:cs typeface="Lucida Grande" charset="0"/>
              </a:rPr>
              <a:t>z</a:t>
            </a:r>
            <a:r>
              <a:rPr lang="en-US" sz="1700" dirty="0">
                <a:ea typeface="Lucida Grande" charset="0"/>
                <a:cs typeface="Lucida Grande" charset="0"/>
              </a:rPr>
              <a:t> ≥ 6, including 1 at </a:t>
            </a:r>
            <a:r>
              <a:rPr lang="en-US" sz="1700" dirty="0" err="1">
                <a:ea typeface="Lucida Grande" charset="0"/>
                <a:cs typeface="Lucida Grande" charset="0"/>
              </a:rPr>
              <a:t>z</a:t>
            </a:r>
            <a:r>
              <a:rPr lang="en-US" sz="1700" dirty="0">
                <a:ea typeface="Lucida Grande" charset="0"/>
                <a:cs typeface="Lucida Grande" charset="0"/>
              </a:rPr>
              <a:t> ≥ 7</a:t>
            </a:r>
          </a:p>
          <a:p>
            <a:pPr marL="544692" lvl="1" indent="-169658">
              <a:buSzPct val="125000"/>
              <a:buFont typeface="Gill Sans" charset="0"/>
              <a:buChar char="•"/>
            </a:pPr>
            <a:r>
              <a:rPr lang="en-US" sz="1700" dirty="0">
                <a:ea typeface="Lucida Grande" charset="0"/>
                <a:cs typeface="Lucida Grande" charset="0"/>
              </a:rPr>
              <a:t>ambitious current surveys (e.g., UKIDSS, VISTA) expect to reach ~100 quasars at </a:t>
            </a:r>
            <a:r>
              <a:rPr lang="en-US" sz="1700" dirty="0" err="1">
                <a:ea typeface="Lucida Grande" charset="0"/>
                <a:cs typeface="Lucida Grande" charset="0"/>
              </a:rPr>
              <a:t>z</a:t>
            </a:r>
            <a:r>
              <a:rPr lang="en-US" sz="1700" dirty="0">
                <a:ea typeface="Lucida Grande" charset="0"/>
                <a:cs typeface="Lucida Grande" charset="0"/>
              </a:rPr>
              <a:t> ≥ 6 in next few years, including 1-2 at </a:t>
            </a:r>
            <a:r>
              <a:rPr lang="en-US" sz="1700" dirty="0" err="1">
                <a:ea typeface="Lucida Grande" charset="0"/>
                <a:cs typeface="Lucida Grande" charset="0"/>
              </a:rPr>
              <a:t>z</a:t>
            </a:r>
            <a:r>
              <a:rPr lang="en-US" sz="1700" dirty="0">
                <a:ea typeface="Lucida Grande" charset="0"/>
                <a:cs typeface="Lucida Grande" charset="0"/>
              </a:rPr>
              <a:t> ≥ 8</a:t>
            </a:r>
          </a:p>
          <a:p>
            <a:pPr marL="544692" lvl="1" indent="-169658">
              <a:buSzPct val="125000"/>
              <a:buFont typeface="Gill Sans" charset="0"/>
              <a:buChar char="•"/>
            </a:pPr>
            <a:r>
              <a:rPr lang="en-US" sz="1700" dirty="0">
                <a:ea typeface="Lucida Grande" charset="0"/>
                <a:cs typeface="Lucida Grande" charset="0"/>
              </a:rPr>
              <a:t>WFIRST will identify 1000’s of quasars at </a:t>
            </a:r>
            <a:r>
              <a:rPr lang="en-US" sz="1700" dirty="0" err="1">
                <a:ea typeface="Lucida Grande" charset="0"/>
                <a:cs typeface="Lucida Grande" charset="0"/>
              </a:rPr>
              <a:t>z</a:t>
            </a:r>
            <a:r>
              <a:rPr lang="en-US" sz="1700" dirty="0">
                <a:ea typeface="Lucida Grande" charset="0"/>
                <a:cs typeface="Lucida Grande" charset="0"/>
              </a:rPr>
              <a:t> ≥ 6, and push out to z~10+</a:t>
            </a:r>
          </a:p>
        </p:txBody>
      </p:sp>
      <p:pic>
        <p:nvPicPr>
          <p:cNvPr id="27653" name="Picture 4"/>
          <p:cNvPicPr>
            <a:picLocks noChangeAspect="1" noChangeArrowheads="1"/>
          </p:cNvPicPr>
          <p:nvPr/>
        </p:nvPicPr>
        <p:blipFill>
          <a:blip r:embed="rId2"/>
          <a:srcRect/>
          <a:stretch>
            <a:fillRect/>
          </a:stretch>
        </p:blipFill>
        <p:spPr bwMode="auto">
          <a:xfrm>
            <a:off x="205383" y="3027164"/>
            <a:ext cx="8360420" cy="3384352"/>
          </a:xfrm>
          <a:prstGeom prst="rect">
            <a:avLst/>
          </a:prstGeom>
          <a:noFill/>
          <a:ln w="12700">
            <a:noFill/>
            <a:miter lim="800000"/>
            <a:headEnd/>
            <a:tailEnd/>
          </a:ln>
        </p:spPr>
      </p:pic>
      <p:sp>
        <p:nvSpPr>
          <p:cNvPr id="27654" name="Rectangle 5"/>
          <p:cNvSpPr>
            <a:spLocks/>
          </p:cNvSpPr>
          <p:nvPr/>
        </p:nvSpPr>
        <p:spPr bwMode="auto">
          <a:xfrm>
            <a:off x="214313" y="6474023"/>
            <a:ext cx="2714625" cy="214313"/>
          </a:xfrm>
          <a:prstGeom prst="rect">
            <a:avLst/>
          </a:prstGeom>
          <a:noFill/>
          <a:ln w="12700">
            <a:noFill/>
            <a:miter lim="800000"/>
            <a:headEnd/>
            <a:tailEnd/>
          </a:ln>
        </p:spPr>
        <p:txBody>
          <a:bodyPr lIns="35717" tIns="35717" rIns="35717" bIns="35717" anchor="ctr">
            <a:prstTxWarp prst="textNoShape">
              <a:avLst/>
            </a:prstTxWarp>
          </a:bodyPr>
          <a:lstStyle/>
          <a:p>
            <a:pPr>
              <a:lnSpc>
                <a:spcPct val="97000"/>
              </a:lnSpc>
              <a:tabLst>
                <a:tab pos="508974" algn="l"/>
                <a:tab pos="1017948" algn="l"/>
                <a:tab pos="1526922" algn="l"/>
                <a:tab pos="2035896" algn="l"/>
                <a:tab pos="2571659" algn="l"/>
              </a:tabLst>
            </a:pPr>
            <a:r>
              <a:rPr lang="en-US" sz="1000" dirty="0">
                <a:ea typeface="Gill Sans" charset="0"/>
                <a:cs typeface="Gill Sans" charset="0"/>
              </a:rPr>
              <a:t>Green et al. 2011, WFIRST IDRM (arXiv:1108.1374)</a:t>
            </a:r>
          </a:p>
        </p:txBody>
      </p:sp>
      <p:sp>
        <p:nvSpPr>
          <p:cNvPr id="27655" name="Rectangle 6"/>
          <p:cNvSpPr>
            <a:spLocks/>
          </p:cNvSpPr>
          <p:nvPr/>
        </p:nvSpPr>
        <p:spPr bwMode="auto">
          <a:xfrm>
            <a:off x="4143375" y="5973961"/>
            <a:ext cx="80367" cy="98227"/>
          </a:xfrm>
          <a:prstGeom prst="rect">
            <a:avLst/>
          </a:prstGeom>
          <a:solidFill>
            <a:srgbClr val="FFFFFF"/>
          </a:solidFill>
          <a:ln w="25400">
            <a:noFill/>
            <a:miter lim="800000"/>
            <a:headEnd/>
            <a:tailEnd/>
          </a:ln>
        </p:spPr>
        <p:txBody>
          <a:bodyPr lIns="0" tIns="0" rIns="0" bIns="0">
            <a:prstTxWarp prst="textNoShape">
              <a:avLst/>
            </a:prstTxWarp>
          </a:bodyPr>
          <a:lstStyle/>
          <a:p>
            <a:endParaRPr lang="en-US"/>
          </a:p>
        </p:txBody>
      </p:sp>
      <p:sp>
        <p:nvSpPr>
          <p:cNvPr id="8" name="Rectangle 7"/>
          <p:cNvSpPr/>
          <p:nvPr/>
        </p:nvSpPr>
        <p:spPr bwMode="auto">
          <a:xfrm>
            <a:off x="205383" y="4826000"/>
            <a:ext cx="8360420" cy="901700"/>
          </a:xfrm>
          <a:prstGeom prst="rect">
            <a:avLst/>
          </a:prstGeom>
          <a:noFill/>
          <a:ln w="254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9" name="TextBox 8"/>
          <p:cNvSpPr txBox="1"/>
          <p:nvPr/>
        </p:nvSpPr>
        <p:spPr>
          <a:xfrm>
            <a:off x="520700" y="177800"/>
            <a:ext cx="7620000" cy="369332"/>
          </a:xfrm>
          <a:prstGeom prst="rect">
            <a:avLst/>
          </a:prstGeom>
          <a:noFill/>
        </p:spPr>
        <p:txBody>
          <a:bodyPr wrap="square" rtlCol="0">
            <a:spAutoFit/>
          </a:bodyPr>
          <a:lstStyle/>
          <a:p>
            <a:r>
              <a:rPr lang="en-US" dirty="0" smtClean="0"/>
              <a:t>From Daniel Stern’s talk at “Science with a Wide-Field IR Space Telescope”</a:t>
            </a:r>
            <a:endParaRPr lang="en-US" dirty="0"/>
          </a:p>
        </p:txBody>
      </p:sp>
      <p:cxnSp>
        <p:nvCxnSpPr>
          <p:cNvPr id="11" name="Elbow Connector 10"/>
          <p:cNvCxnSpPr/>
          <p:nvPr/>
        </p:nvCxnSpPr>
        <p:spPr bwMode="auto">
          <a:xfrm rot="5400000">
            <a:off x="8045239" y="5950161"/>
            <a:ext cx="747316" cy="302394"/>
          </a:xfrm>
          <a:prstGeom prst="bentConnector3">
            <a:avLst>
              <a:gd name="adj1" fmla="val 50000"/>
            </a:avLst>
          </a:prstGeom>
          <a:blipFill dpi="0" rotWithShape="0">
            <a:blip r:embed="rId3"/>
            <a:srcRect/>
            <a:tile tx="0" ty="0" sx="100000" sy="100000" flip="none" algn="tl"/>
          </a:blipFill>
          <a:ln w="25400" cap="flat" cmpd="sng" algn="ctr">
            <a:solidFill>
              <a:srgbClr val="FF6600"/>
            </a:solidFill>
            <a:prstDash val="solid"/>
            <a:round/>
            <a:headEnd type="none" w="med" len="med"/>
            <a:tailEnd type="arrow"/>
          </a:ln>
          <a:effectLst/>
        </p:spPr>
      </p:cxnSp>
      <p:sp>
        <p:nvSpPr>
          <p:cNvPr id="14" name="TextBox 13"/>
          <p:cNvSpPr txBox="1"/>
          <p:nvPr/>
        </p:nvSpPr>
        <p:spPr>
          <a:xfrm>
            <a:off x="8089900" y="6386116"/>
            <a:ext cx="609600" cy="369332"/>
          </a:xfrm>
          <a:prstGeom prst="rect">
            <a:avLst/>
          </a:prstGeom>
          <a:noFill/>
        </p:spPr>
        <p:txBody>
          <a:bodyPr wrap="square" rtlCol="0">
            <a:spAutoFit/>
          </a:bodyPr>
          <a:lstStyle/>
          <a:p>
            <a:r>
              <a:rPr lang="en-US" dirty="0" smtClean="0"/>
              <a:t>LF</a:t>
            </a:r>
            <a:endParaRPr lang="en-US" dirty="0"/>
          </a:p>
        </p:txBody>
      </p:sp>
      <p:sp>
        <p:nvSpPr>
          <p:cNvPr id="12" name="Oval 11"/>
          <p:cNvSpPr/>
          <p:nvPr/>
        </p:nvSpPr>
        <p:spPr bwMode="auto">
          <a:xfrm>
            <a:off x="1409700" y="5092701"/>
            <a:ext cx="596900" cy="660400"/>
          </a:xfrm>
          <a:prstGeom prst="ellipse">
            <a:avLst/>
          </a:prstGeom>
          <a:no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1"/>
          <p:cNvSpPr>
            <a:spLocks/>
          </p:cNvSpPr>
          <p:nvPr/>
        </p:nvSpPr>
        <p:spPr bwMode="auto">
          <a:xfrm>
            <a:off x="926455" y="756444"/>
            <a:ext cx="7286625" cy="464344"/>
          </a:xfrm>
          <a:prstGeom prst="rect">
            <a:avLst/>
          </a:prstGeom>
          <a:noFill/>
          <a:ln w="12700">
            <a:noFill/>
            <a:miter lim="800000"/>
            <a:headEnd/>
            <a:tailEnd/>
          </a:ln>
        </p:spPr>
        <p:txBody>
          <a:bodyPr lIns="0" tIns="0" rIns="0" bIns="0" anchor="ctr">
            <a:prstTxWarp prst="textNoShape">
              <a:avLst/>
            </a:prstTxWarp>
          </a:bodyPr>
          <a:lstStyle/>
          <a:p>
            <a:r>
              <a:rPr lang="en-US" dirty="0" err="1">
                <a:solidFill>
                  <a:schemeClr val="tx1"/>
                </a:solidFill>
                <a:ea typeface="Gill Sans" charset="0"/>
                <a:cs typeface="Gill Sans" charset="0"/>
              </a:rPr>
              <a:t>LBGs</a:t>
            </a:r>
            <a:r>
              <a:rPr lang="en-US" dirty="0">
                <a:solidFill>
                  <a:schemeClr val="tx1"/>
                </a:solidFill>
                <a:ea typeface="Gill Sans" charset="0"/>
                <a:cs typeface="Gill Sans" charset="0"/>
              </a:rPr>
              <a:t> and </a:t>
            </a:r>
            <a:r>
              <a:rPr lang="en-US" dirty="0" err="1">
                <a:solidFill>
                  <a:schemeClr val="tx1"/>
                </a:solidFill>
                <a:ea typeface="Gill Sans" charset="0"/>
                <a:cs typeface="Gill Sans" charset="0"/>
              </a:rPr>
              <a:t>LAEs</a:t>
            </a:r>
            <a:r>
              <a:rPr lang="en-US" dirty="0">
                <a:solidFill>
                  <a:schemeClr val="tx1"/>
                </a:solidFill>
                <a:ea typeface="Gill Sans" charset="0"/>
                <a:cs typeface="Gill Sans" charset="0"/>
              </a:rPr>
              <a:t> to z~</a:t>
            </a:r>
            <a:r>
              <a:rPr lang="en-US" dirty="0" smtClean="0">
                <a:solidFill>
                  <a:schemeClr val="tx1"/>
                </a:solidFill>
                <a:ea typeface="Gill Sans" charset="0"/>
                <a:cs typeface="Gill Sans" charset="0"/>
              </a:rPr>
              <a:t>10  </a:t>
            </a:r>
            <a:endParaRPr lang="en-US" dirty="0">
              <a:solidFill>
                <a:schemeClr val="tx1"/>
              </a:solidFill>
              <a:ea typeface="Gill Sans" charset="0"/>
              <a:cs typeface="Gill Sans" charset="0"/>
            </a:endParaRPr>
          </a:p>
        </p:txBody>
      </p:sp>
      <p:sp>
        <p:nvSpPr>
          <p:cNvPr id="29699" name="Line 2"/>
          <p:cNvSpPr>
            <a:spLocks noChangeShapeType="1"/>
          </p:cNvSpPr>
          <p:nvPr/>
        </p:nvSpPr>
        <p:spPr bwMode="auto">
          <a:xfrm>
            <a:off x="431974" y="1281410"/>
            <a:ext cx="8325817" cy="0"/>
          </a:xfrm>
          <a:prstGeom prst="line">
            <a:avLst/>
          </a:prstGeom>
          <a:noFill/>
          <a:ln w="38100">
            <a:solidFill>
              <a:srgbClr val="676767"/>
            </a:solidFill>
            <a:miter lim="800000"/>
            <a:headEnd/>
            <a:tailEnd/>
          </a:ln>
        </p:spPr>
        <p:txBody>
          <a:bodyPr lIns="0" tIns="0" rIns="0" bIns="0">
            <a:prstTxWarp prst="textNoShape">
              <a:avLst/>
            </a:prstTxWarp>
          </a:bodyPr>
          <a:lstStyle/>
          <a:p>
            <a:endParaRPr lang="en-US"/>
          </a:p>
        </p:txBody>
      </p:sp>
      <p:pic>
        <p:nvPicPr>
          <p:cNvPr id="29700" name="Picture 3"/>
          <p:cNvPicPr>
            <a:picLocks noChangeAspect="1" noChangeArrowheads="1"/>
          </p:cNvPicPr>
          <p:nvPr/>
        </p:nvPicPr>
        <p:blipFill>
          <a:blip r:embed="rId2"/>
          <a:srcRect/>
          <a:stretch>
            <a:fillRect/>
          </a:stretch>
        </p:blipFill>
        <p:spPr bwMode="auto">
          <a:xfrm>
            <a:off x="3941341" y="3055070"/>
            <a:ext cx="5173637" cy="3696891"/>
          </a:xfrm>
          <a:prstGeom prst="rect">
            <a:avLst/>
          </a:prstGeom>
          <a:noFill/>
          <a:ln w="12700">
            <a:noFill/>
            <a:miter lim="800000"/>
            <a:headEnd/>
            <a:tailEnd/>
          </a:ln>
        </p:spPr>
      </p:pic>
      <p:pic>
        <p:nvPicPr>
          <p:cNvPr id="29701" name="Picture 4"/>
          <p:cNvPicPr>
            <a:picLocks noChangeAspect="1" noChangeArrowheads="1"/>
          </p:cNvPicPr>
          <p:nvPr/>
        </p:nvPicPr>
        <p:blipFill>
          <a:blip r:embed="rId3"/>
          <a:srcRect/>
          <a:stretch>
            <a:fillRect/>
          </a:stretch>
        </p:blipFill>
        <p:spPr bwMode="auto">
          <a:xfrm>
            <a:off x="8465344" y="3415605"/>
            <a:ext cx="292447" cy="214313"/>
          </a:xfrm>
          <a:prstGeom prst="rect">
            <a:avLst/>
          </a:prstGeom>
          <a:noFill/>
          <a:ln w="12700">
            <a:solidFill>
              <a:schemeClr val="tx1"/>
            </a:solidFill>
            <a:miter lim="800000"/>
            <a:headEnd/>
            <a:tailEnd/>
          </a:ln>
        </p:spPr>
      </p:pic>
      <p:sp>
        <p:nvSpPr>
          <p:cNvPr id="29702" name="Rectangle 5"/>
          <p:cNvSpPr>
            <a:spLocks/>
          </p:cNvSpPr>
          <p:nvPr/>
        </p:nvSpPr>
        <p:spPr bwMode="auto">
          <a:xfrm>
            <a:off x="494482" y="4536281"/>
            <a:ext cx="3446859" cy="1035844"/>
          </a:xfrm>
          <a:prstGeom prst="rect">
            <a:avLst/>
          </a:prstGeom>
          <a:noFill/>
          <a:ln w="12700">
            <a:noFill/>
            <a:miter lim="800000"/>
            <a:headEnd/>
            <a:tailEnd/>
          </a:ln>
        </p:spPr>
        <p:txBody>
          <a:bodyPr lIns="0" tIns="0" rIns="0" bIns="0">
            <a:prstTxWarp prst="textNoShape">
              <a:avLst/>
            </a:prstTxWarp>
          </a:bodyPr>
          <a:lstStyle/>
          <a:p>
            <a:pPr algn="just"/>
            <a:r>
              <a:rPr lang="en-US" sz="1100" dirty="0">
                <a:latin typeface="Helvetica" charset="0"/>
                <a:ea typeface="Helvetica" charset="0"/>
                <a:cs typeface="Helvetica" charset="0"/>
                <a:sym typeface="Helvetica" charset="0"/>
              </a:rPr>
              <a:t>Simulated large scale structure at </a:t>
            </a:r>
            <a:r>
              <a:rPr lang="en-US" sz="1100" dirty="0" err="1">
                <a:latin typeface="Helvetica" charset="0"/>
                <a:ea typeface="Helvetica" charset="0"/>
                <a:cs typeface="Helvetica" charset="0"/>
                <a:sym typeface="Helvetica" charset="0"/>
              </a:rPr>
              <a:t>z</a:t>
            </a:r>
            <a:r>
              <a:rPr lang="en-US" sz="1100" dirty="0">
                <a:latin typeface="Helvetica" charset="0"/>
                <a:ea typeface="Helvetica" charset="0"/>
                <a:cs typeface="Helvetica" charset="0"/>
                <a:sym typeface="Helvetica" charset="0"/>
              </a:rPr>
              <a:t>=6.6.    Black dots are collapsed haloes, blue dots are </a:t>
            </a:r>
            <a:r>
              <a:rPr lang="en-US" sz="1100" dirty="0" err="1">
                <a:latin typeface="Helvetica" charset="0"/>
                <a:ea typeface="Helvetica" charset="0"/>
                <a:cs typeface="Helvetica" charset="0"/>
                <a:sym typeface="Helvetica" charset="0"/>
              </a:rPr>
              <a:t>LAEs</a:t>
            </a:r>
            <a:r>
              <a:rPr lang="en-US" sz="1100" dirty="0">
                <a:latin typeface="Helvetica" charset="0"/>
                <a:ea typeface="Helvetica" charset="0"/>
                <a:cs typeface="Helvetica" charset="0"/>
                <a:sym typeface="Helvetica" charset="0"/>
              </a:rPr>
              <a:t>.  The cyan box in the upper right corner shows the field of view of Hubble/ACS, illustrating that Hubble (and JWST) has much too small of a field of view to study the spatial distribution of z~7+ galaxies.  [From </a:t>
            </a:r>
            <a:r>
              <a:rPr lang="en-US" sz="1100" dirty="0" err="1">
                <a:latin typeface="Helvetica" charset="0"/>
                <a:ea typeface="Helvetica" charset="0"/>
                <a:cs typeface="Helvetica" charset="0"/>
                <a:sym typeface="Helvetica" charset="0"/>
              </a:rPr>
              <a:t>Tivli</a:t>
            </a:r>
            <a:r>
              <a:rPr lang="en-US" sz="1100" dirty="0">
                <a:latin typeface="Helvetica" charset="0"/>
                <a:ea typeface="Helvetica" charset="0"/>
                <a:cs typeface="Helvetica" charset="0"/>
                <a:sym typeface="Helvetica" charset="0"/>
              </a:rPr>
              <a:t> et al. 2008.]</a:t>
            </a:r>
          </a:p>
        </p:txBody>
      </p:sp>
      <p:sp>
        <p:nvSpPr>
          <p:cNvPr id="29703" name="Rectangle 6"/>
          <p:cNvSpPr>
            <a:spLocks/>
          </p:cNvSpPr>
          <p:nvPr/>
        </p:nvSpPr>
        <p:spPr bwMode="auto">
          <a:xfrm>
            <a:off x="431974" y="1477863"/>
            <a:ext cx="8277820" cy="1303734"/>
          </a:xfrm>
          <a:prstGeom prst="rect">
            <a:avLst/>
          </a:prstGeom>
          <a:noFill/>
          <a:ln w="12700">
            <a:noFill/>
            <a:miter lim="800000"/>
            <a:headEnd/>
            <a:tailEnd/>
          </a:ln>
        </p:spPr>
        <p:txBody>
          <a:bodyPr lIns="0" tIns="0" rIns="0" bIns="0" anchor="ctr">
            <a:prstTxWarp prst="textNoShape">
              <a:avLst/>
            </a:prstTxWarp>
          </a:bodyPr>
          <a:lstStyle/>
          <a:p>
            <a:pPr algn="l"/>
            <a:r>
              <a:rPr lang="en-US" sz="1700" dirty="0">
                <a:ea typeface="Gill Sans" charset="0"/>
                <a:cs typeface="Gill Sans" charset="0"/>
              </a:rPr>
              <a:t>WFIRST will be an unprecedented probe of the z~7+ universe</a:t>
            </a:r>
          </a:p>
          <a:p>
            <a:pPr marL="544692" lvl="1" indent="-169658">
              <a:buSzPct val="125000"/>
              <a:buFont typeface="Gill Sans" charset="0"/>
              <a:buChar char="•"/>
            </a:pPr>
            <a:r>
              <a:rPr lang="en-US" sz="1700" dirty="0">
                <a:ea typeface="Gill Sans" charset="0"/>
                <a:cs typeface="Gill Sans" charset="0"/>
              </a:rPr>
              <a:t>cosmic variance and issue for HST/JWST studies of LSS at z~7+</a:t>
            </a:r>
          </a:p>
          <a:p>
            <a:pPr marL="544692" lvl="1" indent="-169658">
              <a:buSzPct val="125000"/>
              <a:buFont typeface="Gill Sans" charset="0"/>
              <a:buChar char="•"/>
            </a:pPr>
            <a:r>
              <a:rPr lang="en-US" sz="1700" dirty="0">
                <a:ea typeface="Gill Sans" charset="0"/>
                <a:cs typeface="Gill Sans" charset="0"/>
              </a:rPr>
              <a:t>expect large change in LAE LF at </a:t>
            </a:r>
            <a:r>
              <a:rPr lang="en-US" sz="1700" dirty="0" err="1">
                <a:ea typeface="Gill Sans" charset="0"/>
                <a:cs typeface="Gill Sans" charset="0"/>
              </a:rPr>
              <a:t>reionization</a:t>
            </a:r>
            <a:r>
              <a:rPr lang="en-US" sz="1700" dirty="0">
                <a:ea typeface="Gill Sans" charset="0"/>
                <a:cs typeface="Gill Sans" charset="0"/>
              </a:rPr>
              <a:t>; deep </a:t>
            </a:r>
            <a:r>
              <a:rPr lang="en-US" sz="1700" dirty="0" err="1">
                <a:ea typeface="Gill Sans" charset="0"/>
                <a:cs typeface="Gill Sans" charset="0"/>
              </a:rPr>
              <a:t>grism</a:t>
            </a:r>
            <a:r>
              <a:rPr lang="en-US" sz="1700" dirty="0">
                <a:ea typeface="Gill Sans" charset="0"/>
                <a:cs typeface="Gill Sans" charset="0"/>
              </a:rPr>
              <a:t> survey should be sensitive to </a:t>
            </a:r>
            <a:r>
              <a:rPr lang="en-US" sz="1700" dirty="0" err="1">
                <a:ea typeface="Gill Sans" charset="0"/>
                <a:cs typeface="Gill Sans" charset="0"/>
              </a:rPr>
              <a:t>LAE’s</a:t>
            </a:r>
            <a:r>
              <a:rPr lang="en-US" sz="1700" dirty="0">
                <a:ea typeface="Gill Sans" charset="0"/>
                <a:cs typeface="Gill Sans" charset="0"/>
              </a:rPr>
              <a:t> during the </a:t>
            </a:r>
            <a:r>
              <a:rPr lang="en-US" sz="1700" dirty="0" err="1">
                <a:ea typeface="Gill Sans" charset="0"/>
                <a:cs typeface="Gill Sans" charset="0"/>
              </a:rPr>
              <a:t>epoch(s</a:t>
            </a:r>
            <a:r>
              <a:rPr lang="en-US" sz="1700" dirty="0">
                <a:ea typeface="Gill Sans" charset="0"/>
                <a:cs typeface="Gill Sans" charset="0"/>
              </a:rPr>
              <a:t>) of </a:t>
            </a:r>
            <a:r>
              <a:rPr lang="en-US" sz="1700" dirty="0" err="1">
                <a:ea typeface="Gill Sans" charset="0"/>
                <a:cs typeface="Gill Sans" charset="0"/>
              </a:rPr>
              <a:t>reionization</a:t>
            </a:r>
            <a:r>
              <a:rPr lang="en-US" sz="1700" dirty="0">
                <a:ea typeface="Gill Sans" charset="0"/>
                <a:cs typeface="Gill Sans" charset="0"/>
              </a:rPr>
              <a:t>; map </a:t>
            </a:r>
            <a:r>
              <a:rPr lang="en-US" sz="1700" dirty="0" err="1">
                <a:ea typeface="Gill Sans" charset="0"/>
                <a:cs typeface="Gill Sans" charset="0"/>
              </a:rPr>
              <a:t>reionization</a:t>
            </a:r>
            <a:endParaRPr lang="en-US" sz="1700" dirty="0">
              <a:ea typeface="Gill Sans" charset="0"/>
              <a:cs typeface="Gill Sans" charset="0"/>
            </a:endParaRPr>
          </a:p>
          <a:p>
            <a:pPr marL="544692" lvl="1" indent="-169658">
              <a:buSzPct val="125000"/>
              <a:buFont typeface="Gill Sans" charset="0"/>
              <a:buChar char="•"/>
            </a:pPr>
            <a:r>
              <a:rPr lang="en-US" sz="1700" dirty="0">
                <a:ea typeface="Gill Sans" charset="0"/>
                <a:cs typeface="Gill Sans" charset="0"/>
              </a:rPr>
              <a:t>brightest </a:t>
            </a:r>
            <a:r>
              <a:rPr lang="en-US" sz="1700" dirty="0" err="1">
                <a:ea typeface="Gill Sans" charset="0"/>
                <a:cs typeface="Gill Sans" charset="0"/>
              </a:rPr>
              <a:t>LBGs</a:t>
            </a:r>
            <a:r>
              <a:rPr lang="en-US" sz="1700" dirty="0">
                <a:ea typeface="Gill Sans" charset="0"/>
                <a:cs typeface="Gill Sans" charset="0"/>
              </a:rPr>
              <a:t> amenable to detailed study:  UV slopes, </a:t>
            </a:r>
            <a:r>
              <a:rPr lang="en-US" sz="1700" dirty="0" err="1">
                <a:ea typeface="Gill Sans" charset="0"/>
                <a:cs typeface="Gill Sans" charset="0"/>
              </a:rPr>
              <a:t>HeII</a:t>
            </a:r>
            <a:r>
              <a:rPr lang="en-US" sz="1700" dirty="0">
                <a:ea typeface="Gill Sans" charset="0"/>
                <a:cs typeface="Gill Sans" charset="0"/>
              </a:rPr>
              <a:t> 1640 emission, early IMF</a:t>
            </a:r>
          </a:p>
        </p:txBody>
      </p:sp>
      <p:sp>
        <p:nvSpPr>
          <p:cNvPr id="8" name="TextBox 7"/>
          <p:cNvSpPr txBox="1"/>
          <p:nvPr/>
        </p:nvSpPr>
        <p:spPr>
          <a:xfrm>
            <a:off x="431974" y="3306752"/>
            <a:ext cx="3174826" cy="646331"/>
          </a:xfrm>
          <a:prstGeom prst="rect">
            <a:avLst/>
          </a:prstGeom>
          <a:noFill/>
        </p:spPr>
        <p:txBody>
          <a:bodyPr wrap="square" rtlCol="0">
            <a:spAutoFit/>
          </a:bodyPr>
          <a:lstStyle/>
          <a:p>
            <a:r>
              <a:rPr lang="en-US" dirty="0" smtClean="0">
                <a:solidFill>
                  <a:srgbClr val="800000"/>
                </a:solidFill>
              </a:rPr>
              <a:t>Fantastic source catalog for JWST spectroscopy!</a:t>
            </a:r>
            <a:endParaRPr lang="en-US" dirty="0">
              <a:solidFill>
                <a:srgbClr val="800000"/>
              </a:solidFill>
            </a:endParaRPr>
          </a:p>
        </p:txBody>
      </p:sp>
      <p:cxnSp>
        <p:nvCxnSpPr>
          <p:cNvPr id="10" name="Elbow Connector 9"/>
          <p:cNvCxnSpPr/>
          <p:nvPr/>
        </p:nvCxnSpPr>
        <p:spPr bwMode="auto">
          <a:xfrm rot="5400000">
            <a:off x="1454433" y="2874552"/>
            <a:ext cx="659190" cy="470546"/>
          </a:xfrm>
          <a:prstGeom prst="bentConnector3">
            <a:avLst>
              <a:gd name="adj1" fmla="val 44220"/>
            </a:avLst>
          </a:prstGeom>
          <a:blipFill dpi="0" rotWithShape="0">
            <a:blip r:embed="rId4"/>
            <a:srcRect/>
            <a:tile tx="0" ty="0" sx="100000" sy="100000" flip="none" algn="tl"/>
          </a:blipFill>
          <a:ln w="25400" cap="flat" cmpd="sng" algn="ctr">
            <a:solidFill>
              <a:srgbClr val="000000"/>
            </a:solidFill>
            <a:prstDash val="solid"/>
            <a:round/>
            <a:headEnd type="arrow"/>
            <a:tailEnd type="arrow"/>
          </a:ln>
          <a:effectLst/>
        </p:spPr>
      </p:cxnSp>
      <p:sp>
        <p:nvSpPr>
          <p:cNvPr id="15" name="TextBox 14"/>
          <p:cNvSpPr txBox="1"/>
          <p:nvPr/>
        </p:nvSpPr>
        <p:spPr>
          <a:xfrm>
            <a:off x="520700" y="177800"/>
            <a:ext cx="7620000" cy="369332"/>
          </a:xfrm>
          <a:prstGeom prst="rect">
            <a:avLst/>
          </a:prstGeom>
          <a:noFill/>
        </p:spPr>
        <p:txBody>
          <a:bodyPr wrap="square" rtlCol="0">
            <a:spAutoFit/>
          </a:bodyPr>
          <a:lstStyle/>
          <a:p>
            <a:r>
              <a:rPr lang="en-US" dirty="0" smtClean="0"/>
              <a:t>From Daniel Stern’s talk at “Science with a Wide-Field IR Space Telescope”</a:t>
            </a:r>
            <a:endParaRPr lang="en-US" dirty="0"/>
          </a:p>
        </p:txBody>
      </p:sp>
      <p:sp>
        <p:nvSpPr>
          <p:cNvPr id="16" name="TextBox 15"/>
          <p:cNvSpPr txBox="1"/>
          <p:nvPr/>
        </p:nvSpPr>
        <p:spPr>
          <a:xfrm>
            <a:off x="6295380" y="2848519"/>
            <a:ext cx="1917700" cy="369332"/>
          </a:xfrm>
          <a:prstGeom prst="rect">
            <a:avLst/>
          </a:prstGeom>
          <a:noFill/>
        </p:spPr>
        <p:txBody>
          <a:bodyPr wrap="square" rtlCol="0">
            <a:spAutoFit/>
          </a:bodyPr>
          <a:lstStyle/>
          <a:p>
            <a:r>
              <a:rPr lang="en-US" dirty="0" smtClean="0"/>
              <a:t>JWST or Hubble</a:t>
            </a:r>
            <a:endParaRPr lang="en-US" dirty="0"/>
          </a:p>
        </p:txBody>
      </p:sp>
      <p:cxnSp>
        <p:nvCxnSpPr>
          <p:cNvPr id="18" name="Straight Arrow Connector 17"/>
          <p:cNvCxnSpPr/>
          <p:nvPr/>
        </p:nvCxnSpPr>
        <p:spPr bwMode="auto">
          <a:xfrm rot="16200000" flipH="1">
            <a:off x="7840681" y="2885400"/>
            <a:ext cx="221571" cy="886472"/>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p:spPr>
      </p:cxn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1"/>
          <p:cNvSpPr>
            <a:spLocks/>
          </p:cNvSpPr>
          <p:nvPr/>
        </p:nvSpPr>
        <p:spPr bwMode="auto">
          <a:xfrm>
            <a:off x="1104255" y="667544"/>
            <a:ext cx="7286625" cy="464344"/>
          </a:xfrm>
          <a:prstGeom prst="rect">
            <a:avLst/>
          </a:prstGeom>
          <a:noFill/>
          <a:ln w="12700">
            <a:noFill/>
            <a:miter lim="800000"/>
            <a:headEnd/>
            <a:tailEnd/>
          </a:ln>
        </p:spPr>
        <p:txBody>
          <a:bodyPr lIns="0" tIns="0" rIns="0" bIns="0" anchor="ctr">
            <a:prstTxWarp prst="textNoShape">
              <a:avLst/>
            </a:prstTxWarp>
          </a:bodyPr>
          <a:lstStyle/>
          <a:p>
            <a:r>
              <a:rPr lang="en-US" sz="2400" dirty="0">
                <a:solidFill>
                  <a:schemeClr val="tx1"/>
                </a:solidFill>
                <a:ea typeface="Gill Sans" charset="0"/>
                <a:cs typeface="Gill Sans" charset="0"/>
              </a:rPr>
              <a:t>galaxy clusters at </a:t>
            </a:r>
            <a:r>
              <a:rPr lang="en-US" sz="2400" dirty="0" err="1">
                <a:solidFill>
                  <a:schemeClr val="tx1"/>
                </a:solidFill>
                <a:ea typeface="Gill Sans" charset="0"/>
                <a:cs typeface="Gill Sans" charset="0"/>
              </a:rPr>
              <a:t>z</a:t>
            </a:r>
            <a:r>
              <a:rPr lang="en-US" sz="2400" dirty="0">
                <a:solidFill>
                  <a:schemeClr val="tx1"/>
                </a:solidFill>
                <a:ea typeface="Gill Sans" charset="0"/>
                <a:cs typeface="Gill Sans" charset="0"/>
              </a:rPr>
              <a:t>&gt;1</a:t>
            </a:r>
          </a:p>
        </p:txBody>
      </p:sp>
      <p:sp>
        <p:nvSpPr>
          <p:cNvPr id="35843" name="Line 2"/>
          <p:cNvSpPr>
            <a:spLocks noChangeShapeType="1"/>
          </p:cNvSpPr>
          <p:nvPr/>
        </p:nvSpPr>
        <p:spPr bwMode="auto">
          <a:xfrm>
            <a:off x="-214313" y="1281410"/>
            <a:ext cx="9465469" cy="0"/>
          </a:xfrm>
          <a:prstGeom prst="line">
            <a:avLst/>
          </a:prstGeom>
          <a:noFill/>
          <a:ln w="38100">
            <a:solidFill>
              <a:srgbClr val="676767"/>
            </a:solidFill>
            <a:miter lim="800000"/>
            <a:headEnd/>
            <a:tailEnd/>
          </a:ln>
        </p:spPr>
        <p:txBody>
          <a:bodyPr lIns="0" tIns="0" rIns="0" bIns="0">
            <a:prstTxWarp prst="textNoShape">
              <a:avLst/>
            </a:prstTxWarp>
          </a:bodyPr>
          <a:lstStyle/>
          <a:p>
            <a:endParaRPr lang="en-US"/>
          </a:p>
        </p:txBody>
      </p:sp>
      <p:sp>
        <p:nvSpPr>
          <p:cNvPr id="35844" name="Rectangle 3"/>
          <p:cNvSpPr>
            <a:spLocks/>
          </p:cNvSpPr>
          <p:nvPr/>
        </p:nvSpPr>
        <p:spPr bwMode="auto">
          <a:xfrm>
            <a:off x="431974" y="1540371"/>
            <a:ext cx="8277820" cy="1553766"/>
          </a:xfrm>
          <a:prstGeom prst="rect">
            <a:avLst/>
          </a:prstGeom>
          <a:noFill/>
          <a:ln w="12700">
            <a:noFill/>
            <a:miter lim="800000"/>
            <a:headEnd/>
            <a:tailEnd/>
          </a:ln>
        </p:spPr>
        <p:txBody>
          <a:bodyPr lIns="0" tIns="0" rIns="0" bIns="0" anchor="ctr">
            <a:prstTxWarp prst="textNoShape">
              <a:avLst/>
            </a:prstTxWarp>
          </a:bodyPr>
          <a:lstStyle/>
          <a:p>
            <a:pPr algn="l"/>
            <a:r>
              <a:rPr lang="en-US" sz="1700" dirty="0">
                <a:ea typeface="Gill Sans" charset="0"/>
                <a:cs typeface="Gill Sans" charset="0"/>
              </a:rPr>
              <a:t>WFIRST will be an extremely powerful tool for finding and confirming clusters at </a:t>
            </a:r>
            <a:r>
              <a:rPr lang="en-US" sz="1700" dirty="0" err="1">
                <a:ea typeface="Gill Sans" charset="0"/>
                <a:cs typeface="Gill Sans" charset="0"/>
              </a:rPr>
              <a:t>z</a:t>
            </a:r>
            <a:r>
              <a:rPr lang="en-US" sz="1700" dirty="0">
                <a:ea typeface="Gill Sans" charset="0"/>
                <a:cs typeface="Gill Sans" charset="0"/>
              </a:rPr>
              <a:t>&gt;1</a:t>
            </a:r>
          </a:p>
          <a:p>
            <a:pPr marL="544692" lvl="1" indent="-169658">
              <a:buSzPct val="125000"/>
              <a:buFont typeface="Gill Sans" charset="0"/>
              <a:buChar char="•"/>
            </a:pPr>
            <a:r>
              <a:rPr lang="en-US" sz="1700" dirty="0">
                <a:ea typeface="Gill Sans" charset="0"/>
                <a:cs typeface="Gill Sans" charset="0"/>
              </a:rPr>
              <a:t>interesting cosmologically, for growth of structure</a:t>
            </a:r>
          </a:p>
          <a:p>
            <a:pPr marL="544692" lvl="1" indent="-169658">
              <a:buSzPct val="125000"/>
              <a:buFont typeface="Gill Sans" charset="0"/>
              <a:buChar char="•"/>
            </a:pPr>
            <a:r>
              <a:rPr lang="en-US" sz="1700" dirty="0">
                <a:ea typeface="Gill Sans" charset="0"/>
                <a:cs typeface="Gill Sans" charset="0"/>
              </a:rPr>
              <a:t>interesting cosmologically, for probing non-</a:t>
            </a:r>
            <a:r>
              <a:rPr lang="en-US" sz="1700" dirty="0" err="1">
                <a:ea typeface="Gill Sans" charset="0"/>
                <a:cs typeface="Gill Sans" charset="0"/>
              </a:rPr>
              <a:t>Gaussianity</a:t>
            </a:r>
            <a:r>
              <a:rPr lang="en-US" sz="1700" dirty="0">
                <a:ea typeface="Gill Sans" charset="0"/>
                <a:cs typeface="Gill Sans" charset="0"/>
              </a:rPr>
              <a:t> (“pink elephants”)</a:t>
            </a:r>
          </a:p>
          <a:p>
            <a:pPr marL="544692" lvl="1" indent="-169658">
              <a:buSzPct val="125000"/>
              <a:buFont typeface="Gill Sans" charset="0"/>
              <a:buChar char="•"/>
            </a:pPr>
            <a:r>
              <a:rPr lang="en-US" sz="1700" dirty="0">
                <a:ea typeface="Gill Sans" charset="0"/>
                <a:cs typeface="Gill Sans" charset="0"/>
              </a:rPr>
              <a:t>interesting cosmologically, for efficient identification of type </a:t>
            </a:r>
            <a:r>
              <a:rPr lang="en-US" sz="1700" dirty="0" err="1">
                <a:ea typeface="Gill Sans" charset="0"/>
                <a:cs typeface="Gill Sans" charset="0"/>
              </a:rPr>
              <a:t>Ia</a:t>
            </a:r>
            <a:r>
              <a:rPr lang="en-US" sz="1700" dirty="0">
                <a:ea typeface="Gill Sans" charset="0"/>
                <a:cs typeface="Gill Sans" charset="0"/>
              </a:rPr>
              <a:t> supernovae</a:t>
            </a:r>
          </a:p>
          <a:p>
            <a:pPr marL="544692" lvl="1" indent="-169658">
              <a:buSzPct val="125000"/>
              <a:buFont typeface="Gill Sans" charset="0"/>
              <a:buChar char="•"/>
            </a:pPr>
            <a:r>
              <a:rPr lang="en-US" sz="1700" dirty="0">
                <a:ea typeface="Gill Sans" charset="0"/>
                <a:cs typeface="Gill Sans" charset="0"/>
              </a:rPr>
              <a:t>interesting for galaxy evolution</a:t>
            </a:r>
          </a:p>
          <a:p>
            <a:pPr marL="544692" lvl="1" indent="-169658">
              <a:buSzPct val="125000"/>
              <a:buFont typeface="Gill Sans" charset="0"/>
              <a:buChar char="•"/>
            </a:pPr>
            <a:r>
              <a:rPr lang="en-US" sz="1700" dirty="0">
                <a:ea typeface="Gill Sans" charset="0"/>
                <a:cs typeface="Gill Sans" charset="0"/>
              </a:rPr>
              <a:t>synergy with </a:t>
            </a:r>
            <a:r>
              <a:rPr lang="en-US" sz="1700" dirty="0" err="1">
                <a:ea typeface="Gill Sans" charset="0"/>
                <a:cs typeface="Gill Sans" charset="0"/>
              </a:rPr>
              <a:t>eROSITA</a:t>
            </a:r>
            <a:r>
              <a:rPr lang="en-US" sz="1700" dirty="0">
                <a:ea typeface="Gill Sans" charset="0"/>
                <a:cs typeface="Gill Sans" charset="0"/>
              </a:rPr>
              <a:t> and SZ surveys</a:t>
            </a:r>
          </a:p>
        </p:txBody>
      </p:sp>
      <p:pic>
        <p:nvPicPr>
          <p:cNvPr id="35847" name="Picture 6"/>
          <p:cNvPicPr>
            <a:picLocks noChangeAspect="1" noChangeArrowheads="1"/>
          </p:cNvPicPr>
          <p:nvPr/>
        </p:nvPicPr>
        <p:blipFill>
          <a:blip r:embed="rId2"/>
          <a:srcRect l="15540" t="18468" r="11937" b="9683"/>
          <a:stretch>
            <a:fillRect/>
          </a:stretch>
        </p:blipFill>
        <p:spPr bwMode="auto">
          <a:xfrm>
            <a:off x="1071562" y="3410025"/>
            <a:ext cx="2803922" cy="2778249"/>
          </a:xfrm>
          <a:prstGeom prst="rect">
            <a:avLst/>
          </a:prstGeom>
          <a:noFill/>
          <a:ln w="12700">
            <a:noFill/>
            <a:miter lim="800000"/>
            <a:headEnd/>
            <a:tailEnd/>
          </a:ln>
        </p:spPr>
      </p:pic>
      <p:sp>
        <p:nvSpPr>
          <p:cNvPr id="35848" name="Rectangle 7"/>
          <p:cNvSpPr>
            <a:spLocks/>
          </p:cNvSpPr>
          <p:nvPr/>
        </p:nvSpPr>
        <p:spPr bwMode="auto">
          <a:xfrm>
            <a:off x="785813" y="6349008"/>
            <a:ext cx="3277195" cy="375047"/>
          </a:xfrm>
          <a:prstGeom prst="rect">
            <a:avLst/>
          </a:prstGeom>
          <a:noFill/>
          <a:ln w="12700">
            <a:noFill/>
            <a:miter lim="800000"/>
            <a:headEnd/>
            <a:tailEnd/>
          </a:ln>
        </p:spPr>
        <p:txBody>
          <a:bodyPr lIns="0" tIns="0" rIns="0" bIns="0" anchor="ctr">
            <a:prstTxWarp prst="textNoShape">
              <a:avLst/>
            </a:prstTxWarp>
          </a:bodyPr>
          <a:lstStyle/>
          <a:p>
            <a:pPr algn="just"/>
            <a:r>
              <a:rPr lang="en-US" sz="1100" dirty="0">
                <a:latin typeface="Helvetica" charset="0"/>
                <a:ea typeface="Helvetica" charset="0"/>
                <a:cs typeface="Helvetica" charset="0"/>
                <a:sym typeface="Helvetica" charset="0"/>
              </a:rPr>
              <a:t>IR-selected galaxy cluster at </a:t>
            </a:r>
            <a:r>
              <a:rPr lang="en-US" sz="1100" dirty="0" err="1">
                <a:latin typeface="Helvetica" charset="0"/>
                <a:ea typeface="Helvetica" charset="0"/>
                <a:cs typeface="Helvetica" charset="0"/>
                <a:sym typeface="Helvetica" charset="0"/>
              </a:rPr>
              <a:t>z</a:t>
            </a:r>
            <a:r>
              <a:rPr lang="en-US" sz="1100" dirty="0">
                <a:latin typeface="Helvetica" charset="0"/>
                <a:ea typeface="Helvetica" charset="0"/>
                <a:cs typeface="Helvetica" charset="0"/>
                <a:sym typeface="Helvetica" charset="0"/>
              </a:rPr>
              <a:t>=1.413.  From </a:t>
            </a:r>
            <a:r>
              <a:rPr lang="en-US" sz="1100" dirty="0" err="1">
                <a:latin typeface="Helvetica" charset="0"/>
                <a:ea typeface="Helvetica" charset="0"/>
                <a:cs typeface="Helvetica" charset="0"/>
                <a:sym typeface="Helvetica" charset="0"/>
              </a:rPr>
              <a:t>Brodwin</a:t>
            </a:r>
            <a:r>
              <a:rPr lang="en-US" sz="1100" dirty="0">
                <a:latin typeface="Helvetica" charset="0"/>
                <a:ea typeface="Helvetica" charset="0"/>
                <a:cs typeface="Helvetica" charset="0"/>
                <a:sym typeface="Helvetica" charset="0"/>
              </a:rPr>
              <a:t>, Stern et al. (2011; </a:t>
            </a:r>
            <a:r>
              <a:rPr lang="en-US" sz="1100" dirty="0" err="1">
                <a:latin typeface="Helvetica" charset="0"/>
                <a:ea typeface="Helvetica" charset="0"/>
                <a:cs typeface="Helvetica" charset="0"/>
                <a:sym typeface="Helvetica" charset="0"/>
              </a:rPr>
              <a:t>ApJ</a:t>
            </a:r>
            <a:r>
              <a:rPr lang="en-US" sz="1100" dirty="0">
                <a:latin typeface="Helvetica" charset="0"/>
                <a:ea typeface="Helvetica" charset="0"/>
                <a:cs typeface="Helvetica" charset="0"/>
                <a:sym typeface="Helvetica" charset="0"/>
              </a:rPr>
              <a:t>, </a:t>
            </a:r>
            <a:r>
              <a:rPr lang="en-US" sz="1100" b="1" dirty="0">
                <a:latin typeface="Helvetica" charset="0"/>
                <a:ea typeface="Helvetica" charset="0"/>
                <a:cs typeface="Helvetica" charset="0"/>
                <a:sym typeface="Helvetica" charset="0"/>
              </a:rPr>
              <a:t>732</a:t>
            </a:r>
            <a:r>
              <a:rPr lang="en-US" sz="1100" dirty="0">
                <a:latin typeface="Helvetica" charset="0"/>
                <a:ea typeface="Helvetica" charset="0"/>
                <a:cs typeface="Helvetica" charset="0"/>
                <a:sym typeface="Helvetica" charset="0"/>
              </a:rPr>
              <a:t>, 33).</a:t>
            </a:r>
          </a:p>
        </p:txBody>
      </p:sp>
      <p:sp>
        <p:nvSpPr>
          <p:cNvPr id="9" name="TextBox 8"/>
          <p:cNvSpPr txBox="1"/>
          <p:nvPr/>
        </p:nvSpPr>
        <p:spPr>
          <a:xfrm>
            <a:off x="520700" y="177800"/>
            <a:ext cx="7620000" cy="369332"/>
          </a:xfrm>
          <a:prstGeom prst="rect">
            <a:avLst/>
          </a:prstGeom>
          <a:noFill/>
        </p:spPr>
        <p:txBody>
          <a:bodyPr wrap="square" rtlCol="0">
            <a:spAutoFit/>
          </a:bodyPr>
          <a:lstStyle/>
          <a:p>
            <a:r>
              <a:rPr lang="en-US" dirty="0" smtClean="0"/>
              <a:t>From Daniel Stern’s talk at “Science with a Wide-Field IR Space Telescope”</a:t>
            </a:r>
            <a:endParaRPr lang="en-US" dirty="0"/>
          </a:p>
        </p:txBody>
      </p:sp>
      <p:pic>
        <p:nvPicPr>
          <p:cNvPr id="10" name="Picture 9"/>
          <p:cNvPicPr>
            <a:picLocks noChangeAspect="1"/>
          </p:cNvPicPr>
          <p:nvPr/>
        </p:nvPicPr>
        <p:blipFill>
          <a:blip r:embed="rId3"/>
          <a:stretch>
            <a:fillRect/>
          </a:stretch>
        </p:blipFill>
        <p:spPr>
          <a:xfrm>
            <a:off x="4245892" y="3410024"/>
            <a:ext cx="4754042" cy="2778249"/>
          </a:xfrm>
          <a:prstGeom prst="rect">
            <a:avLst/>
          </a:prstGeom>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macs1115_highz_cropped.jpg"/>
          <p:cNvPicPr>
            <a:picLocks noChangeAspect="1"/>
          </p:cNvPicPr>
          <p:nvPr/>
        </p:nvPicPr>
        <p:blipFill>
          <a:blip r:embed="rId2">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3">
                    <a14:imgEffect>
                      <a14:saturation sat="120000"/>
                    </a14:imgEffect>
                    <a14:imgEffect>
                      <a14:brightnessContrast bright="50000"/>
                    </a14:imgEffect>
                  </a14:imgLayer>
                </a14:imgProps>
              </a:ex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01700" y="0"/>
            <a:ext cx="7327900" cy="6858000"/>
          </a:xfrm>
          <a:prstGeom prst="rect">
            <a:avLst/>
          </a:prstGeom>
        </p:spPr>
      </p:pic>
      <p:sp>
        <p:nvSpPr>
          <p:cNvPr id="13" name="TextBox 12"/>
          <p:cNvSpPr txBox="1"/>
          <p:nvPr/>
        </p:nvSpPr>
        <p:spPr>
          <a:xfrm>
            <a:off x="1002060" y="5461003"/>
            <a:ext cx="1251815" cy="1200329"/>
          </a:xfrm>
          <a:prstGeom prst="rect">
            <a:avLst/>
          </a:prstGeom>
          <a:noFill/>
        </p:spPr>
        <p:txBody>
          <a:bodyPr wrap="none" rtlCol="0">
            <a:spAutoFit/>
          </a:bodyPr>
          <a:lstStyle/>
          <a:p>
            <a:r>
              <a:rPr lang="en-US" dirty="0" smtClean="0">
                <a:solidFill>
                  <a:schemeClr val="bg1"/>
                </a:solidFill>
              </a:rPr>
              <a:t>MACS1115</a:t>
            </a:r>
          </a:p>
          <a:p>
            <a:r>
              <a:rPr lang="en-US" dirty="0" smtClean="0">
                <a:solidFill>
                  <a:srgbClr val="3366FF"/>
                </a:solidFill>
              </a:rPr>
              <a:t>B=F105W</a:t>
            </a:r>
          </a:p>
          <a:p>
            <a:r>
              <a:rPr lang="en-US" dirty="0" smtClean="0">
                <a:solidFill>
                  <a:srgbClr val="00FF00"/>
                </a:solidFill>
              </a:rPr>
              <a:t>G=F125W</a:t>
            </a:r>
          </a:p>
          <a:p>
            <a:r>
              <a:rPr lang="en-US" dirty="0" smtClean="0">
                <a:solidFill>
                  <a:srgbClr val="FF0000"/>
                </a:solidFill>
              </a:rPr>
              <a:t>R=F160W</a:t>
            </a:r>
            <a:endParaRPr lang="en-US" dirty="0">
              <a:solidFill>
                <a:srgbClr val="FF0000"/>
              </a:solidFill>
            </a:endParaRPr>
          </a:p>
        </p:txBody>
      </p:sp>
      <p:sp>
        <p:nvSpPr>
          <p:cNvPr id="5" name="TextBox 4"/>
          <p:cNvSpPr txBox="1"/>
          <p:nvPr/>
        </p:nvSpPr>
        <p:spPr>
          <a:xfrm>
            <a:off x="4380260" y="5461003"/>
            <a:ext cx="3646140" cy="923330"/>
          </a:xfrm>
          <a:prstGeom prst="rect">
            <a:avLst/>
          </a:prstGeom>
          <a:noFill/>
        </p:spPr>
        <p:txBody>
          <a:bodyPr wrap="square" rtlCol="0">
            <a:spAutoFit/>
          </a:bodyPr>
          <a:lstStyle/>
          <a:p>
            <a:r>
              <a:rPr lang="en-US" dirty="0" smtClean="0">
                <a:solidFill>
                  <a:schemeClr val="tx2">
                    <a:lumMod val="20000"/>
                    <a:lumOff val="80000"/>
                  </a:schemeClr>
                </a:solidFill>
              </a:rPr>
              <a:t>Carry-out detailed studies of galaxies in cluster-</a:t>
            </a:r>
            <a:r>
              <a:rPr lang="en-US" dirty="0" err="1" smtClean="0">
                <a:solidFill>
                  <a:schemeClr val="tx2">
                    <a:lumMod val="20000"/>
                    <a:lumOff val="80000"/>
                  </a:schemeClr>
                </a:solidFill>
              </a:rPr>
              <a:t>infall</a:t>
            </a:r>
            <a:r>
              <a:rPr lang="en-US" dirty="0" smtClean="0">
                <a:solidFill>
                  <a:schemeClr val="tx2">
                    <a:lumMod val="20000"/>
                    <a:lumOff val="80000"/>
                  </a:schemeClr>
                </a:solidFill>
              </a:rPr>
              <a:t> regions (R ≈ 5 </a:t>
            </a:r>
            <a:r>
              <a:rPr lang="en-US" dirty="0" err="1" smtClean="0">
                <a:solidFill>
                  <a:schemeClr val="tx2">
                    <a:lumMod val="20000"/>
                    <a:lumOff val="80000"/>
                  </a:schemeClr>
                </a:solidFill>
              </a:rPr>
              <a:t>Mpc</a:t>
            </a:r>
            <a:r>
              <a:rPr lang="en-US" dirty="0" smtClean="0">
                <a:solidFill>
                  <a:schemeClr val="tx2">
                    <a:lumMod val="20000"/>
                    <a:lumOff val="80000"/>
                  </a:schemeClr>
                </a:solidFill>
              </a:rPr>
              <a:t> (0.25-deg) impossible with HST, JWST</a:t>
            </a:r>
            <a:endParaRPr lang="en-US" dirty="0">
              <a:solidFill>
                <a:schemeClr val="tx2">
                  <a:lumMod val="20000"/>
                  <a:lumOff val="80000"/>
                </a:schemeClr>
              </a:solidFill>
            </a:endParaRPr>
          </a:p>
        </p:txBody>
      </p:sp>
      <p:sp>
        <p:nvSpPr>
          <p:cNvPr id="6" name="TextBox 5"/>
          <p:cNvSpPr txBox="1"/>
          <p:nvPr/>
        </p:nvSpPr>
        <p:spPr>
          <a:xfrm>
            <a:off x="1193800" y="228600"/>
            <a:ext cx="4241800" cy="646331"/>
          </a:xfrm>
          <a:prstGeom prst="rect">
            <a:avLst/>
          </a:prstGeom>
          <a:noFill/>
        </p:spPr>
        <p:txBody>
          <a:bodyPr wrap="square" rtlCol="0">
            <a:spAutoFit/>
          </a:bodyPr>
          <a:lstStyle/>
          <a:p>
            <a:r>
              <a:rPr lang="en-US" dirty="0" smtClean="0">
                <a:solidFill>
                  <a:schemeClr val="accent4">
                    <a:lumMod val="20000"/>
                    <a:lumOff val="80000"/>
                  </a:schemeClr>
                </a:solidFill>
              </a:rPr>
              <a:t>From Marc Postman: HST+WFC3 image of one of the CLASH clusters – 1-2 orbits/color</a:t>
            </a:r>
            <a:endParaRPr lang="en-US" dirty="0">
              <a:solidFill>
                <a:schemeClr val="accent4">
                  <a:lumMod val="20000"/>
                  <a:lumOff val="80000"/>
                </a:scheme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030677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554182" y="889000"/>
            <a:ext cx="7688118" cy="5586144"/>
          </a:xfrm>
          <a:prstGeom prst="rect">
            <a:avLst/>
          </a:prstGeom>
          <a:noFill/>
        </p:spPr>
        <p:txBody>
          <a:bodyPr wrap="square" rtlCol="0">
            <a:spAutoFit/>
          </a:bodyPr>
          <a:lstStyle/>
          <a:p>
            <a:r>
              <a:rPr lang="en-US" sz="1700" dirty="0" smtClean="0"/>
              <a:t>Following a productive meeting in Pasadena, CA on June 13-16, 2012 at which we reviewed progress on the WFIRST mission --- highest priority for space science of the 2010 New Worlds New Horizons Decadal Survey in Astronomy &amp; Astrophysics, we assemble in Anchorage to review some of the science discussed in Pasadena and progress on WFIRST designs and reference missions by the Science Definition Team.</a:t>
            </a:r>
          </a:p>
          <a:p>
            <a:endParaRPr lang="en-US" sz="1700" dirty="0" smtClean="0"/>
          </a:p>
          <a:p>
            <a:r>
              <a:rPr lang="en-US" sz="1700" dirty="0" smtClean="0"/>
              <a:t>A new development since Pasadena:</a:t>
            </a:r>
          </a:p>
          <a:p>
            <a:r>
              <a:rPr lang="en-US" sz="1700" dirty="0" smtClean="0"/>
              <a:t>NASA hopes to use the first of the NRO telescopes --- 2.4m f/8 </a:t>
            </a:r>
            <a:r>
              <a:rPr lang="en-US" sz="1700" dirty="0" err="1" smtClean="0"/>
              <a:t>Cassegrain</a:t>
            </a:r>
            <a:r>
              <a:rPr lang="en-US" sz="1700" dirty="0" smtClean="0"/>
              <a:t> telescopes that are space --- to further the scientific goals of the New Worlds, New Horizons Decadal Survey.  NASA HQ has used preliminary work at JPL and GSFC to establish that these telescopes are suitable for astronomical observations and, in particular, that a wide-field near-IR telescope</a:t>
            </a:r>
            <a:r>
              <a:rPr lang="en-US" sz="1700" dirty="0" smtClean="0"/>
              <a:t> is a </a:t>
            </a:r>
            <a:r>
              <a:rPr lang="en-US" sz="1700" dirty="0" smtClean="0"/>
              <a:t>possible adaptation of</a:t>
            </a:r>
            <a:r>
              <a:rPr lang="en-US" sz="1700" dirty="0" smtClean="0"/>
              <a:t> one of these </a:t>
            </a:r>
            <a:r>
              <a:rPr lang="en-US" sz="1700" dirty="0" smtClean="0"/>
              <a:t>(essentially) finished telescopes.</a:t>
            </a:r>
          </a:p>
          <a:p>
            <a:endParaRPr lang="en-US" sz="1700" dirty="0" smtClean="0"/>
          </a:p>
          <a:p>
            <a:r>
              <a:rPr lang="en-US" sz="1700" dirty="0" smtClean="0"/>
              <a:t>My presentation here at the AAS follows one I made at the inaugural meeting of the CAA on June 4.  It is based on the work of a small group asked by NASA HQ to provide a </a:t>
            </a:r>
            <a:r>
              <a:rPr lang="en-US" sz="1700" u="sng" dirty="0" smtClean="0"/>
              <a:t>preliminary</a:t>
            </a:r>
            <a:r>
              <a:rPr lang="en-US" sz="1700" dirty="0" smtClean="0"/>
              <a:t> answer to the question “Can a 2.4-m NRO-developed telescope make substantial progress on the priority science goals of the NWNH survey?” This group included Matt Mountain, David </a:t>
            </a:r>
            <a:r>
              <a:rPr lang="en-US" sz="1700" dirty="0" err="1" smtClean="0"/>
              <a:t>Spergel</a:t>
            </a:r>
            <a:r>
              <a:rPr lang="en-US" sz="1700" dirty="0" smtClean="0"/>
              <a:t>, </a:t>
            </a:r>
            <a:r>
              <a:rPr lang="en-US" sz="1700" dirty="0" smtClean="0"/>
              <a:t>Marc Postman, Jeremy </a:t>
            </a:r>
            <a:r>
              <a:rPr lang="en-US" sz="1700" dirty="0" err="1" smtClean="0"/>
              <a:t>Kasdin</a:t>
            </a:r>
            <a:r>
              <a:rPr lang="en-US" sz="1700" dirty="0" smtClean="0"/>
              <a:t>, </a:t>
            </a:r>
            <a:r>
              <a:rPr lang="en-US" sz="1700" dirty="0" smtClean="0"/>
              <a:t>Erin </a:t>
            </a:r>
            <a:r>
              <a:rPr lang="en-US" sz="1700" dirty="0" smtClean="0"/>
              <a:t>Elliott, and Alan Dressler. </a:t>
            </a:r>
            <a:endParaRPr lang="en-US" sz="1700" dirty="0" smtClean="0"/>
          </a:p>
          <a:p>
            <a:endParaRPr lang="en-US" sz="17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1"/>
          <p:cNvSpPr>
            <a:spLocks/>
          </p:cNvSpPr>
          <p:nvPr/>
        </p:nvSpPr>
        <p:spPr bwMode="auto">
          <a:xfrm>
            <a:off x="402035" y="165100"/>
            <a:ext cx="6951265" cy="464344"/>
          </a:xfrm>
          <a:prstGeom prst="rect">
            <a:avLst/>
          </a:prstGeom>
          <a:noFill/>
          <a:ln w="12700">
            <a:noFill/>
            <a:miter lim="800000"/>
            <a:headEnd/>
            <a:tailEnd/>
          </a:ln>
        </p:spPr>
        <p:txBody>
          <a:bodyPr lIns="0" tIns="0" rIns="0" bIns="0" anchor="ctr">
            <a:prstTxWarp prst="textNoShape">
              <a:avLst/>
            </a:prstTxWarp>
          </a:bodyPr>
          <a:lstStyle/>
          <a:p>
            <a:r>
              <a:rPr lang="en-US" sz="2400" dirty="0" smtClean="0">
                <a:solidFill>
                  <a:schemeClr val="tx1"/>
                </a:solidFill>
                <a:ea typeface="Gill Sans" charset="0"/>
                <a:cs typeface="Gill Sans" charset="0"/>
              </a:rPr>
              <a:t>Jason </a:t>
            </a:r>
            <a:r>
              <a:rPr lang="en-US" sz="2400" dirty="0" err="1" smtClean="0">
                <a:solidFill>
                  <a:schemeClr val="tx1"/>
                </a:solidFill>
                <a:ea typeface="Gill Sans" charset="0"/>
                <a:cs typeface="Gill Sans" charset="0"/>
              </a:rPr>
              <a:t>Kalirai</a:t>
            </a:r>
            <a:r>
              <a:rPr lang="en-US" sz="2400" dirty="0" smtClean="0">
                <a:solidFill>
                  <a:schemeClr val="tx1"/>
                </a:solidFill>
                <a:ea typeface="Gill Sans" charset="0"/>
                <a:cs typeface="Gill Sans" charset="0"/>
              </a:rPr>
              <a:t> (</a:t>
            </a:r>
            <a:r>
              <a:rPr lang="en-US" sz="2400" dirty="0" smtClean="0">
                <a:ea typeface="Gill Sans" charset="0"/>
                <a:cs typeface="Gill Sans" charset="0"/>
              </a:rPr>
              <a:t>coming up) </a:t>
            </a:r>
            <a:r>
              <a:rPr lang="en-US" sz="2400" dirty="0" smtClean="0">
                <a:solidFill>
                  <a:schemeClr val="tx1"/>
                </a:solidFill>
                <a:ea typeface="Gill Sans" charset="0"/>
                <a:cs typeface="Gill Sans" charset="0"/>
              </a:rPr>
              <a:t>will cover resolved </a:t>
            </a:r>
            <a:r>
              <a:rPr lang="en-US" sz="2400" dirty="0">
                <a:solidFill>
                  <a:schemeClr val="tx1"/>
                </a:solidFill>
                <a:ea typeface="Gill Sans" charset="0"/>
                <a:cs typeface="Gill Sans" charset="0"/>
              </a:rPr>
              <a:t>stellar populations in nearby galaxies</a:t>
            </a:r>
          </a:p>
        </p:txBody>
      </p:sp>
      <p:pic>
        <p:nvPicPr>
          <p:cNvPr id="49156" name="Picture 3"/>
          <p:cNvPicPr>
            <a:picLocks noChangeAspect="1" noChangeArrowheads="1"/>
          </p:cNvPicPr>
          <p:nvPr/>
        </p:nvPicPr>
        <p:blipFill>
          <a:blip r:embed="rId2"/>
          <a:srcRect/>
          <a:stretch>
            <a:fillRect/>
          </a:stretch>
        </p:blipFill>
        <p:spPr bwMode="auto">
          <a:xfrm>
            <a:off x="160735" y="883444"/>
            <a:ext cx="6036865" cy="3331111"/>
          </a:xfrm>
          <a:prstGeom prst="rect">
            <a:avLst/>
          </a:prstGeom>
          <a:noFill/>
          <a:ln w="12700">
            <a:noFill/>
            <a:miter lim="800000"/>
            <a:headEnd/>
            <a:tailEnd/>
          </a:ln>
        </p:spPr>
      </p:pic>
      <p:pic>
        <p:nvPicPr>
          <p:cNvPr id="6" name="Picture 5"/>
          <p:cNvPicPr>
            <a:picLocks noChangeAspect="1"/>
          </p:cNvPicPr>
          <p:nvPr/>
        </p:nvPicPr>
        <p:blipFill>
          <a:blip r:embed="rId3"/>
          <a:stretch>
            <a:fillRect/>
          </a:stretch>
        </p:blipFill>
        <p:spPr>
          <a:xfrm>
            <a:off x="3719710" y="3400474"/>
            <a:ext cx="4625579" cy="3006627"/>
          </a:xfrm>
          <a:prstGeom prst="rect">
            <a:avLst/>
          </a:prstGeom>
        </p:spPr>
      </p:pic>
      <p:sp>
        <p:nvSpPr>
          <p:cNvPr id="7" name="TextBox 6"/>
          <p:cNvSpPr txBox="1"/>
          <p:nvPr/>
        </p:nvSpPr>
        <p:spPr>
          <a:xfrm>
            <a:off x="6311900" y="927100"/>
            <a:ext cx="2692400" cy="2031325"/>
          </a:xfrm>
          <a:prstGeom prst="rect">
            <a:avLst/>
          </a:prstGeom>
          <a:noFill/>
        </p:spPr>
        <p:txBody>
          <a:bodyPr wrap="square" rtlCol="0">
            <a:spAutoFit/>
          </a:bodyPr>
          <a:lstStyle/>
          <a:p>
            <a:r>
              <a:rPr lang="en-US" dirty="0" smtClean="0"/>
              <a:t>IR color map of SMC is rich in structure that can be identified as distinct stellar populations with color-magnitude diagrams that include near-IR colors (from D. Stern talk) </a:t>
            </a:r>
            <a:endParaRPr lang="en-US" dirty="0"/>
          </a:p>
        </p:txBody>
      </p:sp>
      <p:sp>
        <p:nvSpPr>
          <p:cNvPr id="8" name="TextBox 7"/>
          <p:cNvSpPr txBox="1"/>
          <p:nvPr/>
        </p:nvSpPr>
        <p:spPr>
          <a:xfrm>
            <a:off x="287735" y="4529802"/>
            <a:ext cx="3185466" cy="1200329"/>
          </a:xfrm>
          <a:prstGeom prst="rect">
            <a:avLst/>
          </a:prstGeom>
          <a:noFill/>
        </p:spPr>
        <p:txBody>
          <a:bodyPr wrap="square" rtlCol="0">
            <a:spAutoFit/>
          </a:bodyPr>
          <a:lstStyle/>
          <a:p>
            <a:r>
              <a:rPr lang="en-US" dirty="0" smtClean="0"/>
              <a:t>J. </a:t>
            </a:r>
            <a:r>
              <a:rPr lang="en-US" dirty="0" err="1" smtClean="0"/>
              <a:t>Kalirai</a:t>
            </a:r>
            <a:r>
              <a:rPr lang="en-US" dirty="0" smtClean="0"/>
              <a:t>: adding IR colors greatly improves precision of age, metal abundance measurements for old stellar populations </a:t>
            </a:r>
            <a:endParaRPr lang="en-US" dirty="0"/>
          </a:p>
        </p:txBody>
      </p:sp>
      <p:cxnSp>
        <p:nvCxnSpPr>
          <p:cNvPr id="11" name="Straight Arrow Connector 10"/>
          <p:cNvCxnSpPr/>
          <p:nvPr/>
        </p:nvCxnSpPr>
        <p:spPr bwMode="auto">
          <a:xfrm flipV="1">
            <a:off x="3435101" y="4900612"/>
            <a:ext cx="832099" cy="1588"/>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p:spPr>
      </p:cxnSp>
      <p:cxnSp>
        <p:nvCxnSpPr>
          <p:cNvPr id="13" name="Straight Arrow Connector 12"/>
          <p:cNvCxnSpPr/>
          <p:nvPr/>
        </p:nvCxnSpPr>
        <p:spPr bwMode="auto">
          <a:xfrm>
            <a:off x="4755901" y="4900612"/>
            <a:ext cx="844799" cy="1588"/>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p:spPr>
      </p:cxnSp>
      <p:sp>
        <p:nvSpPr>
          <p:cNvPr id="14" name="Rectangle 13"/>
          <p:cNvSpPr/>
          <p:nvPr/>
        </p:nvSpPr>
        <p:spPr bwMode="auto">
          <a:xfrm>
            <a:off x="287735" y="711200"/>
            <a:ext cx="2188765" cy="444500"/>
          </a:xfrm>
          <a:prstGeom prst="rect">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04" name="Picture 3"/>
          <p:cNvPicPr>
            <a:picLocks noChangeAspect="1" noChangeArrowheads="1"/>
          </p:cNvPicPr>
          <p:nvPr/>
        </p:nvPicPr>
        <p:blipFill>
          <a:blip r:embed="rId2"/>
          <a:srcRect/>
          <a:stretch>
            <a:fillRect/>
          </a:stretch>
        </p:blipFill>
        <p:spPr bwMode="auto">
          <a:xfrm>
            <a:off x="169664" y="1936154"/>
            <a:ext cx="8795742" cy="4071938"/>
          </a:xfrm>
          <a:prstGeom prst="rect">
            <a:avLst/>
          </a:prstGeom>
          <a:noFill/>
          <a:ln w="12700">
            <a:noFill/>
            <a:miter lim="800000"/>
            <a:headEnd/>
            <a:tailEnd/>
          </a:ln>
        </p:spPr>
      </p:pic>
      <p:sp>
        <p:nvSpPr>
          <p:cNvPr id="51205" name="Rectangle 4"/>
          <p:cNvSpPr>
            <a:spLocks/>
          </p:cNvSpPr>
          <p:nvPr/>
        </p:nvSpPr>
        <p:spPr bwMode="auto">
          <a:xfrm>
            <a:off x="4775151" y="5022860"/>
            <a:ext cx="791119" cy="276999"/>
          </a:xfrm>
          <a:prstGeom prst="rect">
            <a:avLst/>
          </a:prstGeom>
          <a:solidFill>
            <a:srgbClr val="FFFFFF"/>
          </a:solidFill>
          <a:ln w="12700">
            <a:solidFill>
              <a:schemeClr val="tx1"/>
            </a:solidFill>
            <a:miter lim="800000"/>
            <a:headEnd/>
            <a:tailEnd/>
          </a:ln>
        </p:spPr>
        <p:txBody>
          <a:bodyPr wrap="none" lIns="0" tIns="0" rIns="0" bIns="0" anchor="ctr">
            <a:prstTxWarp prst="textNoShape">
              <a:avLst/>
            </a:prstTxWarp>
            <a:spAutoFit/>
          </a:bodyPr>
          <a:lstStyle/>
          <a:p>
            <a:r>
              <a:rPr lang="en-US">
                <a:solidFill>
                  <a:schemeClr val="tx1"/>
                </a:solidFill>
                <a:ea typeface="Gill Sans" charset="0"/>
                <a:cs typeface="Gill Sans" charset="0"/>
              </a:rPr>
              <a:t>WFIRST</a:t>
            </a:r>
          </a:p>
        </p:txBody>
      </p:sp>
      <p:sp>
        <p:nvSpPr>
          <p:cNvPr id="51206" name="Rectangle 5"/>
          <p:cNvSpPr>
            <a:spLocks/>
          </p:cNvSpPr>
          <p:nvPr/>
        </p:nvSpPr>
        <p:spPr bwMode="auto">
          <a:xfrm>
            <a:off x="464344" y="5022860"/>
            <a:ext cx="661051" cy="276999"/>
          </a:xfrm>
          <a:prstGeom prst="rect">
            <a:avLst/>
          </a:prstGeom>
          <a:solidFill>
            <a:srgbClr val="FFFFFF"/>
          </a:solidFill>
          <a:ln w="12700">
            <a:solidFill>
              <a:schemeClr val="tx1"/>
            </a:solidFill>
            <a:miter lim="800000"/>
            <a:headEnd/>
            <a:tailEnd/>
          </a:ln>
        </p:spPr>
        <p:txBody>
          <a:bodyPr wrap="none" lIns="0" tIns="0" rIns="0" bIns="0" anchor="ctr">
            <a:prstTxWarp prst="textNoShape">
              <a:avLst/>
            </a:prstTxWarp>
            <a:spAutoFit/>
          </a:bodyPr>
          <a:lstStyle/>
          <a:p>
            <a:r>
              <a:rPr lang="en-US">
                <a:solidFill>
                  <a:schemeClr val="tx1"/>
                </a:solidFill>
                <a:ea typeface="Gill Sans" charset="0"/>
                <a:cs typeface="Gill Sans" charset="0"/>
              </a:rPr>
              <a:t>2MASS</a:t>
            </a:r>
          </a:p>
        </p:txBody>
      </p:sp>
      <p:sp>
        <p:nvSpPr>
          <p:cNvPr id="8" name="TextBox 7"/>
          <p:cNvSpPr txBox="1"/>
          <p:nvPr/>
        </p:nvSpPr>
        <p:spPr>
          <a:xfrm>
            <a:off x="464344" y="177800"/>
            <a:ext cx="7727156" cy="1477328"/>
          </a:xfrm>
          <a:prstGeom prst="rect">
            <a:avLst/>
          </a:prstGeom>
          <a:noFill/>
        </p:spPr>
        <p:txBody>
          <a:bodyPr wrap="square" rtlCol="0">
            <a:spAutoFit/>
          </a:bodyPr>
          <a:lstStyle/>
          <a:p>
            <a:r>
              <a:rPr lang="en-US" dirty="0" smtClean="0"/>
              <a:t>All these programs, and many more, will be possible because of the F &lt; 0.1 </a:t>
            </a:r>
            <a:r>
              <a:rPr lang="en-US" dirty="0" err="1" smtClean="0"/>
              <a:t>μJy</a:t>
            </a:r>
            <a:r>
              <a:rPr lang="en-US" dirty="0" smtClean="0"/>
              <a:t> ( &gt; 26 AB </a:t>
            </a:r>
            <a:r>
              <a:rPr lang="en-US" dirty="0" err="1" smtClean="0"/>
              <a:t>mag</a:t>
            </a:r>
            <a:r>
              <a:rPr lang="en-US" dirty="0" smtClean="0"/>
              <a:t>) reached by NRO-1 for wide-fields.  This flux limit is, by the way, a perfect match to the LSST optical surveys: together, astronomers will have a broad photometric catalog that will be powerful for galaxy formation and evolution studies </a:t>
            </a:r>
            <a:endParaRPr 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GPI_plot.jp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161360" y="2911078"/>
            <a:ext cx="3562945" cy="3143250"/>
          </a:xfrm>
          <a:prstGeom prst="rect">
            <a:avLst/>
          </a:prstGeom>
        </p:spPr>
      </p:pic>
      <p:sp>
        <p:nvSpPr>
          <p:cNvPr id="15361" name="Rectangle 1"/>
          <p:cNvSpPr>
            <a:spLocks/>
          </p:cNvSpPr>
          <p:nvPr/>
        </p:nvSpPr>
        <p:spPr bwMode="auto">
          <a:xfrm>
            <a:off x="1" y="80367"/>
            <a:ext cx="8893969" cy="455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2000" b="1" dirty="0" smtClean="0">
                <a:solidFill>
                  <a:srgbClr val="000000"/>
                </a:solidFill>
                <a:latin typeface="Helvetica" charset="0"/>
                <a:ea typeface="ＭＳ Ｐゴシック" charset="0"/>
                <a:cs typeface="Helvetica" charset="0"/>
                <a:sym typeface="Helvetica" charset="0"/>
              </a:rPr>
              <a:t>Jeremy </a:t>
            </a:r>
            <a:r>
              <a:rPr lang="en-US" sz="2000" b="1" dirty="0" err="1" smtClean="0">
                <a:solidFill>
                  <a:srgbClr val="000000"/>
                </a:solidFill>
                <a:latin typeface="Helvetica" charset="0"/>
                <a:ea typeface="ＭＳ Ｐゴシック" charset="0"/>
                <a:cs typeface="Helvetica" charset="0"/>
                <a:sym typeface="Helvetica" charset="0"/>
              </a:rPr>
              <a:t>Kasdin</a:t>
            </a:r>
            <a:r>
              <a:rPr lang="en-US" sz="2000" b="1" dirty="0" smtClean="0">
                <a:solidFill>
                  <a:srgbClr val="000000"/>
                </a:solidFill>
                <a:latin typeface="Helvetica" charset="0"/>
                <a:ea typeface="ＭＳ Ｐゴシック" charset="0"/>
                <a:cs typeface="Helvetica" charset="0"/>
                <a:sym typeface="Helvetica" charset="0"/>
              </a:rPr>
              <a:t>: </a:t>
            </a:r>
            <a:r>
              <a:rPr lang="en-US" sz="2000" b="1" dirty="0" err="1" smtClean="0">
                <a:solidFill>
                  <a:srgbClr val="000000"/>
                </a:solidFill>
                <a:latin typeface="Helvetica" charset="0"/>
                <a:ea typeface="ＭＳ Ｐゴシック" charset="0"/>
                <a:cs typeface="Helvetica" charset="0"/>
                <a:sym typeface="Helvetica" charset="0"/>
              </a:rPr>
              <a:t>Coronagraphy</a:t>
            </a:r>
            <a:r>
              <a:rPr lang="en-US" sz="2000" b="1" dirty="0" smtClean="0">
                <a:solidFill>
                  <a:srgbClr val="000000"/>
                </a:solidFill>
                <a:latin typeface="Helvetica" charset="0"/>
                <a:ea typeface="ＭＳ Ｐゴシック" charset="0"/>
                <a:cs typeface="Helvetica" charset="0"/>
                <a:sym typeface="Helvetica" charset="0"/>
              </a:rPr>
              <a:t> </a:t>
            </a:r>
            <a:r>
              <a:rPr lang="en-US" sz="2000" b="1" dirty="0">
                <a:solidFill>
                  <a:srgbClr val="000000"/>
                </a:solidFill>
                <a:latin typeface="Helvetica" charset="0"/>
                <a:ea typeface="ＭＳ Ｐゴシック" charset="0"/>
                <a:cs typeface="Helvetica" charset="0"/>
                <a:sym typeface="Helvetica" charset="0"/>
              </a:rPr>
              <a:t>with the</a:t>
            </a:r>
            <a:r>
              <a:rPr lang="en-US" sz="2000" b="1" dirty="0" smtClean="0">
                <a:solidFill>
                  <a:srgbClr val="000000"/>
                </a:solidFill>
                <a:latin typeface="Helvetica" charset="0"/>
                <a:ea typeface="ＭＳ Ｐゴシック" charset="0"/>
                <a:cs typeface="Helvetica" charset="0"/>
                <a:sym typeface="Helvetica" charset="0"/>
              </a:rPr>
              <a:t> NRO-1 2.40-m Telescope</a:t>
            </a:r>
            <a:endParaRPr lang="en-US" sz="2000" b="1" dirty="0">
              <a:solidFill>
                <a:srgbClr val="000000"/>
              </a:solidFill>
              <a:latin typeface="Helvetica" charset="0"/>
              <a:ea typeface="ＭＳ Ｐゴシック" charset="0"/>
              <a:cs typeface="Helvetica" charset="0"/>
              <a:sym typeface="Helvetica" charset="0"/>
            </a:endParaRPr>
          </a:p>
        </p:txBody>
      </p:sp>
      <p:sp>
        <p:nvSpPr>
          <p:cNvPr id="15362" name="Rectangle 2"/>
          <p:cNvSpPr>
            <a:spLocks/>
          </p:cNvSpPr>
          <p:nvPr/>
        </p:nvSpPr>
        <p:spPr bwMode="auto">
          <a:xfrm>
            <a:off x="276821" y="568722"/>
            <a:ext cx="8331398" cy="33039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1700" dirty="0">
                <a:solidFill>
                  <a:srgbClr val="000000"/>
                </a:solidFill>
                <a:latin typeface="Helvetica" charset="0"/>
                <a:ea typeface="ＭＳ Ｐゴシック" charset="0"/>
                <a:cs typeface="Helvetica" charset="0"/>
                <a:sym typeface="Helvetica" charset="0"/>
              </a:rPr>
              <a:t>Recent advances allow high-contrast imaging at small angles with on-axis telescopes</a:t>
            </a:r>
          </a:p>
        </p:txBody>
      </p:sp>
      <p:sp>
        <p:nvSpPr>
          <p:cNvPr id="15363" name="Rectangle 3"/>
          <p:cNvSpPr>
            <a:spLocks/>
          </p:cNvSpPr>
          <p:nvPr/>
        </p:nvSpPr>
        <p:spPr bwMode="auto">
          <a:xfrm>
            <a:off x="187524" y="1031380"/>
            <a:ext cx="6956227" cy="141089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nchor="ctr"/>
          <a:lstStyle/>
          <a:p>
            <a:pPr marL="178578" indent="-178578" defTabSz="642915" fontAlgn="base">
              <a:spcBef>
                <a:spcPts val="141"/>
              </a:spcBef>
              <a:spcAft>
                <a:spcPct val="0"/>
              </a:spcAft>
              <a:buSzPct val="125000"/>
              <a:buFont typeface="Gill Sans" charset="0"/>
              <a:buChar char="•"/>
            </a:pPr>
            <a:r>
              <a:rPr lang="en-US" sz="1700" dirty="0">
                <a:solidFill>
                  <a:srgbClr val="000000"/>
                </a:solidFill>
                <a:latin typeface="Gill Sans" charset="0"/>
                <a:ea typeface="ＭＳ Ｐゴシック" charset="0"/>
                <a:cs typeface="Gill Sans" charset="0"/>
                <a:sym typeface="Gill Sans" charset="0"/>
              </a:rPr>
              <a:t>Uncorrected contrast of up to 10</a:t>
            </a:r>
            <a:r>
              <a:rPr lang="en-US" sz="1700" baseline="32000" dirty="0">
                <a:solidFill>
                  <a:srgbClr val="000000"/>
                </a:solidFill>
                <a:latin typeface="Gill Sans" charset="0"/>
                <a:ea typeface="ＭＳ Ｐゴシック" charset="0"/>
                <a:cs typeface="Gill Sans" charset="0"/>
                <a:sym typeface="Gill Sans" charset="0"/>
              </a:rPr>
              <a:t>-5</a:t>
            </a:r>
            <a:r>
              <a:rPr lang="en-US" sz="1700" dirty="0">
                <a:solidFill>
                  <a:srgbClr val="000000"/>
                </a:solidFill>
                <a:latin typeface="Gill Sans" charset="0"/>
                <a:ea typeface="ＭＳ Ｐゴシック" charset="0"/>
                <a:cs typeface="Gill Sans" charset="0"/>
                <a:sym typeface="Gill Sans" charset="0"/>
              </a:rPr>
              <a:t>, Corrected (with DM) to 10</a:t>
            </a:r>
            <a:r>
              <a:rPr lang="en-US" sz="1700" baseline="32000" dirty="0">
                <a:solidFill>
                  <a:srgbClr val="000000"/>
                </a:solidFill>
                <a:latin typeface="Gill Sans" charset="0"/>
                <a:ea typeface="ＭＳ Ｐゴシック" charset="0"/>
                <a:cs typeface="Gill Sans" charset="0"/>
                <a:sym typeface="Gill Sans" charset="0"/>
              </a:rPr>
              <a:t>-8</a:t>
            </a:r>
            <a:r>
              <a:rPr lang="en-US" sz="1700" dirty="0">
                <a:solidFill>
                  <a:srgbClr val="000000"/>
                </a:solidFill>
                <a:latin typeface="Gill Sans" charset="0"/>
                <a:ea typeface="ＭＳ Ｐゴシック" charset="0"/>
                <a:cs typeface="Gill Sans" charset="0"/>
                <a:sym typeface="Gill Sans" charset="0"/>
              </a:rPr>
              <a:t> or better</a:t>
            </a:r>
          </a:p>
          <a:p>
            <a:pPr marL="178578" indent="-178578" defTabSz="642915" fontAlgn="base">
              <a:spcBef>
                <a:spcPts val="141"/>
              </a:spcBef>
              <a:spcAft>
                <a:spcPct val="0"/>
              </a:spcAft>
              <a:buSzPct val="125000"/>
              <a:buFont typeface="Gill Sans" charset="0"/>
              <a:buChar char="•"/>
            </a:pPr>
            <a:r>
              <a:rPr lang="en-US" sz="1700" dirty="0">
                <a:solidFill>
                  <a:srgbClr val="000000"/>
                </a:solidFill>
                <a:latin typeface="Gill Sans" charset="0"/>
                <a:ea typeface="ＭＳ Ｐゴシック" charset="0"/>
                <a:cs typeface="Gill Sans" charset="0"/>
                <a:sym typeface="Gill Sans" charset="0"/>
              </a:rPr>
              <a:t>Corrected contrast limited by telescope stability</a:t>
            </a:r>
          </a:p>
          <a:p>
            <a:pPr marL="178578" indent="-178578" defTabSz="642915" fontAlgn="base">
              <a:spcBef>
                <a:spcPts val="141"/>
              </a:spcBef>
              <a:spcAft>
                <a:spcPct val="0"/>
              </a:spcAft>
              <a:buSzPct val="125000"/>
              <a:buFont typeface="Gill Sans" charset="0"/>
              <a:buChar char="•"/>
            </a:pPr>
            <a:r>
              <a:rPr lang="en-US" sz="1700" dirty="0">
                <a:solidFill>
                  <a:srgbClr val="000000"/>
                </a:solidFill>
                <a:latin typeface="Gill Sans" charset="0"/>
                <a:ea typeface="ＭＳ Ｐゴシック" charset="0"/>
                <a:cs typeface="Gill Sans" charset="0"/>
                <a:sym typeface="Gill Sans" charset="0"/>
              </a:rPr>
              <a:t>Another order of magnitude possible via post-processing</a:t>
            </a:r>
          </a:p>
          <a:p>
            <a:pPr marL="178578" indent="-178578" defTabSz="642915" fontAlgn="base">
              <a:spcBef>
                <a:spcPts val="141"/>
              </a:spcBef>
              <a:spcAft>
                <a:spcPct val="0"/>
              </a:spcAft>
              <a:buSzPct val="125000"/>
              <a:buFont typeface="Gill Sans" charset="0"/>
              <a:buChar char="•"/>
            </a:pPr>
            <a:r>
              <a:rPr lang="en-US" sz="1700" dirty="0">
                <a:solidFill>
                  <a:srgbClr val="000000"/>
                </a:solidFill>
                <a:latin typeface="Gill Sans" charset="0"/>
                <a:ea typeface="ＭＳ Ｐゴシック" charset="0"/>
                <a:cs typeface="Gill Sans" charset="0"/>
                <a:sym typeface="Gill Sans" charset="0"/>
              </a:rPr>
              <a:t>Inner working angles from 2.5-3 </a:t>
            </a:r>
            <a:r>
              <a:rPr lang="en-US" sz="1700" dirty="0" err="1">
                <a:solidFill>
                  <a:srgbClr val="000000"/>
                </a:solidFill>
                <a:latin typeface="Helvetica" charset="0"/>
                <a:ea typeface="ＭＳ Ｐゴシック" charset="0"/>
                <a:cs typeface="Helvetica" charset="0"/>
                <a:sym typeface="Helvetica" charset="0"/>
              </a:rPr>
              <a:t>λ</a:t>
            </a:r>
            <a:r>
              <a:rPr lang="en-US" sz="1700" dirty="0">
                <a:solidFill>
                  <a:srgbClr val="000000"/>
                </a:solidFill>
                <a:latin typeface="Gill Sans" charset="0"/>
                <a:ea typeface="ＭＳ Ｐゴシック" charset="0"/>
                <a:cs typeface="Gill Sans" charset="0"/>
                <a:sym typeface="Gill Sans" charset="0"/>
              </a:rPr>
              <a:t>/D depending on contrast</a:t>
            </a:r>
          </a:p>
          <a:p>
            <a:pPr marL="178578" indent="-178578" defTabSz="642915" fontAlgn="base">
              <a:spcBef>
                <a:spcPts val="141"/>
              </a:spcBef>
              <a:spcAft>
                <a:spcPct val="0"/>
              </a:spcAft>
              <a:buSzPct val="125000"/>
              <a:buFont typeface="Gill Sans" charset="0"/>
              <a:buChar char="•"/>
            </a:pPr>
            <a:r>
              <a:rPr lang="en-US" sz="1700" dirty="0">
                <a:solidFill>
                  <a:srgbClr val="000000"/>
                </a:solidFill>
                <a:latin typeface="Gill Sans" charset="0"/>
                <a:ea typeface="ＭＳ Ｐゴシック" charset="0"/>
                <a:cs typeface="Gill Sans" charset="0"/>
                <a:sym typeface="Gill Sans" charset="0"/>
              </a:rPr>
              <a:t>Experimental verification of designs and approach in place</a:t>
            </a:r>
          </a:p>
        </p:txBody>
      </p:sp>
      <p:sp>
        <p:nvSpPr>
          <p:cNvPr id="15364" name="Rectangle 4"/>
          <p:cNvSpPr>
            <a:spLocks/>
          </p:cNvSpPr>
          <p:nvPr/>
        </p:nvSpPr>
        <p:spPr bwMode="auto">
          <a:xfrm>
            <a:off x="135470" y="3286126"/>
            <a:ext cx="5018484" cy="173235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nchor="ctr"/>
          <a:lstStyle/>
          <a:p>
            <a:pPr marL="178578" indent="-178578" defTabSz="642915" fontAlgn="base">
              <a:spcBef>
                <a:spcPts val="211"/>
              </a:spcBef>
              <a:spcAft>
                <a:spcPct val="0"/>
              </a:spcAft>
              <a:buSzPct val="125000"/>
              <a:buFont typeface="Helvetica" charset="0"/>
              <a:buChar char="•"/>
            </a:pPr>
            <a:r>
              <a:rPr lang="en-US" sz="1700" dirty="0" smtClean="0">
                <a:solidFill>
                  <a:srgbClr val="000000"/>
                </a:solidFill>
                <a:latin typeface="Helvetica" charset="0"/>
                <a:ea typeface="ＭＳ Ｐゴシック" charset="0"/>
                <a:cs typeface="Helvetica" charset="0"/>
                <a:sym typeface="Helvetica" charset="0"/>
              </a:rPr>
              <a:t>Jovian Planet Finder!</a:t>
            </a:r>
          </a:p>
          <a:p>
            <a:pPr marL="178578" indent="-178578" defTabSz="642915" fontAlgn="base">
              <a:spcBef>
                <a:spcPts val="211"/>
              </a:spcBef>
              <a:spcAft>
                <a:spcPct val="0"/>
              </a:spcAft>
              <a:buSzPct val="125000"/>
              <a:buFont typeface="Helvetica" charset="0"/>
              <a:buChar char="•"/>
            </a:pPr>
            <a:r>
              <a:rPr lang="en-US" sz="1700" dirty="0" err="1" smtClean="0">
                <a:solidFill>
                  <a:srgbClr val="000000"/>
                </a:solidFill>
                <a:latin typeface="Helvetica" charset="0"/>
                <a:ea typeface="ＭＳ Ｐゴシック" charset="0"/>
                <a:cs typeface="Helvetica" charset="0"/>
                <a:sym typeface="Helvetica" charset="0"/>
              </a:rPr>
              <a:t>Exozodi</a:t>
            </a:r>
            <a:r>
              <a:rPr lang="en-US" sz="1700" dirty="0" smtClean="0">
                <a:solidFill>
                  <a:srgbClr val="000000"/>
                </a:solidFill>
                <a:latin typeface="Helvetica" charset="0"/>
                <a:ea typeface="ＭＳ Ｐゴシック" charset="0"/>
                <a:cs typeface="Helvetica" charset="0"/>
                <a:sym typeface="Helvetica" charset="0"/>
              </a:rPr>
              <a:t> </a:t>
            </a:r>
            <a:r>
              <a:rPr lang="en-US" sz="1700" dirty="0">
                <a:solidFill>
                  <a:srgbClr val="000000"/>
                </a:solidFill>
                <a:latin typeface="Helvetica" charset="0"/>
                <a:ea typeface="ＭＳ Ｐゴシック" charset="0"/>
                <a:cs typeface="Helvetica" charset="0"/>
                <a:sym typeface="Helvetica" charset="0"/>
              </a:rPr>
              <a:t>characterization at inner solar system</a:t>
            </a:r>
          </a:p>
          <a:p>
            <a:pPr marL="178578" indent="-178578" defTabSz="642915" fontAlgn="base">
              <a:spcBef>
                <a:spcPts val="211"/>
              </a:spcBef>
              <a:spcAft>
                <a:spcPct val="0"/>
              </a:spcAft>
              <a:buSzPct val="125000"/>
              <a:buFont typeface="Helvetica" charset="0"/>
              <a:buChar char="•"/>
            </a:pPr>
            <a:r>
              <a:rPr lang="en-US" sz="1700" u="sng" dirty="0">
                <a:solidFill>
                  <a:srgbClr val="000000"/>
                </a:solidFill>
                <a:latin typeface="Helvetica" charset="0"/>
                <a:ea typeface="ＭＳ Ｐゴシック" charset="0"/>
                <a:cs typeface="Helvetica" charset="0"/>
                <a:sym typeface="Helvetica" charset="0"/>
              </a:rPr>
              <a:t>Characterization</a:t>
            </a:r>
            <a:r>
              <a:rPr lang="en-US" sz="1700" dirty="0">
                <a:solidFill>
                  <a:srgbClr val="000000"/>
                </a:solidFill>
                <a:latin typeface="Helvetica" charset="0"/>
                <a:ea typeface="ＭＳ Ｐゴシック" charset="0"/>
                <a:cs typeface="Helvetica" charset="0"/>
                <a:sym typeface="Helvetica" charset="0"/>
              </a:rPr>
              <a:t> of RV and Transiting planets</a:t>
            </a:r>
          </a:p>
          <a:p>
            <a:pPr marL="178578" indent="-178578" defTabSz="642915" fontAlgn="base">
              <a:spcBef>
                <a:spcPts val="211"/>
              </a:spcBef>
              <a:spcAft>
                <a:spcPct val="0"/>
              </a:spcAft>
              <a:buSzPct val="125000"/>
              <a:buFont typeface="Helvetica" charset="0"/>
              <a:buChar char="•"/>
            </a:pPr>
            <a:r>
              <a:rPr lang="en-US" sz="1700" dirty="0">
                <a:solidFill>
                  <a:srgbClr val="000000"/>
                </a:solidFill>
                <a:latin typeface="Helvetica" charset="0"/>
                <a:ea typeface="ＭＳ Ｐゴシック" charset="0"/>
                <a:cs typeface="Helvetica" charset="0"/>
                <a:sym typeface="Helvetica" charset="0"/>
              </a:rPr>
              <a:t>Protoplanetary disks, brown dwarfs, Hot Jupiters</a:t>
            </a:r>
          </a:p>
          <a:p>
            <a:pPr marL="178578" indent="-178578" defTabSz="642915" fontAlgn="base">
              <a:spcBef>
                <a:spcPts val="211"/>
              </a:spcBef>
              <a:spcAft>
                <a:spcPct val="0"/>
              </a:spcAft>
              <a:buSzPct val="125000"/>
              <a:buFont typeface="Helvetica" charset="0"/>
              <a:buChar char="•"/>
            </a:pPr>
            <a:r>
              <a:rPr lang="en-US" sz="1700" dirty="0">
                <a:solidFill>
                  <a:srgbClr val="000000"/>
                </a:solidFill>
                <a:latin typeface="Helvetica" charset="0"/>
                <a:ea typeface="ＭＳ Ｐゴシック" charset="0"/>
                <a:cs typeface="Helvetica" charset="0"/>
                <a:sym typeface="Helvetica" charset="0"/>
              </a:rPr>
              <a:t>Explores habitable zones around up to 30 nearby GFK stars and many more nearby M stars.</a:t>
            </a:r>
          </a:p>
          <a:p>
            <a:pPr marL="178578" indent="-178578" defTabSz="642915" fontAlgn="base">
              <a:spcBef>
                <a:spcPts val="211"/>
              </a:spcBef>
              <a:spcAft>
                <a:spcPct val="0"/>
              </a:spcAft>
              <a:buSzPct val="125000"/>
              <a:buFont typeface="Helvetica" charset="0"/>
              <a:buChar char="•"/>
            </a:pPr>
            <a:r>
              <a:rPr lang="en-US" sz="1700" dirty="0">
                <a:solidFill>
                  <a:srgbClr val="000000"/>
                </a:solidFill>
                <a:latin typeface="Helvetica" charset="0"/>
                <a:ea typeface="ＭＳ Ｐゴシック" charset="0"/>
                <a:cs typeface="Helvetica" charset="0"/>
                <a:sym typeface="Helvetica" charset="0"/>
              </a:rPr>
              <a:t>Technology pathfinder for future large telescopes</a:t>
            </a:r>
          </a:p>
        </p:txBody>
      </p:sp>
      <p:sp>
        <p:nvSpPr>
          <p:cNvPr id="15365" name="Rectangle 5"/>
          <p:cNvSpPr>
            <a:spLocks/>
          </p:cNvSpPr>
          <p:nvPr/>
        </p:nvSpPr>
        <p:spPr bwMode="auto">
          <a:xfrm>
            <a:off x="321469" y="2732484"/>
            <a:ext cx="4179094" cy="4554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2500" dirty="0">
                <a:solidFill>
                  <a:srgbClr val="000000"/>
                </a:solidFill>
                <a:latin typeface="Helvetica" charset="0"/>
                <a:ea typeface="ＭＳ Ｐゴシック" charset="0"/>
                <a:cs typeface="Helvetica" charset="0"/>
                <a:sym typeface="Helvetica" charset="0"/>
              </a:rPr>
              <a:t>Rich Scientific Opportunities</a:t>
            </a:r>
          </a:p>
        </p:txBody>
      </p:sp>
      <p:sp>
        <p:nvSpPr>
          <p:cNvPr id="15367" name="Oval 7"/>
          <p:cNvSpPr>
            <a:spLocks/>
          </p:cNvSpPr>
          <p:nvPr/>
        </p:nvSpPr>
        <p:spPr bwMode="auto">
          <a:xfrm rot="2071901">
            <a:off x="6222877" y="3750469"/>
            <a:ext cx="1473398" cy="857250"/>
          </a:xfrm>
          <a:prstGeom prst="ellipse">
            <a:avLst/>
          </a:prstGeom>
          <a:noFill/>
          <a:ln w="38100" cap="flat">
            <a:solidFill>
              <a:srgbClr val="3366FF"/>
            </a:solidFill>
            <a:prstDash val="solid"/>
            <a:miter lim="800000"/>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Gill Sans" charset="0"/>
              <a:ea typeface="ヒラギノ角ゴ ProN W3" charset="0"/>
              <a:cs typeface="ヒラギノ角ゴ ProN W3" charset="0"/>
              <a:sym typeface="Gill Sans" charset="0"/>
            </a:endParaRPr>
          </a:p>
        </p:txBody>
      </p:sp>
      <p:sp>
        <p:nvSpPr>
          <p:cNvPr id="15368" name="Line 8"/>
          <p:cNvSpPr>
            <a:spLocks noChangeShapeType="1"/>
          </p:cNvSpPr>
          <p:nvPr/>
        </p:nvSpPr>
        <p:spPr bwMode="auto">
          <a:xfrm flipH="1">
            <a:off x="7108032" y="2729137"/>
            <a:ext cx="962174" cy="1057051"/>
          </a:xfrm>
          <a:prstGeom prst="line">
            <a:avLst/>
          </a:prstGeom>
          <a:noFill/>
          <a:ln w="38100" cap="flat">
            <a:solidFill>
              <a:srgbClr val="3366FF"/>
            </a:solidFill>
            <a:prstDash val="solid"/>
            <a:miter lim="800000"/>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Gill Sans" charset="0"/>
              <a:ea typeface="ヒラギノ角ゴ ProN W3" charset="0"/>
              <a:cs typeface="ヒラギノ角ゴ ProN W3" charset="0"/>
              <a:sym typeface="Gill Sans" charset="0"/>
            </a:endParaRPr>
          </a:p>
        </p:txBody>
      </p:sp>
      <p:sp>
        <p:nvSpPr>
          <p:cNvPr id="15370" name="Rectangle 10"/>
          <p:cNvSpPr>
            <a:spLocks/>
          </p:cNvSpPr>
          <p:nvPr/>
        </p:nvSpPr>
        <p:spPr bwMode="auto">
          <a:xfrm>
            <a:off x="3559287" y="6244991"/>
            <a:ext cx="2114724" cy="26161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sz="1700" dirty="0" smtClean="0">
                <a:solidFill>
                  <a:srgbClr val="000000"/>
                </a:solidFill>
                <a:latin typeface="Gill Sans" charset="0"/>
                <a:ea typeface="ＭＳ Ｐゴシック" charset="0"/>
                <a:cs typeface="Gill Sans" charset="0"/>
                <a:sym typeface="Gill Sans" charset="0"/>
              </a:rPr>
              <a:t>2.4-m NRO-1</a:t>
            </a:r>
            <a:r>
              <a:rPr lang="en-US" sz="1700" dirty="0" smtClean="0">
                <a:solidFill>
                  <a:srgbClr val="000000"/>
                </a:solidFill>
                <a:latin typeface="Gill Sans" charset="0"/>
                <a:ea typeface="ＭＳ Ｐゴシック" charset="0"/>
                <a:cs typeface="Gill Sans" charset="0"/>
                <a:sym typeface="Gill Sans" charset="0"/>
              </a:rPr>
              <a:t> </a:t>
            </a:r>
            <a:r>
              <a:rPr lang="en-US" sz="1700" dirty="0">
                <a:solidFill>
                  <a:srgbClr val="000000"/>
                </a:solidFill>
                <a:latin typeface="Gill Sans" charset="0"/>
                <a:ea typeface="ＭＳ Ｐゴシック" charset="0"/>
                <a:cs typeface="Gill Sans" charset="0"/>
                <a:sym typeface="Gill Sans" charset="0"/>
              </a:rPr>
              <a:t>Telescope</a:t>
            </a:r>
          </a:p>
        </p:txBody>
      </p:sp>
      <p:sp>
        <p:nvSpPr>
          <p:cNvPr id="15371" name="Rectangle 11"/>
          <p:cNvSpPr>
            <a:spLocks/>
          </p:cNvSpPr>
          <p:nvPr/>
        </p:nvSpPr>
        <p:spPr bwMode="auto">
          <a:xfrm>
            <a:off x="7179830" y="2440945"/>
            <a:ext cx="1897955" cy="26161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sz="1700">
                <a:solidFill>
                  <a:srgbClr val="000000"/>
                </a:solidFill>
                <a:latin typeface="Gill Sans" charset="0"/>
                <a:ea typeface="ＭＳ Ｐゴシック" charset="0"/>
                <a:cs typeface="Gill Sans" charset="0"/>
                <a:sym typeface="Gill Sans" charset="0"/>
              </a:rPr>
              <a:t>Gemini Planet Imager</a:t>
            </a:r>
          </a:p>
        </p:txBody>
      </p:sp>
      <p:sp>
        <p:nvSpPr>
          <p:cNvPr id="15372" name="Rectangle 12"/>
          <p:cNvSpPr>
            <a:spLocks/>
          </p:cNvSpPr>
          <p:nvPr/>
        </p:nvSpPr>
        <p:spPr bwMode="auto">
          <a:xfrm>
            <a:off x="6643688" y="3866555"/>
            <a:ext cx="616148" cy="1312664"/>
          </a:xfrm>
          <a:prstGeom prst="rect">
            <a:avLst/>
          </a:prstGeom>
          <a:noFill/>
          <a:ln w="38100" cap="flat">
            <a:solidFill>
              <a:srgbClr val="D90B00"/>
            </a:solidFill>
            <a:prstDash val="solid"/>
            <a:miter lim="800000"/>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Gill Sans" charset="0"/>
              <a:ea typeface="ヒラギノ角ゴ ProN W3" charset="0"/>
              <a:cs typeface="ヒラギノ角ゴ ProN W3" charset="0"/>
              <a:sym typeface="Gill Sans" charset="0"/>
            </a:endParaRPr>
          </a:p>
        </p:txBody>
      </p:sp>
      <p:sp>
        <p:nvSpPr>
          <p:cNvPr id="15373" name="Rectangle 13"/>
          <p:cNvSpPr>
            <a:spLocks/>
          </p:cNvSpPr>
          <p:nvPr/>
        </p:nvSpPr>
        <p:spPr bwMode="auto">
          <a:xfrm>
            <a:off x="339924" y="5341243"/>
            <a:ext cx="4063007" cy="866180"/>
          </a:xfrm>
          <a:prstGeom prst="rect">
            <a:avLst/>
          </a:prstGeom>
          <a:noFill/>
          <a:ln w="12700" cap="flat">
            <a:solidFill>
              <a:schemeClr val="tx1"/>
            </a:solidFill>
            <a:prstDash val="solid"/>
            <a:miter lim="800000"/>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91440" tIns="0" rIns="0" bIns="0" anchor="ctr"/>
          <a:lstStyle/>
          <a:p>
            <a:pPr defTabSz="642915" fontAlgn="base">
              <a:spcBef>
                <a:spcPts val="141"/>
              </a:spcBef>
              <a:spcAft>
                <a:spcPct val="0"/>
              </a:spcAft>
            </a:pPr>
            <a:r>
              <a:rPr lang="en-US" sz="1700" dirty="0" smtClean="0">
                <a:solidFill>
                  <a:srgbClr val="000000"/>
                </a:solidFill>
                <a:latin typeface="Helvetica" charset="0"/>
                <a:ea typeface="ＭＳ Ｐゴシック" charset="0"/>
                <a:cs typeface="Helvetica" charset="0"/>
                <a:sym typeface="Helvetica" charset="0"/>
              </a:rPr>
              <a:t>Complements </a:t>
            </a:r>
            <a:r>
              <a:rPr lang="en-US" sz="1700" dirty="0">
                <a:solidFill>
                  <a:srgbClr val="000000"/>
                </a:solidFill>
                <a:latin typeface="Helvetica" charset="0"/>
                <a:ea typeface="ＭＳ Ｐゴシック" charset="0"/>
                <a:cs typeface="Helvetica" charset="0"/>
                <a:sym typeface="Helvetica" charset="0"/>
              </a:rPr>
              <a:t>ground systems (GPI, SPHERE, Subaru) – Observes in unexplored search </a:t>
            </a:r>
            <a:r>
              <a:rPr lang="en-US" sz="1700" dirty="0" smtClean="0">
                <a:solidFill>
                  <a:srgbClr val="000000"/>
                </a:solidFill>
                <a:latin typeface="Helvetica" charset="0"/>
                <a:ea typeface="ＭＳ Ｐゴシック" charset="0"/>
                <a:cs typeface="Helvetica" charset="0"/>
                <a:sym typeface="Helvetica" charset="0"/>
              </a:rPr>
              <a:t>space.</a:t>
            </a:r>
            <a:endParaRPr lang="en-US" sz="1700" dirty="0">
              <a:solidFill>
                <a:srgbClr val="000000"/>
              </a:solidFill>
              <a:latin typeface="Helvetica" charset="0"/>
              <a:ea typeface="ＭＳ Ｐゴシック" charset="0"/>
              <a:cs typeface="Helvetica" charset="0"/>
              <a:sym typeface="Helvetica" charset="0"/>
            </a:endParaRPr>
          </a:p>
        </p:txBody>
      </p:sp>
      <p:sp>
        <p:nvSpPr>
          <p:cNvPr id="15374" name="Rectangle 14"/>
          <p:cNvSpPr>
            <a:spLocks/>
          </p:cNvSpPr>
          <p:nvPr/>
        </p:nvSpPr>
        <p:spPr bwMode="auto">
          <a:xfrm>
            <a:off x="7179829" y="6161484"/>
            <a:ext cx="1917289" cy="63400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nchor="ctr"/>
          <a:lstStyle/>
          <a:p>
            <a:pPr defTabSz="642915" fontAlgn="base">
              <a:spcBef>
                <a:spcPct val="0"/>
              </a:spcBef>
              <a:spcAft>
                <a:spcPct val="0"/>
              </a:spcAft>
            </a:pPr>
            <a:r>
              <a:rPr lang="en-US" sz="1100" dirty="0">
                <a:solidFill>
                  <a:srgbClr val="000000"/>
                </a:solidFill>
                <a:latin typeface="Gill Sans" charset="0"/>
                <a:ea typeface="ＭＳ Ｐゴシック" charset="0"/>
                <a:cs typeface="Gill Sans" charset="0"/>
                <a:sym typeface="Gill Sans" charset="0"/>
              </a:rPr>
              <a:t>Image from GPI website (</a:t>
            </a:r>
            <a:r>
              <a:rPr lang="en-US" sz="1100" dirty="0" err="1">
                <a:solidFill>
                  <a:srgbClr val="000000"/>
                </a:solidFill>
                <a:latin typeface="Gill Sans" charset="0"/>
                <a:ea typeface="ＭＳ Ｐゴシック" charset="0"/>
                <a:cs typeface="Gill Sans" charset="0"/>
                <a:sym typeface="Gill Sans" charset="0"/>
              </a:rPr>
              <a:t>planetimager.org</a:t>
            </a:r>
            <a:r>
              <a:rPr lang="en-US" sz="1100" dirty="0">
                <a:solidFill>
                  <a:srgbClr val="000000"/>
                </a:solidFill>
                <a:latin typeface="Gill Sans" charset="0"/>
                <a:ea typeface="ＭＳ Ｐゴシック" charset="0"/>
                <a:cs typeface="Gill Sans" charset="0"/>
                <a:sym typeface="Gill Sans" charset="0"/>
              </a:rPr>
              <a:t>/pages/</a:t>
            </a:r>
            <a:r>
              <a:rPr lang="en-US" sz="1100" dirty="0" err="1">
                <a:solidFill>
                  <a:srgbClr val="000000"/>
                </a:solidFill>
                <a:latin typeface="Gill Sans" charset="0"/>
                <a:ea typeface="ＭＳ Ｐゴシック" charset="0"/>
                <a:cs typeface="Gill Sans" charset="0"/>
                <a:sym typeface="Gill Sans" charset="0"/>
              </a:rPr>
              <a:t>science_planets.html</a:t>
            </a:r>
            <a:r>
              <a:rPr lang="en-US" sz="1100" dirty="0">
                <a:solidFill>
                  <a:srgbClr val="000000"/>
                </a:solidFill>
                <a:latin typeface="Gill Sans" charset="0"/>
                <a:ea typeface="ＭＳ Ｐゴシック" charset="0"/>
                <a:cs typeface="Gill Sans" charset="0"/>
                <a:sym typeface="Gill Sans" charset="0"/>
              </a:rPr>
              <a:t>)</a:t>
            </a:r>
          </a:p>
        </p:txBody>
      </p:sp>
      <p:sp>
        <p:nvSpPr>
          <p:cNvPr id="15375" name="Rectangle 15"/>
          <p:cNvSpPr>
            <a:spLocks/>
          </p:cNvSpPr>
          <p:nvPr/>
        </p:nvSpPr>
        <p:spPr bwMode="auto">
          <a:xfrm>
            <a:off x="5781973" y="6247656"/>
            <a:ext cx="852034" cy="46166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0" bIns="0" anchor="ctr">
            <a:spAutoFit/>
          </a:bodyPr>
          <a:lstStyle/>
          <a:p>
            <a:pPr defTabSz="642915" fontAlgn="base">
              <a:spcBef>
                <a:spcPct val="0"/>
              </a:spcBef>
              <a:spcAft>
                <a:spcPct val="0"/>
              </a:spcAft>
            </a:pPr>
            <a:r>
              <a:rPr lang="en-US" sz="1000">
                <a:solidFill>
                  <a:srgbClr val="000000"/>
                </a:solidFill>
                <a:latin typeface="Gill Sans" charset="0"/>
                <a:ea typeface="ＭＳ Ｐゴシック" charset="0"/>
                <a:cs typeface="Gill Sans" charset="0"/>
                <a:sym typeface="Gill Sans" charset="0"/>
              </a:rPr>
              <a:t>dots - all planets</a:t>
            </a:r>
          </a:p>
          <a:p>
            <a:pPr defTabSz="642915" fontAlgn="base">
              <a:spcBef>
                <a:spcPct val="0"/>
              </a:spcBef>
              <a:spcAft>
                <a:spcPct val="0"/>
              </a:spcAft>
            </a:pPr>
            <a:r>
              <a:rPr lang="en-US" sz="1000">
                <a:solidFill>
                  <a:srgbClr val="000000"/>
                </a:solidFill>
                <a:latin typeface="Gill Sans" charset="0"/>
                <a:ea typeface="ＭＳ Ｐゴシック" charset="0"/>
                <a:cs typeface="Gill Sans" charset="0"/>
                <a:sym typeface="Gill Sans" charset="0"/>
              </a:rPr>
              <a:t>circles - RV</a:t>
            </a:r>
          </a:p>
          <a:p>
            <a:pPr defTabSz="642915" fontAlgn="base">
              <a:spcBef>
                <a:spcPct val="0"/>
              </a:spcBef>
              <a:spcAft>
                <a:spcPct val="0"/>
              </a:spcAft>
            </a:pPr>
            <a:r>
              <a:rPr lang="en-US" sz="1000">
                <a:solidFill>
                  <a:srgbClr val="000000"/>
                </a:solidFill>
                <a:latin typeface="Gill Sans" charset="0"/>
                <a:ea typeface="ＭＳ Ｐゴシック" charset="0"/>
                <a:cs typeface="Gill Sans" charset="0"/>
                <a:sym typeface="Gill Sans" charset="0"/>
              </a:rPr>
              <a:t>squares - GPI</a:t>
            </a:r>
          </a:p>
        </p:txBody>
      </p:sp>
      <p:sp>
        <p:nvSpPr>
          <p:cNvPr id="5" name="TextBox 4"/>
          <p:cNvSpPr txBox="1"/>
          <p:nvPr/>
        </p:nvSpPr>
        <p:spPr>
          <a:xfrm>
            <a:off x="5214938" y="5679282"/>
            <a:ext cx="3482578" cy="526585"/>
          </a:xfrm>
          <a:prstGeom prst="rect">
            <a:avLst/>
          </a:prstGeom>
          <a:solidFill>
            <a:srgbClr val="281401"/>
          </a:solidFill>
        </p:spPr>
        <p:txBody>
          <a:bodyPr wrap="square" lIns="64288" tIns="32144" rIns="64288" bIns="32144" rtlCol="0">
            <a:spAutoFit/>
          </a:bodyPr>
          <a:lstStyle/>
          <a:p>
            <a:pPr algn="ctr" defTabSz="642915" fontAlgn="base">
              <a:spcBef>
                <a:spcPct val="0"/>
              </a:spcBef>
              <a:spcAft>
                <a:spcPct val="0"/>
              </a:spcAft>
            </a:pPr>
            <a:endParaRPr lang="en-US" sz="3000" dirty="0">
              <a:solidFill>
                <a:srgbClr val="000000"/>
              </a:solidFill>
              <a:latin typeface="Gill Sans" charset="0"/>
              <a:ea typeface="ヒラギノ角ゴ ProN W3" charset="0"/>
              <a:cs typeface="ヒラギノ角ゴ ProN W3" charset="0"/>
              <a:sym typeface="Gill Sans" charset="0"/>
            </a:endParaRPr>
          </a:p>
        </p:txBody>
      </p:sp>
      <p:sp>
        <p:nvSpPr>
          <p:cNvPr id="3" name="TextBox 2"/>
          <p:cNvSpPr txBox="1"/>
          <p:nvPr/>
        </p:nvSpPr>
        <p:spPr>
          <a:xfrm>
            <a:off x="6004953" y="5732859"/>
            <a:ext cx="1878238" cy="372696"/>
          </a:xfrm>
          <a:prstGeom prst="rect">
            <a:avLst/>
          </a:prstGeom>
          <a:solidFill>
            <a:srgbClr val="281401"/>
          </a:solidFill>
        </p:spPr>
        <p:txBody>
          <a:bodyPr wrap="none" lIns="64288" tIns="32144" rIns="64288" bIns="32144" rtlCol="0">
            <a:spAutoFit/>
          </a:bodyPr>
          <a:lstStyle/>
          <a:p>
            <a:pPr algn="ctr" defTabSz="642915" fontAlgn="base">
              <a:spcBef>
                <a:spcPct val="0"/>
              </a:spcBef>
              <a:spcAft>
                <a:spcPct val="0"/>
              </a:spcAft>
            </a:pPr>
            <a:r>
              <a:rPr lang="en-US" sz="2000" dirty="0">
                <a:solidFill>
                  <a:srgbClr val="FFD9A7"/>
                </a:solidFill>
                <a:latin typeface="Gill Sans" charset="0"/>
                <a:ea typeface="ヒラギノ角ゴ ProN W3" charset="0"/>
                <a:cs typeface="ヒラギノ角ゴ ProN W3" charset="0"/>
                <a:sym typeface="Gill Sans" charset="0"/>
              </a:rPr>
              <a:t>Separation [mas]</a:t>
            </a:r>
          </a:p>
        </p:txBody>
      </p:sp>
      <p:sp>
        <p:nvSpPr>
          <p:cNvPr id="4" name="TextBox 3"/>
          <p:cNvSpPr txBox="1"/>
          <p:nvPr/>
        </p:nvSpPr>
        <p:spPr>
          <a:xfrm>
            <a:off x="5627455" y="5464969"/>
            <a:ext cx="3062306" cy="324608"/>
          </a:xfrm>
          <a:prstGeom prst="rect">
            <a:avLst/>
          </a:prstGeom>
          <a:solidFill>
            <a:srgbClr val="281401"/>
          </a:solidFill>
        </p:spPr>
        <p:txBody>
          <a:bodyPr wrap="none" lIns="64288" tIns="32144" rIns="64288" bIns="32144" rtlCol="0">
            <a:spAutoFit/>
          </a:bodyPr>
          <a:lstStyle/>
          <a:p>
            <a:pPr defTabSz="642915" fontAlgn="base">
              <a:spcBef>
                <a:spcPct val="0"/>
              </a:spcBef>
              <a:spcAft>
                <a:spcPct val="0"/>
              </a:spcAft>
            </a:pPr>
            <a:r>
              <a:rPr lang="en-US" sz="1700" dirty="0">
                <a:solidFill>
                  <a:srgbClr val="FFD9A7"/>
                </a:solidFill>
                <a:latin typeface="Gill Sans" charset="0"/>
                <a:ea typeface="ヒラギノ角ゴ ProN W3" charset="0"/>
                <a:cs typeface="ヒラギノ角ゴ ProN W3" charset="0"/>
                <a:sym typeface="Gill Sans" charset="0"/>
              </a:rPr>
              <a:t>40         400       4,000      40,000</a:t>
            </a:r>
          </a:p>
        </p:txBody>
      </p:sp>
      <p:sp>
        <p:nvSpPr>
          <p:cNvPr id="15369" name="Line 9"/>
          <p:cNvSpPr>
            <a:spLocks noChangeShapeType="1"/>
          </p:cNvSpPr>
          <p:nvPr/>
        </p:nvSpPr>
        <p:spPr bwMode="auto">
          <a:xfrm flipH="1">
            <a:off x="4625579" y="4852170"/>
            <a:ext cx="1994669" cy="1309315"/>
          </a:xfrm>
          <a:prstGeom prst="line">
            <a:avLst/>
          </a:prstGeom>
          <a:noFill/>
          <a:ln w="38100" cap="flat">
            <a:solidFill>
              <a:srgbClr val="FF2712"/>
            </a:solidFill>
            <a:prstDash val="solid"/>
            <a:miter lim="800000"/>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Gill Sans" charset="0"/>
              <a:ea typeface="ヒラギノ角ゴ ProN W3" charset="0"/>
              <a:cs typeface="ヒラギノ角ゴ ProN W3" charset="0"/>
              <a:sym typeface="Gill Sans"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038"/>
            <a:ext cx="8229600" cy="1143000"/>
          </a:xfrm>
        </p:spPr>
        <p:txBody>
          <a:bodyPr>
            <a:noAutofit/>
          </a:bodyPr>
          <a:lstStyle/>
          <a:p>
            <a:r>
              <a:rPr lang="en-US" sz="2400" dirty="0" smtClean="0"/>
              <a:t>The NRO-1 2.4-m telescope: accomplishing the WFIRST science program of New Worlds New Horizons– and more (and better):</a:t>
            </a:r>
            <a:endParaRPr lang="en-US" sz="2400" dirty="0"/>
          </a:p>
        </p:txBody>
      </p:sp>
      <p:sp>
        <p:nvSpPr>
          <p:cNvPr id="3" name="Content Placeholder 2"/>
          <p:cNvSpPr>
            <a:spLocks noGrp="1"/>
          </p:cNvSpPr>
          <p:nvPr>
            <p:ph idx="1"/>
          </p:nvPr>
        </p:nvSpPr>
        <p:spPr>
          <a:xfrm>
            <a:off x="381000" y="1244600"/>
            <a:ext cx="8382000" cy="5257800"/>
          </a:xfrm>
        </p:spPr>
        <p:txBody>
          <a:bodyPr>
            <a:normAutofit fontScale="92500" lnSpcReduction="20000"/>
          </a:bodyPr>
          <a:lstStyle/>
          <a:p>
            <a:r>
              <a:rPr lang="en-US" sz="1800" dirty="0" smtClean="0">
                <a:solidFill>
                  <a:srgbClr val="000090"/>
                </a:solidFill>
              </a:rPr>
              <a:t>The 2.4-m telescope will better resolve distant galaxies and has the potential to measure their shapes to higher precision. This telescope can match or improve measurements of  weak </a:t>
            </a:r>
            <a:r>
              <a:rPr lang="en-US" sz="1800" dirty="0" err="1" smtClean="0">
                <a:solidFill>
                  <a:srgbClr val="000090"/>
                </a:solidFill>
              </a:rPr>
              <a:t>lensing</a:t>
            </a:r>
            <a:r>
              <a:rPr lang="en-US" sz="1800" dirty="0" smtClean="0">
                <a:solidFill>
                  <a:srgbClr val="000090"/>
                </a:solidFill>
              </a:rPr>
              <a:t> and redshift surveys, and constrain the distribution of dark matter. </a:t>
            </a:r>
          </a:p>
          <a:p>
            <a:r>
              <a:rPr lang="en-US" sz="1800" dirty="0" smtClean="0">
                <a:solidFill>
                  <a:srgbClr val="000090"/>
                </a:solidFill>
              </a:rPr>
              <a:t>The 2.4-m  telescope’s higher resolution will enable it to detect and characterize supernova at higher red-shift, strengthening the third leg of the Dark Energy program.</a:t>
            </a:r>
            <a:endParaRPr lang="en-US" sz="1800" dirty="0" smtClean="0">
              <a:solidFill>
                <a:srgbClr val="000090"/>
              </a:solidFill>
            </a:endParaRPr>
          </a:p>
          <a:p>
            <a:r>
              <a:rPr lang="en-US" sz="1800" dirty="0" smtClean="0">
                <a:solidFill>
                  <a:srgbClr val="000090"/>
                </a:solidFill>
              </a:rPr>
              <a:t>For </a:t>
            </a:r>
            <a:r>
              <a:rPr lang="en-US" sz="1800" dirty="0" smtClean="0">
                <a:solidFill>
                  <a:srgbClr val="000090"/>
                </a:solidFill>
              </a:rPr>
              <a:t>planet-</a:t>
            </a:r>
            <a:r>
              <a:rPr lang="en-US" sz="1800" dirty="0" smtClean="0">
                <a:solidFill>
                  <a:srgbClr val="000090"/>
                </a:solidFill>
              </a:rPr>
              <a:t>finding survey, </a:t>
            </a:r>
            <a:r>
              <a:rPr lang="en-US" sz="1800" dirty="0" smtClean="0">
                <a:solidFill>
                  <a:srgbClr val="000090"/>
                </a:solidFill>
              </a:rPr>
              <a:t>the </a:t>
            </a:r>
            <a:r>
              <a:rPr lang="en-US" sz="1800" dirty="0" smtClean="0">
                <a:solidFill>
                  <a:srgbClr val="000090"/>
                </a:solidFill>
              </a:rPr>
              <a:t>2.4-m telescope will be more sensitive to micro-</a:t>
            </a:r>
            <a:r>
              <a:rPr lang="en-US" sz="1800" dirty="0" err="1" smtClean="0">
                <a:solidFill>
                  <a:srgbClr val="000090"/>
                </a:solidFill>
              </a:rPr>
              <a:t>lensing</a:t>
            </a:r>
            <a:r>
              <a:rPr lang="en-US" sz="1800" dirty="0" smtClean="0">
                <a:solidFill>
                  <a:srgbClr val="000090"/>
                </a:solidFill>
              </a:rPr>
              <a:t> </a:t>
            </a:r>
            <a:r>
              <a:rPr lang="en-US" sz="1800" dirty="0" smtClean="0">
                <a:solidFill>
                  <a:srgbClr val="000090"/>
                </a:solidFill>
              </a:rPr>
              <a:t>events because of reduced confusion </a:t>
            </a:r>
            <a:r>
              <a:rPr lang="en-US" sz="1800" dirty="0" smtClean="0">
                <a:solidFill>
                  <a:srgbClr val="000090"/>
                </a:solidFill>
              </a:rPr>
              <a:t>– more targets, and more accurate photometry.</a:t>
            </a:r>
          </a:p>
          <a:p>
            <a:r>
              <a:rPr lang="en-US" sz="1800" dirty="0" smtClean="0">
                <a:solidFill>
                  <a:srgbClr val="000090"/>
                </a:solidFill>
              </a:rPr>
              <a:t>The 2.4-m telescope’s will be a Hubble-like near-IR telescope, delivering 0.1-0.2 arcsec imaging at 0.1μJy for studies of the stellar populations of nearby galaxies, multi-color surveys of evolving galaxies 1&lt;</a:t>
            </a:r>
            <a:r>
              <a:rPr lang="en-US" sz="1800" dirty="0" err="1" smtClean="0">
                <a:solidFill>
                  <a:srgbClr val="000090"/>
                </a:solidFill>
              </a:rPr>
              <a:t>z</a:t>
            </a:r>
            <a:r>
              <a:rPr lang="en-US" sz="1800" dirty="0" smtClean="0">
                <a:solidFill>
                  <a:srgbClr val="000090"/>
                </a:solidFill>
              </a:rPr>
              <a:t>&lt;5, quasars up to </a:t>
            </a:r>
            <a:r>
              <a:rPr lang="en-US" sz="1800" dirty="0" err="1" smtClean="0">
                <a:solidFill>
                  <a:srgbClr val="000090"/>
                </a:solidFill>
              </a:rPr>
              <a:t>z</a:t>
            </a:r>
            <a:r>
              <a:rPr lang="en-US" sz="1800" dirty="0" smtClean="0">
                <a:solidFill>
                  <a:srgbClr val="000090"/>
                </a:solidFill>
              </a:rPr>
              <a:t>=10, large-scale structure at </a:t>
            </a:r>
            <a:r>
              <a:rPr lang="en-US" sz="1800" dirty="0" err="1" smtClean="0">
                <a:solidFill>
                  <a:srgbClr val="000090"/>
                </a:solidFill>
              </a:rPr>
              <a:t>z</a:t>
            </a:r>
            <a:r>
              <a:rPr lang="en-US" sz="1800" dirty="0" smtClean="0">
                <a:solidFill>
                  <a:srgbClr val="000090"/>
                </a:solidFill>
              </a:rPr>
              <a:t>=7, the growth of structure </a:t>
            </a:r>
            <a:r>
              <a:rPr lang="en-US" sz="1800" dirty="0" err="1" smtClean="0">
                <a:solidFill>
                  <a:srgbClr val="000090"/>
                </a:solidFill>
              </a:rPr>
              <a:t>z</a:t>
            </a:r>
            <a:r>
              <a:rPr lang="en-US" sz="1800" dirty="0" smtClean="0">
                <a:solidFill>
                  <a:srgbClr val="000090"/>
                </a:solidFill>
              </a:rPr>
              <a:t> &lt; 4, surveys for and studies of cool stars, star formation in the Galactic plane, and </a:t>
            </a:r>
            <a:r>
              <a:rPr lang="en-US" sz="1800" dirty="0" smtClean="0">
                <a:solidFill>
                  <a:srgbClr val="000090"/>
                </a:solidFill>
              </a:rPr>
              <a:t>on and on… </a:t>
            </a:r>
            <a:endParaRPr lang="en-US" sz="1800" dirty="0" smtClean="0">
              <a:solidFill>
                <a:srgbClr val="000090"/>
              </a:solidFill>
            </a:endParaRPr>
          </a:p>
          <a:p>
            <a:r>
              <a:rPr lang="en-US" sz="1800" dirty="0" smtClean="0">
                <a:solidFill>
                  <a:srgbClr val="000090"/>
                </a:solidFill>
              </a:rPr>
              <a:t>As well as carrying out its core program, and serving the broad astronomical community through deep and broad surveys and a diverse GO program, the 2.4-m wide-field infrared space telescope will support and complement JWST in its primary goals of the study of the early universe and the formation of stars and their planetary systems.  NRO-1 and JWST will continue the tradition started at Palomar with the Schmidt and Hale Telescopes by providing the traditional wide-field “surveyor” for deep follow-up studies by JWST.</a:t>
            </a:r>
          </a:p>
          <a:p>
            <a:r>
              <a:rPr lang="en-US" sz="1800" dirty="0" smtClean="0">
                <a:solidFill>
                  <a:schemeClr val="accent2">
                    <a:lumMod val="50000"/>
                  </a:schemeClr>
                </a:solidFill>
              </a:rPr>
              <a:t>Combining the 2.4-m aperture with its superb on-axis image quality with advances in high-contrast imaging could be a huge step forward in </a:t>
            </a:r>
            <a:r>
              <a:rPr lang="en-US" sz="1800" dirty="0" err="1" smtClean="0">
                <a:solidFill>
                  <a:schemeClr val="accent2">
                    <a:lumMod val="50000"/>
                  </a:schemeClr>
                </a:solidFill>
              </a:rPr>
              <a:t>exoplanet</a:t>
            </a:r>
            <a:r>
              <a:rPr lang="en-US" sz="1800" dirty="0" smtClean="0">
                <a:solidFill>
                  <a:schemeClr val="accent2">
                    <a:lumMod val="50000"/>
                  </a:schemeClr>
                </a:solidFill>
              </a:rPr>
              <a:t> research: Jovian-planet finder; </a:t>
            </a:r>
            <a:r>
              <a:rPr lang="en-US" sz="1800" dirty="0" err="1" smtClean="0">
                <a:solidFill>
                  <a:schemeClr val="accent2">
                    <a:lumMod val="50000"/>
                  </a:schemeClr>
                </a:solidFill>
              </a:rPr>
              <a:t>Exo-zodi</a:t>
            </a:r>
            <a:r>
              <a:rPr lang="en-US" sz="1800" dirty="0" smtClean="0">
                <a:solidFill>
                  <a:schemeClr val="accent2">
                    <a:lumMod val="50000"/>
                  </a:schemeClr>
                </a:solidFill>
              </a:rPr>
              <a:t> </a:t>
            </a:r>
            <a:r>
              <a:rPr lang="en-US" sz="1800" dirty="0" err="1" smtClean="0">
                <a:solidFill>
                  <a:schemeClr val="accent2">
                    <a:lumMod val="50000"/>
                  </a:schemeClr>
                </a:solidFill>
              </a:rPr>
              <a:t>mapper</a:t>
            </a:r>
            <a:r>
              <a:rPr lang="en-US" sz="1800" dirty="0" smtClean="0">
                <a:solidFill>
                  <a:schemeClr val="accent2">
                    <a:lumMod val="50000"/>
                  </a:schemeClr>
                </a:solidFill>
              </a:rPr>
              <a:t>, and even explorer of the habitable zones of the nearest GFK stars searching for Earth-sized worlds.</a:t>
            </a:r>
          </a:p>
          <a:p>
            <a:endParaRPr lang="en-US" sz="1800" dirty="0" smtClean="0">
              <a:solidFill>
                <a:srgbClr val="000090"/>
              </a:solidFill>
            </a:endParaRPr>
          </a:p>
          <a:p>
            <a:endParaRPr lang="en-US" sz="1800" dirty="0">
              <a:solidFill>
                <a:srgbClr val="00009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979235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445500" cy="6044192"/>
          </a:xfrm>
        </p:spPr>
        <p:txBody>
          <a:bodyPr vert="horz">
            <a:noAutofit/>
          </a:bodyPr>
          <a:lstStyle/>
          <a:p>
            <a:pPr>
              <a:buNone/>
            </a:pPr>
            <a:r>
              <a:rPr lang="en-US" sz="2000" u="sng" dirty="0" smtClean="0"/>
              <a:t>Some of the issues that need further, detailed study</a:t>
            </a:r>
          </a:p>
          <a:p>
            <a:pPr>
              <a:buNone/>
            </a:pPr>
            <a:endParaRPr lang="en-US" sz="2000" u="sng" dirty="0" smtClean="0"/>
          </a:p>
          <a:p>
            <a:pPr>
              <a:buNone/>
            </a:pPr>
            <a:r>
              <a:rPr lang="en-US" sz="2000" b="1" dirty="0" smtClean="0"/>
              <a:t>The Question: Can the science goals of NWNH be suitably mapped onto the existing NRO-1 2.4-m optical telescope assembly (OTA) being made available to NASA </a:t>
            </a:r>
            <a:r>
              <a:rPr lang="en-US" sz="2000" b="1" dirty="0" smtClean="0">
                <a:solidFill>
                  <a:schemeClr val="accent6">
                    <a:lumMod val="75000"/>
                  </a:schemeClr>
                </a:solidFill>
              </a:rPr>
              <a:t>with a minimum of changes</a:t>
            </a:r>
            <a:r>
              <a:rPr lang="en-US" sz="2000" b="1" dirty="0" smtClean="0"/>
              <a:t>?</a:t>
            </a:r>
          </a:p>
          <a:p>
            <a:pPr>
              <a:buNone/>
            </a:pPr>
            <a:endParaRPr lang="en-US" sz="2000" dirty="0"/>
          </a:p>
          <a:p>
            <a:pPr>
              <a:buNone/>
            </a:pPr>
            <a:r>
              <a:rPr lang="en-US" sz="2000" dirty="0" smtClean="0"/>
              <a:t>The issues include:</a:t>
            </a:r>
          </a:p>
          <a:p>
            <a:r>
              <a:rPr lang="en-US" sz="2000" dirty="0" smtClean="0"/>
              <a:t>How to package a wide-field IR camera.  </a:t>
            </a:r>
          </a:p>
          <a:p>
            <a:pPr>
              <a:buNone/>
            </a:pPr>
            <a:r>
              <a:rPr lang="en-US" sz="2000" dirty="0"/>
              <a:t>	</a:t>
            </a:r>
            <a:r>
              <a:rPr lang="en-US" sz="2000" dirty="0" smtClean="0"/>
              <a:t> Area &gt; 0.25 deg? Two cameras? Slightly better sampling?</a:t>
            </a:r>
          </a:p>
          <a:p>
            <a:r>
              <a:rPr lang="en-US" sz="2000" dirty="0" smtClean="0"/>
              <a:t>The system temperature of the existing OTA, existing coating </a:t>
            </a:r>
            <a:r>
              <a:rPr lang="en-US" sz="2000" dirty="0"/>
              <a:t>and long-wavelength </a:t>
            </a:r>
            <a:r>
              <a:rPr lang="en-US" sz="2000" dirty="0" smtClean="0"/>
              <a:t>cutoff – impact on science program?</a:t>
            </a:r>
          </a:p>
          <a:p>
            <a:r>
              <a:rPr lang="en-US" sz="2000" dirty="0" smtClean="0"/>
              <a:t>L2 </a:t>
            </a:r>
            <a:r>
              <a:rPr lang="en-US" sz="2000" dirty="0"/>
              <a:t>or Geo-sync </a:t>
            </a:r>
            <a:r>
              <a:rPr lang="en-US" sz="2000" dirty="0" smtClean="0"/>
              <a:t>orbit: does this enable a more cost-effective launch options and  data </a:t>
            </a:r>
            <a:r>
              <a:rPr lang="en-US" sz="2000" dirty="0"/>
              <a:t>transmission </a:t>
            </a:r>
            <a:r>
              <a:rPr lang="en-US" sz="2000" dirty="0" smtClean="0"/>
              <a:t>advantages? </a:t>
            </a:r>
          </a:p>
          <a:p>
            <a:r>
              <a:rPr lang="en-US" sz="2000" dirty="0" smtClean="0"/>
              <a:t>What is the expected stability </a:t>
            </a:r>
            <a:r>
              <a:rPr lang="en-US" sz="2000" dirty="0"/>
              <a:t>of optical </a:t>
            </a:r>
            <a:r>
              <a:rPr lang="en-US" sz="2000" dirty="0" smtClean="0"/>
              <a:t>system given the option to control alignment and more </a:t>
            </a:r>
            <a:r>
              <a:rPr lang="en-US" sz="2000" dirty="0"/>
              <a:t>complex optical train compared to SDT WFIRST </a:t>
            </a:r>
            <a:r>
              <a:rPr lang="en-US" sz="2000" dirty="0" smtClean="0"/>
              <a:t>concept.</a:t>
            </a:r>
            <a:r>
              <a:rPr lang="en-US" sz="2000" dirty="0"/>
              <a:t> </a:t>
            </a:r>
            <a:r>
              <a:rPr lang="en-US" sz="2000" dirty="0" smtClean="0"/>
              <a:t>Will active control compensate for a Geo</a:t>
            </a:r>
            <a:r>
              <a:rPr lang="en-US" sz="2000" dirty="0"/>
              <a:t>-Sync orbit </a:t>
            </a:r>
            <a:r>
              <a:rPr lang="en-US" sz="2000" dirty="0" smtClean="0"/>
              <a:t>and how important is “</a:t>
            </a:r>
            <a:r>
              <a:rPr lang="en-US" sz="2000" dirty="0"/>
              <a:t>knowledge” of  </a:t>
            </a:r>
            <a:r>
              <a:rPr lang="en-US" sz="2000" dirty="0" smtClean="0"/>
              <a:t>PSF compared to the ability to control the PSF?</a:t>
            </a:r>
          </a:p>
          <a:p>
            <a:pPr>
              <a:buNone/>
            </a:pPr>
            <a:endParaRPr lang="en-US" sz="2000"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1133"/>
            <a:ext cx="8153400" cy="6044192"/>
          </a:xfrm>
        </p:spPr>
        <p:txBody>
          <a:bodyPr vert="horz">
            <a:noAutofit/>
          </a:bodyPr>
          <a:lstStyle/>
          <a:p>
            <a:pPr>
              <a:buNone/>
            </a:pPr>
            <a:r>
              <a:rPr lang="en-US" sz="2000" u="sng" dirty="0" smtClean="0"/>
              <a:t>Some issues that need to further detailed study  (cont.)</a:t>
            </a:r>
          </a:p>
          <a:p>
            <a:pPr>
              <a:buNone/>
            </a:pPr>
            <a:endParaRPr lang="en-US" sz="2000" u="sng" dirty="0" smtClean="0"/>
          </a:p>
          <a:p>
            <a:r>
              <a:rPr lang="en-US" sz="2000" dirty="0" smtClean="0"/>
              <a:t>What </a:t>
            </a:r>
            <a:r>
              <a:rPr lang="en-US" sz="2000" dirty="0"/>
              <a:t>s</a:t>
            </a:r>
            <a:r>
              <a:rPr lang="en-US" sz="2000" dirty="0" smtClean="0"/>
              <a:t>pacecraft is required?  Heritage design? Schedule and cost?</a:t>
            </a:r>
          </a:p>
          <a:p>
            <a:pPr>
              <a:buNone/>
            </a:pPr>
            <a:endParaRPr lang="en-US" sz="2000" dirty="0" smtClean="0"/>
          </a:p>
          <a:p>
            <a:r>
              <a:rPr lang="en-US" sz="2000" dirty="0" smtClean="0"/>
              <a:t>Possible “secondary” on-axis instrument, for example, small optical channel or coronagraph.</a:t>
            </a:r>
          </a:p>
          <a:p>
            <a:pPr>
              <a:buNone/>
            </a:pPr>
            <a:r>
              <a:rPr lang="en-US" sz="2000" dirty="0" smtClean="0"/>
              <a:t> </a:t>
            </a:r>
          </a:p>
          <a:p>
            <a:r>
              <a:rPr lang="en-US" sz="2000" dirty="0" smtClean="0"/>
              <a:t>Is it possible to cap the cost to launch at</a:t>
            </a:r>
            <a:r>
              <a:rPr lang="en-US" sz="2000" dirty="0" smtClean="0"/>
              <a:t> </a:t>
            </a:r>
            <a:r>
              <a:rPr lang="en-US" sz="2000" dirty="0" smtClean="0"/>
              <a:t>&lt;</a:t>
            </a:r>
            <a:r>
              <a:rPr lang="en-US" sz="2000" dirty="0" smtClean="0"/>
              <a:t> $1.6B, and </a:t>
            </a:r>
            <a:r>
              <a:rPr lang="en-US" sz="2000" dirty="0" smtClean="0"/>
              <a:t>launch before 2022?</a:t>
            </a:r>
          </a:p>
          <a:p>
            <a:pPr>
              <a:buNone/>
            </a:pPr>
            <a:endParaRPr lang="en-US" sz="2000" dirty="0" smtClean="0"/>
          </a:p>
          <a:p>
            <a:pPr>
              <a:buNone/>
            </a:pPr>
            <a:endParaRPr lang="en-US" sz="2000" dirty="0" smtClean="0"/>
          </a:p>
          <a:p>
            <a:pPr>
              <a:buNone/>
            </a:pPr>
            <a:endParaRPr lang="en-US" sz="2000" dirty="0" smtClean="0"/>
          </a:p>
          <a:p>
            <a:pPr>
              <a:buNone/>
            </a:pPr>
            <a:endParaRPr lang="en-US" sz="20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300" y="0"/>
            <a:ext cx="8896156"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238204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838200" y="152400"/>
            <a:ext cx="7696200" cy="685800"/>
          </a:xfrm>
          <a:prstGeom prst="rect">
            <a:avLst/>
          </a:prstGeom>
          <a:noFill/>
          <a:ln w="12700">
            <a:noFill/>
            <a:miter lim="800000"/>
            <a:headEnd/>
            <a:tailEnd/>
          </a:ln>
        </p:spPr>
        <p:txBody>
          <a:bodyPr lIns="85593" tIns="42045" rIns="85593" bIns="42045" anchor="ctr" anchorCtr="1">
            <a:prstTxWarp prst="textNoShape">
              <a:avLst/>
            </a:prstTxWarp>
          </a:bodyPr>
          <a:lstStyle/>
          <a:p>
            <a:pPr algn="ctr" eaLnBrk="1" hangingPunct="1">
              <a:lnSpc>
                <a:spcPct val="90000"/>
              </a:lnSpc>
            </a:pPr>
            <a:r>
              <a:rPr lang="en-US" sz="3600" b="1">
                <a:solidFill>
                  <a:schemeClr val="accent2"/>
                </a:solidFill>
              </a:rPr>
              <a:t>MPF</a:t>
            </a:r>
            <a:r>
              <a:rPr lang="en-US" sz="3600">
                <a:solidFill>
                  <a:schemeClr val="tx2"/>
                </a:solidFill>
              </a:rPr>
              <a:t> in Geosynchronous Orbit</a:t>
            </a:r>
            <a:endParaRPr lang="en-US" sz="2800">
              <a:solidFill>
                <a:schemeClr val="tx2"/>
              </a:solidFill>
            </a:endParaRPr>
          </a:p>
        </p:txBody>
      </p:sp>
      <p:grpSp>
        <p:nvGrpSpPr>
          <p:cNvPr id="2" name="Group 3"/>
          <p:cNvGrpSpPr>
            <a:grpSpLocks noChangeAspect="1"/>
          </p:cNvGrpSpPr>
          <p:nvPr/>
        </p:nvGrpSpPr>
        <p:grpSpPr bwMode="auto">
          <a:xfrm>
            <a:off x="457200" y="1219200"/>
            <a:ext cx="8256474" cy="4568400"/>
            <a:chOff x="570" y="253"/>
            <a:chExt cx="2722" cy="1506"/>
          </a:xfrm>
        </p:grpSpPr>
        <p:grpSp>
          <p:nvGrpSpPr>
            <p:cNvPr id="3" name="Group 4"/>
            <p:cNvGrpSpPr>
              <a:grpSpLocks noChangeAspect="1"/>
            </p:cNvGrpSpPr>
            <p:nvPr/>
          </p:nvGrpSpPr>
          <p:grpSpPr bwMode="auto">
            <a:xfrm>
              <a:off x="1348" y="671"/>
              <a:ext cx="1064" cy="665"/>
              <a:chOff x="1348" y="671"/>
              <a:chExt cx="1064" cy="665"/>
            </a:xfrm>
          </p:grpSpPr>
          <p:sp>
            <p:nvSpPr>
              <p:cNvPr id="63081" name="Freeform 5"/>
              <p:cNvSpPr>
                <a:spLocks noChangeAspect="1"/>
              </p:cNvSpPr>
              <p:nvPr/>
            </p:nvSpPr>
            <p:spPr bwMode="auto">
              <a:xfrm>
                <a:off x="1348" y="671"/>
                <a:ext cx="1064" cy="665"/>
              </a:xfrm>
              <a:custGeom>
                <a:avLst/>
                <a:gdLst>
                  <a:gd name="T0" fmla="*/ 524 w 1064"/>
                  <a:gd name="T1" fmla="*/ 548 h 665"/>
                  <a:gd name="T2" fmla="*/ 338 w 1064"/>
                  <a:gd name="T3" fmla="*/ 448 h 665"/>
                  <a:gd name="T4" fmla="*/ 248 w 1064"/>
                  <a:gd name="T5" fmla="*/ 387 h 665"/>
                  <a:gd name="T6" fmla="*/ 103 w 1064"/>
                  <a:gd name="T7" fmla="*/ 262 h 665"/>
                  <a:gd name="T8" fmla="*/ 54 w 1064"/>
                  <a:gd name="T9" fmla="*/ 202 h 665"/>
                  <a:gd name="T10" fmla="*/ 22 w 1064"/>
                  <a:gd name="T11" fmla="*/ 146 h 665"/>
                  <a:gd name="T12" fmla="*/ 15 w 1064"/>
                  <a:gd name="T13" fmla="*/ 125 h 665"/>
                  <a:gd name="T14" fmla="*/ 13 w 1064"/>
                  <a:gd name="T15" fmla="*/ 80 h 665"/>
                  <a:gd name="T16" fmla="*/ 19 w 1064"/>
                  <a:gd name="T17" fmla="*/ 64 h 665"/>
                  <a:gd name="T18" fmla="*/ 48 w 1064"/>
                  <a:gd name="T19" fmla="*/ 34 h 665"/>
                  <a:gd name="T20" fmla="*/ 68 w 1064"/>
                  <a:gd name="T21" fmla="*/ 25 h 665"/>
                  <a:gd name="T22" fmla="*/ 91 w 1064"/>
                  <a:gd name="T23" fmla="*/ 18 h 665"/>
                  <a:gd name="T24" fmla="*/ 232 w 1064"/>
                  <a:gd name="T25" fmla="*/ 19 h 665"/>
                  <a:gd name="T26" fmla="*/ 318 w 1064"/>
                  <a:gd name="T27" fmla="*/ 37 h 665"/>
                  <a:gd name="T28" fmla="*/ 517 w 1064"/>
                  <a:gd name="T29" fmla="*/ 108 h 665"/>
                  <a:gd name="T30" fmla="*/ 726 w 1064"/>
                  <a:gd name="T31" fmla="*/ 218 h 665"/>
                  <a:gd name="T32" fmla="*/ 816 w 1064"/>
                  <a:gd name="T33" fmla="*/ 279 h 665"/>
                  <a:gd name="T34" fmla="*/ 960 w 1064"/>
                  <a:gd name="T35" fmla="*/ 404 h 665"/>
                  <a:gd name="T36" fmla="*/ 1010 w 1064"/>
                  <a:gd name="T37" fmla="*/ 464 h 665"/>
                  <a:gd name="T38" fmla="*/ 1041 w 1064"/>
                  <a:gd name="T39" fmla="*/ 520 h 665"/>
                  <a:gd name="T40" fmla="*/ 1049 w 1064"/>
                  <a:gd name="T41" fmla="*/ 541 h 665"/>
                  <a:gd name="T42" fmla="*/ 1051 w 1064"/>
                  <a:gd name="T43" fmla="*/ 586 h 665"/>
                  <a:gd name="T44" fmla="*/ 1046 w 1064"/>
                  <a:gd name="T45" fmla="*/ 603 h 665"/>
                  <a:gd name="T46" fmla="*/ 1019 w 1064"/>
                  <a:gd name="T47" fmla="*/ 637 h 665"/>
                  <a:gd name="T48" fmla="*/ 966 w 1064"/>
                  <a:gd name="T49" fmla="*/ 649 h 665"/>
                  <a:gd name="T50" fmla="*/ 925 w 1064"/>
                  <a:gd name="T51" fmla="*/ 653 h 665"/>
                  <a:gd name="T52" fmla="*/ 816 w 1064"/>
                  <a:gd name="T53" fmla="*/ 644 h 665"/>
                  <a:gd name="T54" fmla="*/ 755 w 1064"/>
                  <a:gd name="T55" fmla="*/ 631 h 665"/>
                  <a:gd name="T56" fmla="*/ 716 w 1064"/>
                  <a:gd name="T57" fmla="*/ 633 h 665"/>
                  <a:gd name="T58" fmla="*/ 816 w 1064"/>
                  <a:gd name="T59" fmla="*/ 656 h 665"/>
                  <a:gd name="T60" fmla="*/ 925 w 1064"/>
                  <a:gd name="T61" fmla="*/ 665 h 665"/>
                  <a:gd name="T62" fmla="*/ 990 w 1064"/>
                  <a:gd name="T63" fmla="*/ 656 h 665"/>
                  <a:gd name="T64" fmla="*/ 1037 w 1064"/>
                  <a:gd name="T65" fmla="*/ 633 h 665"/>
                  <a:gd name="T66" fmla="*/ 1060 w 1064"/>
                  <a:gd name="T67" fmla="*/ 597 h 665"/>
                  <a:gd name="T68" fmla="*/ 1064 w 1064"/>
                  <a:gd name="T69" fmla="*/ 565 h 665"/>
                  <a:gd name="T70" fmla="*/ 1052 w 1064"/>
                  <a:gd name="T71" fmla="*/ 515 h 665"/>
                  <a:gd name="T72" fmla="*/ 1028 w 1064"/>
                  <a:gd name="T73" fmla="*/ 470 h 665"/>
                  <a:gd name="T74" fmla="*/ 983 w 1064"/>
                  <a:gd name="T75" fmla="*/ 411 h 665"/>
                  <a:gd name="T76" fmla="*/ 866 w 1064"/>
                  <a:gd name="T77" fmla="*/ 302 h 665"/>
                  <a:gd name="T78" fmla="*/ 731 w 1064"/>
                  <a:gd name="T79" fmla="*/ 207 h 665"/>
                  <a:gd name="T80" fmla="*/ 522 w 1064"/>
                  <a:gd name="T81" fmla="*/ 97 h 665"/>
                  <a:gd name="T82" fmla="*/ 323 w 1064"/>
                  <a:gd name="T83" fmla="*/ 26 h 665"/>
                  <a:gd name="T84" fmla="*/ 192 w 1064"/>
                  <a:gd name="T85" fmla="*/ 2 h 665"/>
                  <a:gd name="T86" fmla="*/ 89 w 1064"/>
                  <a:gd name="T87" fmla="*/ 6 h 665"/>
                  <a:gd name="T88" fmla="*/ 41 w 1064"/>
                  <a:gd name="T89" fmla="*/ 24 h 665"/>
                  <a:gd name="T90" fmla="*/ 15 w 1064"/>
                  <a:gd name="T91" fmla="*/ 47 h 665"/>
                  <a:gd name="T92" fmla="*/ 4 w 1064"/>
                  <a:gd name="T93" fmla="*/ 70 h 665"/>
                  <a:gd name="T94" fmla="*/ 1 w 1064"/>
                  <a:gd name="T95" fmla="*/ 113 h 665"/>
                  <a:gd name="T96" fmla="*/ 13 w 1064"/>
                  <a:gd name="T97" fmla="*/ 155 h 665"/>
                  <a:gd name="T98" fmla="*/ 45 w 1064"/>
                  <a:gd name="T99" fmla="*/ 211 h 665"/>
                  <a:gd name="T100" fmla="*/ 94 w 1064"/>
                  <a:gd name="T101" fmla="*/ 271 h 665"/>
                  <a:gd name="T102" fmla="*/ 239 w 1064"/>
                  <a:gd name="T103" fmla="*/ 396 h 665"/>
                  <a:gd name="T104" fmla="*/ 383 w 1064"/>
                  <a:gd name="T105" fmla="*/ 489 h 665"/>
                  <a:gd name="T106" fmla="*/ 561 w 1064"/>
                  <a:gd name="T107" fmla="*/ 577 h 66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64"/>
                  <a:gd name="T163" fmla="*/ 0 h 665"/>
                  <a:gd name="T164" fmla="*/ 1064 w 1064"/>
                  <a:gd name="T165" fmla="*/ 665 h 66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64" h="665">
                    <a:moveTo>
                      <a:pt x="603" y="594"/>
                    </a:moveTo>
                    <a:lnTo>
                      <a:pt x="607" y="583"/>
                    </a:lnTo>
                    <a:lnTo>
                      <a:pt x="566" y="566"/>
                    </a:lnTo>
                    <a:lnTo>
                      <a:pt x="524" y="548"/>
                    </a:lnTo>
                    <a:lnTo>
                      <a:pt x="482" y="528"/>
                    </a:lnTo>
                    <a:lnTo>
                      <a:pt x="441" y="507"/>
                    </a:lnTo>
                    <a:lnTo>
                      <a:pt x="388" y="478"/>
                    </a:lnTo>
                    <a:lnTo>
                      <a:pt x="338" y="448"/>
                    </a:lnTo>
                    <a:lnTo>
                      <a:pt x="290" y="417"/>
                    </a:lnTo>
                    <a:lnTo>
                      <a:pt x="288" y="423"/>
                    </a:lnTo>
                    <a:lnTo>
                      <a:pt x="292" y="418"/>
                    </a:lnTo>
                    <a:lnTo>
                      <a:pt x="248" y="387"/>
                    </a:lnTo>
                    <a:lnTo>
                      <a:pt x="207" y="356"/>
                    </a:lnTo>
                    <a:lnTo>
                      <a:pt x="169" y="324"/>
                    </a:lnTo>
                    <a:lnTo>
                      <a:pt x="134" y="293"/>
                    </a:lnTo>
                    <a:lnTo>
                      <a:pt x="103" y="262"/>
                    </a:lnTo>
                    <a:lnTo>
                      <a:pt x="90" y="246"/>
                    </a:lnTo>
                    <a:lnTo>
                      <a:pt x="77" y="231"/>
                    </a:lnTo>
                    <a:lnTo>
                      <a:pt x="65" y="216"/>
                    </a:lnTo>
                    <a:lnTo>
                      <a:pt x="54" y="202"/>
                    </a:lnTo>
                    <a:lnTo>
                      <a:pt x="45" y="187"/>
                    </a:lnTo>
                    <a:lnTo>
                      <a:pt x="36" y="173"/>
                    </a:lnTo>
                    <a:lnTo>
                      <a:pt x="29" y="160"/>
                    </a:lnTo>
                    <a:lnTo>
                      <a:pt x="22" y="146"/>
                    </a:lnTo>
                    <a:lnTo>
                      <a:pt x="18" y="151"/>
                    </a:lnTo>
                    <a:lnTo>
                      <a:pt x="24" y="151"/>
                    </a:lnTo>
                    <a:lnTo>
                      <a:pt x="19" y="138"/>
                    </a:lnTo>
                    <a:lnTo>
                      <a:pt x="15" y="125"/>
                    </a:lnTo>
                    <a:lnTo>
                      <a:pt x="13" y="113"/>
                    </a:lnTo>
                    <a:lnTo>
                      <a:pt x="12" y="101"/>
                    </a:lnTo>
                    <a:lnTo>
                      <a:pt x="12" y="90"/>
                    </a:lnTo>
                    <a:lnTo>
                      <a:pt x="13" y="80"/>
                    </a:lnTo>
                    <a:lnTo>
                      <a:pt x="16" y="70"/>
                    </a:lnTo>
                    <a:lnTo>
                      <a:pt x="10" y="70"/>
                    </a:lnTo>
                    <a:lnTo>
                      <a:pt x="14" y="74"/>
                    </a:lnTo>
                    <a:lnTo>
                      <a:pt x="19" y="64"/>
                    </a:lnTo>
                    <a:lnTo>
                      <a:pt x="24" y="56"/>
                    </a:lnTo>
                    <a:lnTo>
                      <a:pt x="31" y="48"/>
                    </a:lnTo>
                    <a:lnTo>
                      <a:pt x="39" y="40"/>
                    </a:lnTo>
                    <a:lnTo>
                      <a:pt x="48" y="34"/>
                    </a:lnTo>
                    <a:lnTo>
                      <a:pt x="44" y="29"/>
                    </a:lnTo>
                    <a:lnTo>
                      <a:pt x="46" y="35"/>
                    </a:lnTo>
                    <a:lnTo>
                      <a:pt x="56" y="29"/>
                    </a:lnTo>
                    <a:lnTo>
                      <a:pt x="68" y="25"/>
                    </a:lnTo>
                    <a:lnTo>
                      <a:pt x="80" y="20"/>
                    </a:lnTo>
                    <a:lnTo>
                      <a:pt x="94" y="17"/>
                    </a:lnTo>
                    <a:lnTo>
                      <a:pt x="91" y="12"/>
                    </a:lnTo>
                    <a:lnTo>
                      <a:pt x="91" y="18"/>
                    </a:lnTo>
                    <a:lnTo>
                      <a:pt x="121" y="14"/>
                    </a:lnTo>
                    <a:lnTo>
                      <a:pt x="155" y="12"/>
                    </a:lnTo>
                    <a:lnTo>
                      <a:pt x="192" y="14"/>
                    </a:lnTo>
                    <a:lnTo>
                      <a:pt x="232" y="19"/>
                    </a:lnTo>
                    <a:lnTo>
                      <a:pt x="275" y="27"/>
                    </a:lnTo>
                    <a:lnTo>
                      <a:pt x="275" y="21"/>
                    </a:lnTo>
                    <a:lnTo>
                      <a:pt x="273" y="27"/>
                    </a:lnTo>
                    <a:lnTo>
                      <a:pt x="318" y="37"/>
                    </a:lnTo>
                    <a:lnTo>
                      <a:pt x="365" y="51"/>
                    </a:lnTo>
                    <a:lnTo>
                      <a:pt x="415" y="67"/>
                    </a:lnTo>
                    <a:lnTo>
                      <a:pt x="465" y="86"/>
                    </a:lnTo>
                    <a:lnTo>
                      <a:pt x="517" y="108"/>
                    </a:lnTo>
                    <a:lnTo>
                      <a:pt x="570" y="133"/>
                    </a:lnTo>
                    <a:lnTo>
                      <a:pt x="623" y="159"/>
                    </a:lnTo>
                    <a:lnTo>
                      <a:pt x="676" y="188"/>
                    </a:lnTo>
                    <a:lnTo>
                      <a:pt x="726" y="218"/>
                    </a:lnTo>
                    <a:lnTo>
                      <a:pt x="773" y="249"/>
                    </a:lnTo>
                    <a:lnTo>
                      <a:pt x="776" y="243"/>
                    </a:lnTo>
                    <a:lnTo>
                      <a:pt x="771" y="248"/>
                    </a:lnTo>
                    <a:lnTo>
                      <a:pt x="816" y="279"/>
                    </a:lnTo>
                    <a:lnTo>
                      <a:pt x="857" y="311"/>
                    </a:lnTo>
                    <a:lnTo>
                      <a:pt x="895" y="342"/>
                    </a:lnTo>
                    <a:lnTo>
                      <a:pt x="930" y="373"/>
                    </a:lnTo>
                    <a:lnTo>
                      <a:pt x="960" y="404"/>
                    </a:lnTo>
                    <a:lnTo>
                      <a:pt x="974" y="420"/>
                    </a:lnTo>
                    <a:lnTo>
                      <a:pt x="987" y="435"/>
                    </a:lnTo>
                    <a:lnTo>
                      <a:pt x="999" y="450"/>
                    </a:lnTo>
                    <a:lnTo>
                      <a:pt x="1010" y="464"/>
                    </a:lnTo>
                    <a:lnTo>
                      <a:pt x="1019" y="479"/>
                    </a:lnTo>
                    <a:lnTo>
                      <a:pt x="1028" y="493"/>
                    </a:lnTo>
                    <a:lnTo>
                      <a:pt x="1035" y="506"/>
                    </a:lnTo>
                    <a:lnTo>
                      <a:pt x="1041" y="520"/>
                    </a:lnTo>
                    <a:lnTo>
                      <a:pt x="1046" y="515"/>
                    </a:lnTo>
                    <a:lnTo>
                      <a:pt x="1040" y="515"/>
                    </a:lnTo>
                    <a:lnTo>
                      <a:pt x="1045" y="528"/>
                    </a:lnTo>
                    <a:lnTo>
                      <a:pt x="1049" y="541"/>
                    </a:lnTo>
                    <a:lnTo>
                      <a:pt x="1051" y="553"/>
                    </a:lnTo>
                    <a:lnTo>
                      <a:pt x="1052" y="565"/>
                    </a:lnTo>
                    <a:lnTo>
                      <a:pt x="1052" y="576"/>
                    </a:lnTo>
                    <a:lnTo>
                      <a:pt x="1051" y="586"/>
                    </a:lnTo>
                    <a:lnTo>
                      <a:pt x="1048" y="597"/>
                    </a:lnTo>
                    <a:lnTo>
                      <a:pt x="1054" y="597"/>
                    </a:lnTo>
                    <a:lnTo>
                      <a:pt x="1050" y="592"/>
                    </a:lnTo>
                    <a:lnTo>
                      <a:pt x="1046" y="603"/>
                    </a:lnTo>
                    <a:lnTo>
                      <a:pt x="1038" y="613"/>
                    </a:lnTo>
                    <a:lnTo>
                      <a:pt x="1028" y="624"/>
                    </a:lnTo>
                    <a:lnTo>
                      <a:pt x="1015" y="633"/>
                    </a:lnTo>
                    <a:lnTo>
                      <a:pt x="1019" y="637"/>
                    </a:lnTo>
                    <a:lnTo>
                      <a:pt x="1017" y="632"/>
                    </a:lnTo>
                    <a:lnTo>
                      <a:pt x="1002" y="639"/>
                    </a:lnTo>
                    <a:lnTo>
                      <a:pt x="985" y="645"/>
                    </a:lnTo>
                    <a:lnTo>
                      <a:pt x="966" y="649"/>
                    </a:lnTo>
                    <a:lnTo>
                      <a:pt x="969" y="655"/>
                    </a:lnTo>
                    <a:lnTo>
                      <a:pt x="969" y="649"/>
                    </a:lnTo>
                    <a:lnTo>
                      <a:pt x="948" y="652"/>
                    </a:lnTo>
                    <a:lnTo>
                      <a:pt x="925" y="653"/>
                    </a:lnTo>
                    <a:lnTo>
                      <a:pt x="900" y="653"/>
                    </a:lnTo>
                    <a:lnTo>
                      <a:pt x="874" y="652"/>
                    </a:lnTo>
                    <a:lnTo>
                      <a:pt x="846" y="649"/>
                    </a:lnTo>
                    <a:lnTo>
                      <a:pt x="816" y="644"/>
                    </a:lnTo>
                    <a:lnTo>
                      <a:pt x="785" y="638"/>
                    </a:lnTo>
                    <a:lnTo>
                      <a:pt x="785" y="644"/>
                    </a:lnTo>
                    <a:lnTo>
                      <a:pt x="787" y="639"/>
                    </a:lnTo>
                    <a:lnTo>
                      <a:pt x="755" y="631"/>
                    </a:lnTo>
                    <a:lnTo>
                      <a:pt x="721" y="622"/>
                    </a:lnTo>
                    <a:lnTo>
                      <a:pt x="686" y="612"/>
                    </a:lnTo>
                    <a:lnTo>
                      <a:pt x="682" y="623"/>
                    </a:lnTo>
                    <a:lnTo>
                      <a:pt x="716" y="633"/>
                    </a:lnTo>
                    <a:lnTo>
                      <a:pt x="750" y="642"/>
                    </a:lnTo>
                    <a:lnTo>
                      <a:pt x="782" y="650"/>
                    </a:lnTo>
                    <a:lnTo>
                      <a:pt x="785" y="650"/>
                    </a:lnTo>
                    <a:lnTo>
                      <a:pt x="816" y="656"/>
                    </a:lnTo>
                    <a:lnTo>
                      <a:pt x="846" y="661"/>
                    </a:lnTo>
                    <a:lnTo>
                      <a:pt x="874" y="664"/>
                    </a:lnTo>
                    <a:lnTo>
                      <a:pt x="900" y="665"/>
                    </a:lnTo>
                    <a:lnTo>
                      <a:pt x="925" y="665"/>
                    </a:lnTo>
                    <a:lnTo>
                      <a:pt x="948" y="664"/>
                    </a:lnTo>
                    <a:lnTo>
                      <a:pt x="969" y="661"/>
                    </a:lnTo>
                    <a:lnTo>
                      <a:pt x="971" y="660"/>
                    </a:lnTo>
                    <a:lnTo>
                      <a:pt x="990" y="656"/>
                    </a:lnTo>
                    <a:lnTo>
                      <a:pt x="1007" y="650"/>
                    </a:lnTo>
                    <a:lnTo>
                      <a:pt x="1022" y="643"/>
                    </a:lnTo>
                    <a:lnTo>
                      <a:pt x="1024" y="642"/>
                    </a:lnTo>
                    <a:lnTo>
                      <a:pt x="1037" y="633"/>
                    </a:lnTo>
                    <a:lnTo>
                      <a:pt x="1047" y="622"/>
                    </a:lnTo>
                    <a:lnTo>
                      <a:pt x="1055" y="610"/>
                    </a:lnTo>
                    <a:lnTo>
                      <a:pt x="1059" y="601"/>
                    </a:lnTo>
                    <a:lnTo>
                      <a:pt x="1060" y="597"/>
                    </a:lnTo>
                    <a:lnTo>
                      <a:pt x="1063" y="586"/>
                    </a:lnTo>
                    <a:lnTo>
                      <a:pt x="1064" y="576"/>
                    </a:lnTo>
                    <a:lnTo>
                      <a:pt x="1064" y="565"/>
                    </a:lnTo>
                    <a:lnTo>
                      <a:pt x="1063" y="553"/>
                    </a:lnTo>
                    <a:lnTo>
                      <a:pt x="1061" y="541"/>
                    </a:lnTo>
                    <a:lnTo>
                      <a:pt x="1057" y="528"/>
                    </a:lnTo>
                    <a:lnTo>
                      <a:pt x="1052" y="515"/>
                    </a:lnTo>
                    <a:lnTo>
                      <a:pt x="1050" y="511"/>
                    </a:lnTo>
                    <a:lnTo>
                      <a:pt x="1044" y="497"/>
                    </a:lnTo>
                    <a:lnTo>
                      <a:pt x="1037" y="484"/>
                    </a:lnTo>
                    <a:lnTo>
                      <a:pt x="1028" y="470"/>
                    </a:lnTo>
                    <a:lnTo>
                      <a:pt x="1019" y="455"/>
                    </a:lnTo>
                    <a:lnTo>
                      <a:pt x="1008" y="441"/>
                    </a:lnTo>
                    <a:lnTo>
                      <a:pt x="996" y="426"/>
                    </a:lnTo>
                    <a:lnTo>
                      <a:pt x="983" y="411"/>
                    </a:lnTo>
                    <a:lnTo>
                      <a:pt x="969" y="395"/>
                    </a:lnTo>
                    <a:lnTo>
                      <a:pt x="939" y="364"/>
                    </a:lnTo>
                    <a:lnTo>
                      <a:pt x="904" y="333"/>
                    </a:lnTo>
                    <a:lnTo>
                      <a:pt x="866" y="302"/>
                    </a:lnTo>
                    <a:lnTo>
                      <a:pt x="825" y="270"/>
                    </a:lnTo>
                    <a:lnTo>
                      <a:pt x="780" y="239"/>
                    </a:lnTo>
                    <a:lnTo>
                      <a:pt x="778" y="238"/>
                    </a:lnTo>
                    <a:lnTo>
                      <a:pt x="731" y="207"/>
                    </a:lnTo>
                    <a:lnTo>
                      <a:pt x="681" y="177"/>
                    </a:lnTo>
                    <a:lnTo>
                      <a:pt x="629" y="149"/>
                    </a:lnTo>
                    <a:lnTo>
                      <a:pt x="575" y="122"/>
                    </a:lnTo>
                    <a:lnTo>
                      <a:pt x="522" y="97"/>
                    </a:lnTo>
                    <a:lnTo>
                      <a:pt x="470" y="75"/>
                    </a:lnTo>
                    <a:lnTo>
                      <a:pt x="420" y="56"/>
                    </a:lnTo>
                    <a:lnTo>
                      <a:pt x="370" y="40"/>
                    </a:lnTo>
                    <a:lnTo>
                      <a:pt x="323" y="26"/>
                    </a:lnTo>
                    <a:lnTo>
                      <a:pt x="278" y="16"/>
                    </a:lnTo>
                    <a:lnTo>
                      <a:pt x="275" y="15"/>
                    </a:lnTo>
                    <a:lnTo>
                      <a:pt x="232" y="7"/>
                    </a:lnTo>
                    <a:lnTo>
                      <a:pt x="192" y="2"/>
                    </a:lnTo>
                    <a:lnTo>
                      <a:pt x="155" y="0"/>
                    </a:lnTo>
                    <a:lnTo>
                      <a:pt x="121" y="2"/>
                    </a:lnTo>
                    <a:lnTo>
                      <a:pt x="91" y="6"/>
                    </a:lnTo>
                    <a:lnTo>
                      <a:pt x="89" y="6"/>
                    </a:lnTo>
                    <a:lnTo>
                      <a:pt x="75" y="9"/>
                    </a:lnTo>
                    <a:lnTo>
                      <a:pt x="63" y="14"/>
                    </a:lnTo>
                    <a:lnTo>
                      <a:pt x="51" y="18"/>
                    </a:lnTo>
                    <a:lnTo>
                      <a:pt x="41" y="24"/>
                    </a:lnTo>
                    <a:lnTo>
                      <a:pt x="39" y="25"/>
                    </a:lnTo>
                    <a:lnTo>
                      <a:pt x="30" y="31"/>
                    </a:lnTo>
                    <a:lnTo>
                      <a:pt x="22" y="39"/>
                    </a:lnTo>
                    <a:lnTo>
                      <a:pt x="15" y="47"/>
                    </a:lnTo>
                    <a:lnTo>
                      <a:pt x="10" y="57"/>
                    </a:lnTo>
                    <a:lnTo>
                      <a:pt x="5" y="65"/>
                    </a:lnTo>
                    <a:lnTo>
                      <a:pt x="4" y="70"/>
                    </a:lnTo>
                    <a:lnTo>
                      <a:pt x="1" y="80"/>
                    </a:lnTo>
                    <a:lnTo>
                      <a:pt x="0" y="90"/>
                    </a:lnTo>
                    <a:lnTo>
                      <a:pt x="0" y="101"/>
                    </a:lnTo>
                    <a:lnTo>
                      <a:pt x="1" y="113"/>
                    </a:lnTo>
                    <a:lnTo>
                      <a:pt x="3" y="125"/>
                    </a:lnTo>
                    <a:lnTo>
                      <a:pt x="7" y="138"/>
                    </a:lnTo>
                    <a:lnTo>
                      <a:pt x="12" y="151"/>
                    </a:lnTo>
                    <a:lnTo>
                      <a:pt x="13" y="155"/>
                    </a:lnTo>
                    <a:lnTo>
                      <a:pt x="20" y="169"/>
                    </a:lnTo>
                    <a:lnTo>
                      <a:pt x="27" y="182"/>
                    </a:lnTo>
                    <a:lnTo>
                      <a:pt x="36" y="196"/>
                    </a:lnTo>
                    <a:lnTo>
                      <a:pt x="45" y="211"/>
                    </a:lnTo>
                    <a:lnTo>
                      <a:pt x="56" y="225"/>
                    </a:lnTo>
                    <a:lnTo>
                      <a:pt x="68" y="240"/>
                    </a:lnTo>
                    <a:lnTo>
                      <a:pt x="81" y="255"/>
                    </a:lnTo>
                    <a:lnTo>
                      <a:pt x="94" y="271"/>
                    </a:lnTo>
                    <a:lnTo>
                      <a:pt x="125" y="302"/>
                    </a:lnTo>
                    <a:lnTo>
                      <a:pt x="160" y="333"/>
                    </a:lnTo>
                    <a:lnTo>
                      <a:pt x="198" y="365"/>
                    </a:lnTo>
                    <a:lnTo>
                      <a:pt x="239" y="396"/>
                    </a:lnTo>
                    <a:lnTo>
                      <a:pt x="283" y="427"/>
                    </a:lnTo>
                    <a:lnTo>
                      <a:pt x="285" y="428"/>
                    </a:lnTo>
                    <a:lnTo>
                      <a:pt x="333" y="459"/>
                    </a:lnTo>
                    <a:lnTo>
                      <a:pt x="383" y="489"/>
                    </a:lnTo>
                    <a:lnTo>
                      <a:pt x="435" y="517"/>
                    </a:lnTo>
                    <a:lnTo>
                      <a:pt x="477" y="539"/>
                    </a:lnTo>
                    <a:lnTo>
                      <a:pt x="519" y="559"/>
                    </a:lnTo>
                    <a:lnTo>
                      <a:pt x="561" y="577"/>
                    </a:lnTo>
                    <a:lnTo>
                      <a:pt x="603" y="594"/>
                    </a:lnTo>
                    <a:close/>
                  </a:path>
                </a:pathLst>
              </a:custGeom>
              <a:solidFill>
                <a:srgbClr val="3333CC"/>
              </a:solidFill>
              <a:ln w="9525">
                <a:noFill/>
                <a:round/>
                <a:headEnd/>
                <a:tailEnd/>
              </a:ln>
            </p:spPr>
            <p:txBody>
              <a:bodyPr>
                <a:prstTxWarp prst="textNoShape">
                  <a:avLst/>
                </a:prstTxWarp>
              </a:bodyPr>
              <a:lstStyle/>
              <a:p>
                <a:endParaRPr lang="en-US"/>
              </a:p>
            </p:txBody>
          </p:sp>
          <p:sp>
            <p:nvSpPr>
              <p:cNvPr id="63082" name="Freeform 6"/>
              <p:cNvSpPr>
                <a:spLocks noChangeAspect="1"/>
              </p:cNvSpPr>
              <p:nvPr/>
            </p:nvSpPr>
            <p:spPr bwMode="auto">
              <a:xfrm>
                <a:off x="1940" y="1222"/>
                <a:ext cx="87" cy="74"/>
              </a:xfrm>
              <a:custGeom>
                <a:avLst/>
                <a:gdLst>
                  <a:gd name="T0" fmla="*/ 0 w 87"/>
                  <a:gd name="T1" fmla="*/ 74 h 74"/>
                  <a:gd name="T2" fmla="*/ 87 w 87"/>
                  <a:gd name="T3" fmla="*/ 63 h 74"/>
                  <a:gd name="T4" fmla="*/ 26 w 87"/>
                  <a:gd name="T5" fmla="*/ 0 h 74"/>
                  <a:gd name="T6" fmla="*/ 0 w 87"/>
                  <a:gd name="T7" fmla="*/ 74 h 74"/>
                  <a:gd name="T8" fmla="*/ 0 60000 65536"/>
                  <a:gd name="T9" fmla="*/ 0 60000 65536"/>
                  <a:gd name="T10" fmla="*/ 0 60000 65536"/>
                  <a:gd name="T11" fmla="*/ 0 60000 65536"/>
                  <a:gd name="T12" fmla="*/ 0 w 87"/>
                  <a:gd name="T13" fmla="*/ 0 h 74"/>
                  <a:gd name="T14" fmla="*/ 87 w 87"/>
                  <a:gd name="T15" fmla="*/ 74 h 74"/>
                </a:gdLst>
                <a:ahLst/>
                <a:cxnLst>
                  <a:cxn ang="T8">
                    <a:pos x="T0" y="T1"/>
                  </a:cxn>
                  <a:cxn ang="T9">
                    <a:pos x="T2" y="T3"/>
                  </a:cxn>
                  <a:cxn ang="T10">
                    <a:pos x="T4" y="T5"/>
                  </a:cxn>
                  <a:cxn ang="T11">
                    <a:pos x="T6" y="T7"/>
                  </a:cxn>
                </a:cxnLst>
                <a:rect l="T12" t="T13" r="T14" b="T15"/>
                <a:pathLst>
                  <a:path w="87" h="74">
                    <a:moveTo>
                      <a:pt x="0" y="74"/>
                    </a:moveTo>
                    <a:lnTo>
                      <a:pt x="87" y="63"/>
                    </a:lnTo>
                    <a:lnTo>
                      <a:pt x="26" y="0"/>
                    </a:lnTo>
                    <a:lnTo>
                      <a:pt x="0" y="74"/>
                    </a:lnTo>
                    <a:close/>
                  </a:path>
                </a:pathLst>
              </a:custGeom>
              <a:solidFill>
                <a:srgbClr val="3333CC"/>
              </a:solidFill>
              <a:ln w="9525">
                <a:noFill/>
                <a:round/>
                <a:headEnd/>
                <a:tailEnd/>
              </a:ln>
            </p:spPr>
            <p:txBody>
              <a:bodyPr>
                <a:prstTxWarp prst="textNoShape">
                  <a:avLst/>
                </a:prstTxWarp>
              </a:bodyPr>
              <a:lstStyle/>
              <a:p>
                <a:endParaRPr lang="en-US"/>
              </a:p>
            </p:txBody>
          </p:sp>
        </p:grpSp>
        <p:sp>
          <p:nvSpPr>
            <p:cNvPr id="62470" name="Freeform 7"/>
            <p:cNvSpPr>
              <a:spLocks noChangeAspect="1"/>
            </p:cNvSpPr>
            <p:nvPr/>
          </p:nvSpPr>
          <p:spPr bwMode="auto">
            <a:xfrm>
              <a:off x="657" y="253"/>
              <a:ext cx="2414" cy="1503"/>
            </a:xfrm>
            <a:custGeom>
              <a:avLst/>
              <a:gdLst>
                <a:gd name="T0" fmla="*/ 1597 w 2414"/>
                <a:gd name="T1" fmla="*/ 448 h 1503"/>
                <a:gd name="T2" fmla="*/ 1760 w 2414"/>
                <a:gd name="T3" fmla="*/ 551 h 1503"/>
                <a:gd name="T4" fmla="*/ 2000 w 2414"/>
                <a:gd name="T5" fmla="*/ 730 h 1503"/>
                <a:gd name="T6" fmla="*/ 2191 w 2414"/>
                <a:gd name="T7" fmla="*/ 908 h 1503"/>
                <a:gd name="T8" fmla="*/ 2325 w 2414"/>
                <a:gd name="T9" fmla="*/ 1077 h 1503"/>
                <a:gd name="T10" fmla="*/ 2374 w 2414"/>
                <a:gd name="T11" fmla="*/ 1167 h 1503"/>
                <a:gd name="T12" fmla="*/ 2402 w 2414"/>
                <a:gd name="T13" fmla="*/ 1306 h 1503"/>
                <a:gd name="T14" fmla="*/ 2385 w 2414"/>
                <a:gd name="T15" fmla="*/ 1372 h 1503"/>
                <a:gd name="T16" fmla="*/ 2322 w 2414"/>
                <a:gd name="T17" fmla="*/ 1445 h 1503"/>
                <a:gd name="T18" fmla="*/ 2210 w 2414"/>
                <a:gd name="T19" fmla="*/ 1479 h 1503"/>
                <a:gd name="T20" fmla="*/ 2106 w 2414"/>
                <a:gd name="T21" fmla="*/ 1490 h 1503"/>
                <a:gd name="T22" fmla="*/ 1890 w 2414"/>
                <a:gd name="T23" fmla="*/ 1475 h 1503"/>
                <a:gd name="T24" fmla="*/ 1744 w 2414"/>
                <a:gd name="T25" fmla="*/ 1446 h 1503"/>
                <a:gd name="T26" fmla="*/ 1471 w 2414"/>
                <a:gd name="T27" fmla="*/ 1365 h 1503"/>
                <a:gd name="T28" fmla="*/ 1177 w 2414"/>
                <a:gd name="T29" fmla="*/ 1245 h 1503"/>
                <a:gd name="T30" fmla="*/ 875 w 2414"/>
                <a:gd name="T31" fmla="*/ 1089 h 1503"/>
                <a:gd name="T32" fmla="*/ 650 w 2414"/>
                <a:gd name="T33" fmla="*/ 957 h 1503"/>
                <a:gd name="T34" fmla="*/ 459 w 2414"/>
                <a:gd name="T35" fmla="*/ 809 h 1503"/>
                <a:gd name="T36" fmla="*/ 258 w 2414"/>
                <a:gd name="T37" fmla="*/ 631 h 1503"/>
                <a:gd name="T38" fmla="*/ 111 w 2414"/>
                <a:gd name="T39" fmla="*/ 459 h 1503"/>
                <a:gd name="T40" fmla="*/ 34 w 2414"/>
                <a:gd name="T41" fmla="*/ 336 h 1503"/>
                <a:gd name="T42" fmla="*/ 12 w 2414"/>
                <a:gd name="T43" fmla="*/ 223 h 1503"/>
                <a:gd name="T44" fmla="*/ 20 w 2414"/>
                <a:gd name="T45" fmla="*/ 154 h 1503"/>
                <a:gd name="T46" fmla="*/ 95 w 2414"/>
                <a:gd name="T47" fmla="*/ 64 h 1503"/>
                <a:gd name="T48" fmla="*/ 169 w 2414"/>
                <a:gd name="T49" fmla="*/ 33 h 1503"/>
                <a:gd name="T50" fmla="*/ 262 w 2414"/>
                <a:gd name="T51" fmla="*/ 16 h 1503"/>
                <a:gd name="T52" fmla="*/ 462 w 2414"/>
                <a:gd name="T53" fmla="*/ 20 h 1503"/>
                <a:gd name="T54" fmla="*/ 599 w 2414"/>
                <a:gd name="T55" fmla="*/ 41 h 1503"/>
                <a:gd name="T56" fmla="*/ 858 w 2414"/>
                <a:gd name="T57" fmla="*/ 110 h 1503"/>
                <a:gd name="T58" fmla="*/ 1141 w 2414"/>
                <a:gd name="T59" fmla="*/ 216 h 1503"/>
                <a:gd name="T60" fmla="*/ 1384 w 2414"/>
                <a:gd name="T61" fmla="*/ 317 h 1503"/>
                <a:gd name="T62" fmla="*/ 1088 w 2414"/>
                <a:gd name="T63" fmla="*/ 181 h 1503"/>
                <a:gd name="T64" fmla="*/ 809 w 2414"/>
                <a:gd name="T65" fmla="*/ 82 h 1503"/>
                <a:gd name="T66" fmla="*/ 601 w 2414"/>
                <a:gd name="T67" fmla="*/ 30 h 1503"/>
                <a:gd name="T68" fmla="*/ 376 w 2414"/>
                <a:gd name="T69" fmla="*/ 1 h 1503"/>
                <a:gd name="T70" fmla="*/ 196 w 2414"/>
                <a:gd name="T71" fmla="*/ 13 h 1503"/>
                <a:gd name="T72" fmla="*/ 88 w 2414"/>
                <a:gd name="T73" fmla="*/ 54 h 1503"/>
                <a:gd name="T74" fmla="*/ 21 w 2414"/>
                <a:gd name="T75" fmla="*/ 125 h 1503"/>
                <a:gd name="T76" fmla="*/ 0 w 2414"/>
                <a:gd name="T77" fmla="*/ 198 h 1503"/>
                <a:gd name="T78" fmla="*/ 28 w 2414"/>
                <a:gd name="T79" fmla="*/ 336 h 1503"/>
                <a:gd name="T80" fmla="*/ 102 w 2414"/>
                <a:gd name="T81" fmla="*/ 468 h 1503"/>
                <a:gd name="T82" fmla="*/ 249 w 2414"/>
                <a:gd name="T83" fmla="*/ 640 h 1503"/>
                <a:gd name="T84" fmla="*/ 450 w 2414"/>
                <a:gd name="T85" fmla="*/ 818 h 1503"/>
                <a:gd name="T86" fmla="*/ 648 w 2414"/>
                <a:gd name="T87" fmla="*/ 962 h 1503"/>
                <a:gd name="T88" fmla="*/ 929 w 2414"/>
                <a:gd name="T89" fmla="*/ 1133 h 1503"/>
                <a:gd name="T90" fmla="*/ 1232 w 2414"/>
                <a:gd name="T91" fmla="*/ 1283 h 1503"/>
                <a:gd name="T92" fmla="*/ 1523 w 2414"/>
                <a:gd name="T93" fmla="*/ 1395 h 1503"/>
                <a:gd name="T94" fmla="*/ 1790 w 2414"/>
                <a:gd name="T95" fmla="*/ 1469 h 1503"/>
                <a:gd name="T96" fmla="*/ 1982 w 2414"/>
                <a:gd name="T97" fmla="*/ 1498 h 1503"/>
                <a:gd name="T98" fmla="*/ 2179 w 2414"/>
                <a:gd name="T99" fmla="*/ 1496 h 1503"/>
                <a:gd name="T100" fmla="*/ 2301 w 2414"/>
                <a:gd name="T101" fmla="*/ 1463 h 1503"/>
                <a:gd name="T102" fmla="*/ 2381 w 2414"/>
                <a:gd name="T103" fmla="*/ 1400 h 1503"/>
                <a:gd name="T104" fmla="*/ 2411 w 2414"/>
                <a:gd name="T105" fmla="*/ 1330 h 1503"/>
                <a:gd name="T106" fmla="*/ 2397 w 2414"/>
                <a:gd name="T107" fmla="*/ 1197 h 1503"/>
                <a:gd name="T108" fmla="*/ 2334 w 2414"/>
                <a:gd name="T109" fmla="*/ 1068 h 1503"/>
                <a:gd name="T110" fmla="*/ 2200 w 2414"/>
                <a:gd name="T111" fmla="*/ 899 h 1503"/>
                <a:gd name="T112" fmla="*/ 2009 w 2414"/>
                <a:gd name="T113" fmla="*/ 721 h 1503"/>
                <a:gd name="T114" fmla="*/ 1769 w 2414"/>
                <a:gd name="T115" fmla="*/ 542 h 1503"/>
                <a:gd name="T116" fmla="*/ 1544 w 2414"/>
                <a:gd name="T117" fmla="*/ 403 h 15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14"/>
                <a:gd name="T178" fmla="*/ 0 h 1503"/>
                <a:gd name="T179" fmla="*/ 2414 w 2414"/>
                <a:gd name="T180" fmla="*/ 1503 h 15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14" h="1503">
                  <a:moveTo>
                    <a:pt x="1425" y="338"/>
                  </a:moveTo>
                  <a:lnTo>
                    <a:pt x="1419" y="348"/>
                  </a:lnTo>
                  <a:lnTo>
                    <a:pt x="1480" y="381"/>
                  </a:lnTo>
                  <a:lnTo>
                    <a:pt x="1539" y="414"/>
                  </a:lnTo>
                  <a:lnTo>
                    <a:pt x="1597" y="448"/>
                  </a:lnTo>
                  <a:lnTo>
                    <a:pt x="1654" y="482"/>
                  </a:lnTo>
                  <a:lnTo>
                    <a:pt x="1708" y="517"/>
                  </a:lnTo>
                  <a:lnTo>
                    <a:pt x="1762" y="552"/>
                  </a:lnTo>
                  <a:lnTo>
                    <a:pt x="1764" y="547"/>
                  </a:lnTo>
                  <a:lnTo>
                    <a:pt x="1760" y="551"/>
                  </a:lnTo>
                  <a:lnTo>
                    <a:pt x="1811" y="587"/>
                  </a:lnTo>
                  <a:lnTo>
                    <a:pt x="1861" y="622"/>
                  </a:lnTo>
                  <a:lnTo>
                    <a:pt x="1909" y="658"/>
                  </a:lnTo>
                  <a:lnTo>
                    <a:pt x="1955" y="694"/>
                  </a:lnTo>
                  <a:lnTo>
                    <a:pt x="2000" y="730"/>
                  </a:lnTo>
                  <a:lnTo>
                    <a:pt x="2042" y="766"/>
                  </a:lnTo>
                  <a:lnTo>
                    <a:pt x="2082" y="802"/>
                  </a:lnTo>
                  <a:lnTo>
                    <a:pt x="2121" y="837"/>
                  </a:lnTo>
                  <a:lnTo>
                    <a:pt x="2157" y="873"/>
                  </a:lnTo>
                  <a:lnTo>
                    <a:pt x="2191" y="908"/>
                  </a:lnTo>
                  <a:lnTo>
                    <a:pt x="2222" y="943"/>
                  </a:lnTo>
                  <a:lnTo>
                    <a:pt x="2252" y="977"/>
                  </a:lnTo>
                  <a:lnTo>
                    <a:pt x="2279" y="1011"/>
                  </a:lnTo>
                  <a:lnTo>
                    <a:pt x="2303" y="1044"/>
                  </a:lnTo>
                  <a:lnTo>
                    <a:pt x="2325" y="1077"/>
                  </a:lnTo>
                  <a:lnTo>
                    <a:pt x="2345" y="1109"/>
                  </a:lnTo>
                  <a:lnTo>
                    <a:pt x="2361" y="1141"/>
                  </a:lnTo>
                  <a:lnTo>
                    <a:pt x="2376" y="1171"/>
                  </a:lnTo>
                  <a:lnTo>
                    <a:pt x="2380" y="1167"/>
                  </a:lnTo>
                  <a:lnTo>
                    <a:pt x="2374" y="1167"/>
                  </a:lnTo>
                  <a:lnTo>
                    <a:pt x="2385" y="1197"/>
                  </a:lnTo>
                  <a:lnTo>
                    <a:pt x="2394" y="1225"/>
                  </a:lnTo>
                  <a:lnTo>
                    <a:pt x="2400" y="1253"/>
                  </a:lnTo>
                  <a:lnTo>
                    <a:pt x="2402" y="1280"/>
                  </a:lnTo>
                  <a:lnTo>
                    <a:pt x="2402" y="1306"/>
                  </a:lnTo>
                  <a:lnTo>
                    <a:pt x="2399" y="1330"/>
                  </a:lnTo>
                  <a:lnTo>
                    <a:pt x="2393" y="1353"/>
                  </a:lnTo>
                  <a:lnTo>
                    <a:pt x="2399" y="1353"/>
                  </a:lnTo>
                  <a:lnTo>
                    <a:pt x="2394" y="1349"/>
                  </a:lnTo>
                  <a:lnTo>
                    <a:pt x="2385" y="1372"/>
                  </a:lnTo>
                  <a:lnTo>
                    <a:pt x="2372" y="1391"/>
                  </a:lnTo>
                  <a:lnTo>
                    <a:pt x="2357" y="1409"/>
                  </a:lnTo>
                  <a:lnTo>
                    <a:pt x="2338" y="1426"/>
                  </a:lnTo>
                  <a:lnTo>
                    <a:pt x="2317" y="1440"/>
                  </a:lnTo>
                  <a:lnTo>
                    <a:pt x="2322" y="1445"/>
                  </a:lnTo>
                  <a:lnTo>
                    <a:pt x="2319" y="1439"/>
                  </a:lnTo>
                  <a:lnTo>
                    <a:pt x="2296" y="1452"/>
                  </a:lnTo>
                  <a:lnTo>
                    <a:pt x="2269" y="1463"/>
                  </a:lnTo>
                  <a:lnTo>
                    <a:pt x="2241" y="1472"/>
                  </a:lnTo>
                  <a:lnTo>
                    <a:pt x="2210" y="1479"/>
                  </a:lnTo>
                  <a:lnTo>
                    <a:pt x="2212" y="1485"/>
                  </a:lnTo>
                  <a:lnTo>
                    <a:pt x="2212" y="1479"/>
                  </a:lnTo>
                  <a:lnTo>
                    <a:pt x="2179" y="1484"/>
                  </a:lnTo>
                  <a:lnTo>
                    <a:pt x="2144" y="1488"/>
                  </a:lnTo>
                  <a:lnTo>
                    <a:pt x="2106" y="1490"/>
                  </a:lnTo>
                  <a:lnTo>
                    <a:pt x="2067" y="1491"/>
                  </a:lnTo>
                  <a:lnTo>
                    <a:pt x="2025" y="1489"/>
                  </a:lnTo>
                  <a:lnTo>
                    <a:pt x="1982" y="1486"/>
                  </a:lnTo>
                  <a:lnTo>
                    <a:pt x="1937" y="1481"/>
                  </a:lnTo>
                  <a:lnTo>
                    <a:pt x="1890" y="1475"/>
                  </a:lnTo>
                  <a:lnTo>
                    <a:pt x="1842" y="1467"/>
                  </a:lnTo>
                  <a:lnTo>
                    <a:pt x="1793" y="1457"/>
                  </a:lnTo>
                  <a:lnTo>
                    <a:pt x="1793" y="1463"/>
                  </a:lnTo>
                  <a:lnTo>
                    <a:pt x="1795" y="1458"/>
                  </a:lnTo>
                  <a:lnTo>
                    <a:pt x="1744" y="1446"/>
                  </a:lnTo>
                  <a:lnTo>
                    <a:pt x="1692" y="1433"/>
                  </a:lnTo>
                  <a:lnTo>
                    <a:pt x="1638" y="1418"/>
                  </a:lnTo>
                  <a:lnTo>
                    <a:pt x="1584" y="1402"/>
                  </a:lnTo>
                  <a:lnTo>
                    <a:pt x="1528" y="1384"/>
                  </a:lnTo>
                  <a:lnTo>
                    <a:pt x="1471" y="1365"/>
                  </a:lnTo>
                  <a:lnTo>
                    <a:pt x="1414" y="1344"/>
                  </a:lnTo>
                  <a:lnTo>
                    <a:pt x="1355" y="1321"/>
                  </a:lnTo>
                  <a:lnTo>
                    <a:pt x="1296" y="1297"/>
                  </a:lnTo>
                  <a:lnTo>
                    <a:pt x="1237" y="1272"/>
                  </a:lnTo>
                  <a:lnTo>
                    <a:pt x="1177" y="1245"/>
                  </a:lnTo>
                  <a:lnTo>
                    <a:pt x="1116" y="1216"/>
                  </a:lnTo>
                  <a:lnTo>
                    <a:pt x="1056" y="1186"/>
                  </a:lnTo>
                  <a:lnTo>
                    <a:pt x="995" y="1155"/>
                  </a:lnTo>
                  <a:lnTo>
                    <a:pt x="934" y="1122"/>
                  </a:lnTo>
                  <a:lnTo>
                    <a:pt x="875" y="1089"/>
                  </a:lnTo>
                  <a:lnTo>
                    <a:pt x="817" y="1055"/>
                  </a:lnTo>
                  <a:lnTo>
                    <a:pt x="761" y="1021"/>
                  </a:lnTo>
                  <a:lnTo>
                    <a:pt x="706" y="986"/>
                  </a:lnTo>
                  <a:lnTo>
                    <a:pt x="653" y="951"/>
                  </a:lnTo>
                  <a:lnTo>
                    <a:pt x="650" y="957"/>
                  </a:lnTo>
                  <a:lnTo>
                    <a:pt x="655" y="952"/>
                  </a:lnTo>
                  <a:lnTo>
                    <a:pt x="603" y="917"/>
                  </a:lnTo>
                  <a:lnTo>
                    <a:pt x="553" y="881"/>
                  </a:lnTo>
                  <a:lnTo>
                    <a:pt x="505" y="845"/>
                  </a:lnTo>
                  <a:lnTo>
                    <a:pt x="459" y="809"/>
                  </a:lnTo>
                  <a:lnTo>
                    <a:pt x="415" y="773"/>
                  </a:lnTo>
                  <a:lnTo>
                    <a:pt x="372" y="737"/>
                  </a:lnTo>
                  <a:lnTo>
                    <a:pt x="332" y="702"/>
                  </a:lnTo>
                  <a:lnTo>
                    <a:pt x="294" y="666"/>
                  </a:lnTo>
                  <a:lnTo>
                    <a:pt x="258" y="631"/>
                  </a:lnTo>
                  <a:lnTo>
                    <a:pt x="224" y="595"/>
                  </a:lnTo>
                  <a:lnTo>
                    <a:pt x="192" y="561"/>
                  </a:lnTo>
                  <a:lnTo>
                    <a:pt x="163" y="526"/>
                  </a:lnTo>
                  <a:lnTo>
                    <a:pt x="136" y="492"/>
                  </a:lnTo>
                  <a:lnTo>
                    <a:pt x="111" y="459"/>
                  </a:lnTo>
                  <a:lnTo>
                    <a:pt x="89" y="426"/>
                  </a:lnTo>
                  <a:lnTo>
                    <a:pt x="70" y="394"/>
                  </a:lnTo>
                  <a:lnTo>
                    <a:pt x="53" y="362"/>
                  </a:lnTo>
                  <a:lnTo>
                    <a:pt x="39" y="332"/>
                  </a:lnTo>
                  <a:lnTo>
                    <a:pt x="34" y="336"/>
                  </a:lnTo>
                  <a:lnTo>
                    <a:pt x="40" y="336"/>
                  </a:lnTo>
                  <a:lnTo>
                    <a:pt x="29" y="307"/>
                  </a:lnTo>
                  <a:lnTo>
                    <a:pt x="20" y="278"/>
                  </a:lnTo>
                  <a:lnTo>
                    <a:pt x="14" y="250"/>
                  </a:lnTo>
                  <a:lnTo>
                    <a:pt x="12" y="223"/>
                  </a:lnTo>
                  <a:lnTo>
                    <a:pt x="12" y="198"/>
                  </a:lnTo>
                  <a:lnTo>
                    <a:pt x="15" y="173"/>
                  </a:lnTo>
                  <a:lnTo>
                    <a:pt x="22" y="150"/>
                  </a:lnTo>
                  <a:lnTo>
                    <a:pt x="16" y="150"/>
                  </a:lnTo>
                  <a:lnTo>
                    <a:pt x="20" y="154"/>
                  </a:lnTo>
                  <a:lnTo>
                    <a:pt x="30" y="132"/>
                  </a:lnTo>
                  <a:lnTo>
                    <a:pt x="42" y="113"/>
                  </a:lnTo>
                  <a:lnTo>
                    <a:pt x="57" y="95"/>
                  </a:lnTo>
                  <a:lnTo>
                    <a:pt x="75" y="79"/>
                  </a:lnTo>
                  <a:lnTo>
                    <a:pt x="95" y="64"/>
                  </a:lnTo>
                  <a:lnTo>
                    <a:pt x="90" y="60"/>
                  </a:lnTo>
                  <a:lnTo>
                    <a:pt x="93" y="65"/>
                  </a:lnTo>
                  <a:lnTo>
                    <a:pt x="116" y="53"/>
                  </a:lnTo>
                  <a:lnTo>
                    <a:pt x="141" y="42"/>
                  </a:lnTo>
                  <a:lnTo>
                    <a:pt x="169" y="33"/>
                  </a:lnTo>
                  <a:lnTo>
                    <a:pt x="198" y="25"/>
                  </a:lnTo>
                  <a:lnTo>
                    <a:pt x="196" y="19"/>
                  </a:lnTo>
                  <a:lnTo>
                    <a:pt x="196" y="25"/>
                  </a:lnTo>
                  <a:lnTo>
                    <a:pt x="228" y="20"/>
                  </a:lnTo>
                  <a:lnTo>
                    <a:pt x="262" y="16"/>
                  </a:lnTo>
                  <a:lnTo>
                    <a:pt x="298" y="13"/>
                  </a:lnTo>
                  <a:lnTo>
                    <a:pt x="336" y="12"/>
                  </a:lnTo>
                  <a:lnTo>
                    <a:pt x="376" y="13"/>
                  </a:lnTo>
                  <a:lnTo>
                    <a:pt x="418" y="16"/>
                  </a:lnTo>
                  <a:lnTo>
                    <a:pt x="462" y="20"/>
                  </a:lnTo>
                  <a:lnTo>
                    <a:pt x="507" y="26"/>
                  </a:lnTo>
                  <a:lnTo>
                    <a:pt x="553" y="33"/>
                  </a:lnTo>
                  <a:lnTo>
                    <a:pt x="601" y="42"/>
                  </a:lnTo>
                  <a:lnTo>
                    <a:pt x="601" y="36"/>
                  </a:lnTo>
                  <a:lnTo>
                    <a:pt x="599" y="41"/>
                  </a:lnTo>
                  <a:lnTo>
                    <a:pt x="648" y="52"/>
                  </a:lnTo>
                  <a:lnTo>
                    <a:pt x="699" y="64"/>
                  </a:lnTo>
                  <a:lnTo>
                    <a:pt x="751" y="78"/>
                  </a:lnTo>
                  <a:lnTo>
                    <a:pt x="804" y="93"/>
                  </a:lnTo>
                  <a:lnTo>
                    <a:pt x="858" y="110"/>
                  </a:lnTo>
                  <a:lnTo>
                    <a:pt x="913" y="128"/>
                  </a:lnTo>
                  <a:lnTo>
                    <a:pt x="969" y="148"/>
                  </a:lnTo>
                  <a:lnTo>
                    <a:pt x="1026" y="169"/>
                  </a:lnTo>
                  <a:lnTo>
                    <a:pt x="1083" y="192"/>
                  </a:lnTo>
                  <a:lnTo>
                    <a:pt x="1141" y="216"/>
                  </a:lnTo>
                  <a:lnTo>
                    <a:pt x="1200" y="242"/>
                  </a:lnTo>
                  <a:lnTo>
                    <a:pt x="1259" y="269"/>
                  </a:lnTo>
                  <a:lnTo>
                    <a:pt x="1319" y="298"/>
                  </a:lnTo>
                  <a:lnTo>
                    <a:pt x="1379" y="328"/>
                  </a:lnTo>
                  <a:lnTo>
                    <a:pt x="1384" y="317"/>
                  </a:lnTo>
                  <a:lnTo>
                    <a:pt x="1324" y="287"/>
                  </a:lnTo>
                  <a:lnTo>
                    <a:pt x="1264" y="258"/>
                  </a:lnTo>
                  <a:lnTo>
                    <a:pt x="1205" y="231"/>
                  </a:lnTo>
                  <a:lnTo>
                    <a:pt x="1146" y="205"/>
                  </a:lnTo>
                  <a:lnTo>
                    <a:pt x="1088" y="181"/>
                  </a:lnTo>
                  <a:lnTo>
                    <a:pt x="1031" y="158"/>
                  </a:lnTo>
                  <a:lnTo>
                    <a:pt x="974" y="137"/>
                  </a:lnTo>
                  <a:lnTo>
                    <a:pt x="918" y="117"/>
                  </a:lnTo>
                  <a:lnTo>
                    <a:pt x="863" y="99"/>
                  </a:lnTo>
                  <a:lnTo>
                    <a:pt x="809" y="82"/>
                  </a:lnTo>
                  <a:lnTo>
                    <a:pt x="756" y="67"/>
                  </a:lnTo>
                  <a:lnTo>
                    <a:pt x="704" y="53"/>
                  </a:lnTo>
                  <a:lnTo>
                    <a:pt x="653" y="41"/>
                  </a:lnTo>
                  <a:lnTo>
                    <a:pt x="604" y="30"/>
                  </a:lnTo>
                  <a:lnTo>
                    <a:pt x="601" y="30"/>
                  </a:lnTo>
                  <a:lnTo>
                    <a:pt x="553" y="21"/>
                  </a:lnTo>
                  <a:lnTo>
                    <a:pt x="507" y="14"/>
                  </a:lnTo>
                  <a:lnTo>
                    <a:pt x="462" y="8"/>
                  </a:lnTo>
                  <a:lnTo>
                    <a:pt x="418" y="4"/>
                  </a:lnTo>
                  <a:lnTo>
                    <a:pt x="376" y="1"/>
                  </a:lnTo>
                  <a:lnTo>
                    <a:pt x="336" y="0"/>
                  </a:lnTo>
                  <a:lnTo>
                    <a:pt x="298" y="1"/>
                  </a:lnTo>
                  <a:lnTo>
                    <a:pt x="262" y="4"/>
                  </a:lnTo>
                  <a:lnTo>
                    <a:pt x="228" y="8"/>
                  </a:lnTo>
                  <a:lnTo>
                    <a:pt x="196" y="13"/>
                  </a:lnTo>
                  <a:lnTo>
                    <a:pt x="193" y="14"/>
                  </a:lnTo>
                  <a:lnTo>
                    <a:pt x="164" y="22"/>
                  </a:lnTo>
                  <a:lnTo>
                    <a:pt x="136" y="31"/>
                  </a:lnTo>
                  <a:lnTo>
                    <a:pt x="111" y="42"/>
                  </a:lnTo>
                  <a:lnTo>
                    <a:pt x="88" y="54"/>
                  </a:lnTo>
                  <a:lnTo>
                    <a:pt x="86" y="55"/>
                  </a:lnTo>
                  <a:lnTo>
                    <a:pt x="66" y="70"/>
                  </a:lnTo>
                  <a:lnTo>
                    <a:pt x="48" y="86"/>
                  </a:lnTo>
                  <a:lnTo>
                    <a:pt x="33" y="104"/>
                  </a:lnTo>
                  <a:lnTo>
                    <a:pt x="21" y="125"/>
                  </a:lnTo>
                  <a:lnTo>
                    <a:pt x="11" y="145"/>
                  </a:lnTo>
                  <a:lnTo>
                    <a:pt x="10" y="150"/>
                  </a:lnTo>
                  <a:lnTo>
                    <a:pt x="3" y="173"/>
                  </a:lnTo>
                  <a:lnTo>
                    <a:pt x="0" y="198"/>
                  </a:lnTo>
                  <a:lnTo>
                    <a:pt x="0" y="223"/>
                  </a:lnTo>
                  <a:lnTo>
                    <a:pt x="2" y="250"/>
                  </a:lnTo>
                  <a:lnTo>
                    <a:pt x="8" y="278"/>
                  </a:lnTo>
                  <a:lnTo>
                    <a:pt x="17" y="307"/>
                  </a:lnTo>
                  <a:lnTo>
                    <a:pt x="28" y="336"/>
                  </a:lnTo>
                  <a:lnTo>
                    <a:pt x="30" y="341"/>
                  </a:lnTo>
                  <a:lnTo>
                    <a:pt x="44" y="371"/>
                  </a:lnTo>
                  <a:lnTo>
                    <a:pt x="61" y="403"/>
                  </a:lnTo>
                  <a:lnTo>
                    <a:pt x="80" y="435"/>
                  </a:lnTo>
                  <a:lnTo>
                    <a:pt x="102" y="468"/>
                  </a:lnTo>
                  <a:lnTo>
                    <a:pt x="127" y="501"/>
                  </a:lnTo>
                  <a:lnTo>
                    <a:pt x="154" y="535"/>
                  </a:lnTo>
                  <a:lnTo>
                    <a:pt x="183" y="570"/>
                  </a:lnTo>
                  <a:lnTo>
                    <a:pt x="215" y="604"/>
                  </a:lnTo>
                  <a:lnTo>
                    <a:pt x="249" y="640"/>
                  </a:lnTo>
                  <a:lnTo>
                    <a:pt x="285" y="675"/>
                  </a:lnTo>
                  <a:lnTo>
                    <a:pt x="323" y="711"/>
                  </a:lnTo>
                  <a:lnTo>
                    <a:pt x="363" y="746"/>
                  </a:lnTo>
                  <a:lnTo>
                    <a:pt x="406" y="782"/>
                  </a:lnTo>
                  <a:lnTo>
                    <a:pt x="450" y="818"/>
                  </a:lnTo>
                  <a:lnTo>
                    <a:pt x="496" y="854"/>
                  </a:lnTo>
                  <a:lnTo>
                    <a:pt x="544" y="890"/>
                  </a:lnTo>
                  <a:lnTo>
                    <a:pt x="594" y="926"/>
                  </a:lnTo>
                  <a:lnTo>
                    <a:pt x="646" y="961"/>
                  </a:lnTo>
                  <a:lnTo>
                    <a:pt x="648" y="962"/>
                  </a:lnTo>
                  <a:lnTo>
                    <a:pt x="701" y="997"/>
                  </a:lnTo>
                  <a:lnTo>
                    <a:pt x="756" y="1032"/>
                  </a:lnTo>
                  <a:lnTo>
                    <a:pt x="812" y="1066"/>
                  </a:lnTo>
                  <a:lnTo>
                    <a:pt x="870" y="1100"/>
                  </a:lnTo>
                  <a:lnTo>
                    <a:pt x="929" y="1133"/>
                  </a:lnTo>
                  <a:lnTo>
                    <a:pt x="989" y="1165"/>
                  </a:lnTo>
                  <a:lnTo>
                    <a:pt x="1051" y="1197"/>
                  </a:lnTo>
                  <a:lnTo>
                    <a:pt x="1111" y="1227"/>
                  </a:lnTo>
                  <a:lnTo>
                    <a:pt x="1172" y="1256"/>
                  </a:lnTo>
                  <a:lnTo>
                    <a:pt x="1232" y="1283"/>
                  </a:lnTo>
                  <a:lnTo>
                    <a:pt x="1291" y="1308"/>
                  </a:lnTo>
                  <a:lnTo>
                    <a:pt x="1350" y="1332"/>
                  </a:lnTo>
                  <a:lnTo>
                    <a:pt x="1409" y="1355"/>
                  </a:lnTo>
                  <a:lnTo>
                    <a:pt x="1466" y="1376"/>
                  </a:lnTo>
                  <a:lnTo>
                    <a:pt x="1523" y="1395"/>
                  </a:lnTo>
                  <a:lnTo>
                    <a:pt x="1579" y="1413"/>
                  </a:lnTo>
                  <a:lnTo>
                    <a:pt x="1633" y="1429"/>
                  </a:lnTo>
                  <a:lnTo>
                    <a:pt x="1687" y="1444"/>
                  </a:lnTo>
                  <a:lnTo>
                    <a:pt x="1739" y="1457"/>
                  </a:lnTo>
                  <a:lnTo>
                    <a:pt x="1790" y="1469"/>
                  </a:lnTo>
                  <a:lnTo>
                    <a:pt x="1793" y="1469"/>
                  </a:lnTo>
                  <a:lnTo>
                    <a:pt x="1842" y="1479"/>
                  </a:lnTo>
                  <a:lnTo>
                    <a:pt x="1890" y="1487"/>
                  </a:lnTo>
                  <a:lnTo>
                    <a:pt x="1937" y="1493"/>
                  </a:lnTo>
                  <a:lnTo>
                    <a:pt x="1982" y="1498"/>
                  </a:lnTo>
                  <a:lnTo>
                    <a:pt x="2025" y="1501"/>
                  </a:lnTo>
                  <a:lnTo>
                    <a:pt x="2067" y="1503"/>
                  </a:lnTo>
                  <a:lnTo>
                    <a:pt x="2106" y="1502"/>
                  </a:lnTo>
                  <a:lnTo>
                    <a:pt x="2144" y="1500"/>
                  </a:lnTo>
                  <a:lnTo>
                    <a:pt x="2179" y="1496"/>
                  </a:lnTo>
                  <a:lnTo>
                    <a:pt x="2212" y="1491"/>
                  </a:lnTo>
                  <a:lnTo>
                    <a:pt x="2215" y="1490"/>
                  </a:lnTo>
                  <a:lnTo>
                    <a:pt x="2246" y="1483"/>
                  </a:lnTo>
                  <a:lnTo>
                    <a:pt x="2274" y="1474"/>
                  </a:lnTo>
                  <a:lnTo>
                    <a:pt x="2301" y="1463"/>
                  </a:lnTo>
                  <a:lnTo>
                    <a:pt x="2324" y="1450"/>
                  </a:lnTo>
                  <a:lnTo>
                    <a:pt x="2326" y="1449"/>
                  </a:lnTo>
                  <a:lnTo>
                    <a:pt x="2347" y="1435"/>
                  </a:lnTo>
                  <a:lnTo>
                    <a:pt x="2366" y="1418"/>
                  </a:lnTo>
                  <a:lnTo>
                    <a:pt x="2381" y="1400"/>
                  </a:lnTo>
                  <a:lnTo>
                    <a:pt x="2394" y="1379"/>
                  </a:lnTo>
                  <a:lnTo>
                    <a:pt x="2403" y="1358"/>
                  </a:lnTo>
                  <a:lnTo>
                    <a:pt x="2405" y="1353"/>
                  </a:lnTo>
                  <a:lnTo>
                    <a:pt x="2411" y="1330"/>
                  </a:lnTo>
                  <a:lnTo>
                    <a:pt x="2414" y="1306"/>
                  </a:lnTo>
                  <a:lnTo>
                    <a:pt x="2414" y="1280"/>
                  </a:lnTo>
                  <a:lnTo>
                    <a:pt x="2412" y="1253"/>
                  </a:lnTo>
                  <a:lnTo>
                    <a:pt x="2406" y="1225"/>
                  </a:lnTo>
                  <a:lnTo>
                    <a:pt x="2397" y="1197"/>
                  </a:lnTo>
                  <a:lnTo>
                    <a:pt x="2386" y="1167"/>
                  </a:lnTo>
                  <a:lnTo>
                    <a:pt x="2385" y="1162"/>
                  </a:lnTo>
                  <a:lnTo>
                    <a:pt x="2370" y="1132"/>
                  </a:lnTo>
                  <a:lnTo>
                    <a:pt x="2354" y="1100"/>
                  </a:lnTo>
                  <a:lnTo>
                    <a:pt x="2334" y="1068"/>
                  </a:lnTo>
                  <a:lnTo>
                    <a:pt x="2312" y="1035"/>
                  </a:lnTo>
                  <a:lnTo>
                    <a:pt x="2288" y="1002"/>
                  </a:lnTo>
                  <a:lnTo>
                    <a:pt x="2261" y="968"/>
                  </a:lnTo>
                  <a:lnTo>
                    <a:pt x="2231" y="934"/>
                  </a:lnTo>
                  <a:lnTo>
                    <a:pt x="2200" y="899"/>
                  </a:lnTo>
                  <a:lnTo>
                    <a:pt x="2166" y="864"/>
                  </a:lnTo>
                  <a:lnTo>
                    <a:pt x="2130" y="828"/>
                  </a:lnTo>
                  <a:lnTo>
                    <a:pt x="2091" y="793"/>
                  </a:lnTo>
                  <a:lnTo>
                    <a:pt x="2051" y="757"/>
                  </a:lnTo>
                  <a:lnTo>
                    <a:pt x="2009" y="721"/>
                  </a:lnTo>
                  <a:lnTo>
                    <a:pt x="1964" y="685"/>
                  </a:lnTo>
                  <a:lnTo>
                    <a:pt x="1918" y="649"/>
                  </a:lnTo>
                  <a:lnTo>
                    <a:pt x="1870" y="613"/>
                  </a:lnTo>
                  <a:lnTo>
                    <a:pt x="1820" y="578"/>
                  </a:lnTo>
                  <a:lnTo>
                    <a:pt x="1769" y="542"/>
                  </a:lnTo>
                  <a:lnTo>
                    <a:pt x="1767" y="541"/>
                  </a:lnTo>
                  <a:lnTo>
                    <a:pt x="1713" y="506"/>
                  </a:lnTo>
                  <a:lnTo>
                    <a:pt x="1659" y="471"/>
                  </a:lnTo>
                  <a:lnTo>
                    <a:pt x="1602" y="437"/>
                  </a:lnTo>
                  <a:lnTo>
                    <a:pt x="1544" y="403"/>
                  </a:lnTo>
                  <a:lnTo>
                    <a:pt x="1485" y="370"/>
                  </a:lnTo>
                  <a:lnTo>
                    <a:pt x="1425" y="338"/>
                  </a:lnTo>
                  <a:close/>
                </a:path>
              </a:pathLst>
            </a:custGeom>
            <a:solidFill>
              <a:srgbClr val="3333CC"/>
            </a:solidFill>
            <a:ln w="9525">
              <a:noFill/>
              <a:round/>
              <a:headEnd/>
              <a:tailEnd/>
            </a:ln>
          </p:spPr>
          <p:txBody>
            <a:bodyPr>
              <a:prstTxWarp prst="textNoShape">
                <a:avLst/>
              </a:prstTxWarp>
            </a:bodyPr>
            <a:lstStyle/>
            <a:p>
              <a:endParaRPr lang="en-US"/>
            </a:p>
          </p:txBody>
        </p:sp>
        <p:grpSp>
          <p:nvGrpSpPr>
            <p:cNvPr id="4" name="Group 8"/>
            <p:cNvGrpSpPr>
              <a:grpSpLocks noChangeAspect="1"/>
            </p:cNvGrpSpPr>
            <p:nvPr/>
          </p:nvGrpSpPr>
          <p:grpSpPr bwMode="auto">
            <a:xfrm>
              <a:off x="1348" y="671"/>
              <a:ext cx="1064" cy="665"/>
              <a:chOff x="1348" y="671"/>
              <a:chExt cx="1064" cy="665"/>
            </a:xfrm>
          </p:grpSpPr>
          <p:sp>
            <p:nvSpPr>
              <p:cNvPr id="63079" name="Freeform 9"/>
              <p:cNvSpPr>
                <a:spLocks noChangeAspect="1"/>
              </p:cNvSpPr>
              <p:nvPr/>
            </p:nvSpPr>
            <p:spPr bwMode="auto">
              <a:xfrm>
                <a:off x="1348" y="671"/>
                <a:ext cx="1064" cy="665"/>
              </a:xfrm>
              <a:custGeom>
                <a:avLst/>
                <a:gdLst>
                  <a:gd name="T0" fmla="*/ 524 w 1064"/>
                  <a:gd name="T1" fmla="*/ 548 h 665"/>
                  <a:gd name="T2" fmla="*/ 338 w 1064"/>
                  <a:gd name="T3" fmla="*/ 448 h 665"/>
                  <a:gd name="T4" fmla="*/ 248 w 1064"/>
                  <a:gd name="T5" fmla="*/ 387 h 665"/>
                  <a:gd name="T6" fmla="*/ 103 w 1064"/>
                  <a:gd name="T7" fmla="*/ 262 h 665"/>
                  <a:gd name="T8" fmla="*/ 54 w 1064"/>
                  <a:gd name="T9" fmla="*/ 202 h 665"/>
                  <a:gd name="T10" fmla="*/ 22 w 1064"/>
                  <a:gd name="T11" fmla="*/ 146 h 665"/>
                  <a:gd name="T12" fmla="*/ 15 w 1064"/>
                  <a:gd name="T13" fmla="*/ 125 h 665"/>
                  <a:gd name="T14" fmla="*/ 13 w 1064"/>
                  <a:gd name="T15" fmla="*/ 80 h 665"/>
                  <a:gd name="T16" fmla="*/ 19 w 1064"/>
                  <a:gd name="T17" fmla="*/ 64 h 665"/>
                  <a:gd name="T18" fmla="*/ 48 w 1064"/>
                  <a:gd name="T19" fmla="*/ 34 h 665"/>
                  <a:gd name="T20" fmla="*/ 68 w 1064"/>
                  <a:gd name="T21" fmla="*/ 25 h 665"/>
                  <a:gd name="T22" fmla="*/ 91 w 1064"/>
                  <a:gd name="T23" fmla="*/ 18 h 665"/>
                  <a:gd name="T24" fmla="*/ 232 w 1064"/>
                  <a:gd name="T25" fmla="*/ 19 h 665"/>
                  <a:gd name="T26" fmla="*/ 318 w 1064"/>
                  <a:gd name="T27" fmla="*/ 37 h 665"/>
                  <a:gd name="T28" fmla="*/ 517 w 1064"/>
                  <a:gd name="T29" fmla="*/ 108 h 665"/>
                  <a:gd name="T30" fmla="*/ 726 w 1064"/>
                  <a:gd name="T31" fmla="*/ 218 h 665"/>
                  <a:gd name="T32" fmla="*/ 816 w 1064"/>
                  <a:gd name="T33" fmla="*/ 279 h 665"/>
                  <a:gd name="T34" fmla="*/ 960 w 1064"/>
                  <a:gd name="T35" fmla="*/ 404 h 665"/>
                  <a:gd name="T36" fmla="*/ 1010 w 1064"/>
                  <a:gd name="T37" fmla="*/ 464 h 665"/>
                  <a:gd name="T38" fmla="*/ 1041 w 1064"/>
                  <a:gd name="T39" fmla="*/ 520 h 665"/>
                  <a:gd name="T40" fmla="*/ 1049 w 1064"/>
                  <a:gd name="T41" fmla="*/ 541 h 665"/>
                  <a:gd name="T42" fmla="*/ 1051 w 1064"/>
                  <a:gd name="T43" fmla="*/ 586 h 665"/>
                  <a:gd name="T44" fmla="*/ 1046 w 1064"/>
                  <a:gd name="T45" fmla="*/ 603 h 665"/>
                  <a:gd name="T46" fmla="*/ 1019 w 1064"/>
                  <a:gd name="T47" fmla="*/ 637 h 665"/>
                  <a:gd name="T48" fmla="*/ 966 w 1064"/>
                  <a:gd name="T49" fmla="*/ 649 h 665"/>
                  <a:gd name="T50" fmla="*/ 925 w 1064"/>
                  <a:gd name="T51" fmla="*/ 653 h 665"/>
                  <a:gd name="T52" fmla="*/ 816 w 1064"/>
                  <a:gd name="T53" fmla="*/ 644 h 665"/>
                  <a:gd name="T54" fmla="*/ 755 w 1064"/>
                  <a:gd name="T55" fmla="*/ 631 h 665"/>
                  <a:gd name="T56" fmla="*/ 716 w 1064"/>
                  <a:gd name="T57" fmla="*/ 633 h 665"/>
                  <a:gd name="T58" fmla="*/ 816 w 1064"/>
                  <a:gd name="T59" fmla="*/ 656 h 665"/>
                  <a:gd name="T60" fmla="*/ 925 w 1064"/>
                  <a:gd name="T61" fmla="*/ 665 h 665"/>
                  <a:gd name="T62" fmla="*/ 990 w 1064"/>
                  <a:gd name="T63" fmla="*/ 656 h 665"/>
                  <a:gd name="T64" fmla="*/ 1037 w 1064"/>
                  <a:gd name="T65" fmla="*/ 633 h 665"/>
                  <a:gd name="T66" fmla="*/ 1060 w 1064"/>
                  <a:gd name="T67" fmla="*/ 597 h 665"/>
                  <a:gd name="T68" fmla="*/ 1064 w 1064"/>
                  <a:gd name="T69" fmla="*/ 565 h 665"/>
                  <a:gd name="T70" fmla="*/ 1052 w 1064"/>
                  <a:gd name="T71" fmla="*/ 515 h 665"/>
                  <a:gd name="T72" fmla="*/ 1028 w 1064"/>
                  <a:gd name="T73" fmla="*/ 470 h 665"/>
                  <a:gd name="T74" fmla="*/ 983 w 1064"/>
                  <a:gd name="T75" fmla="*/ 411 h 665"/>
                  <a:gd name="T76" fmla="*/ 866 w 1064"/>
                  <a:gd name="T77" fmla="*/ 302 h 665"/>
                  <a:gd name="T78" fmla="*/ 731 w 1064"/>
                  <a:gd name="T79" fmla="*/ 207 h 665"/>
                  <a:gd name="T80" fmla="*/ 522 w 1064"/>
                  <a:gd name="T81" fmla="*/ 97 h 665"/>
                  <a:gd name="T82" fmla="*/ 323 w 1064"/>
                  <a:gd name="T83" fmla="*/ 26 h 665"/>
                  <a:gd name="T84" fmla="*/ 192 w 1064"/>
                  <a:gd name="T85" fmla="*/ 2 h 665"/>
                  <a:gd name="T86" fmla="*/ 89 w 1064"/>
                  <a:gd name="T87" fmla="*/ 6 h 665"/>
                  <a:gd name="T88" fmla="*/ 41 w 1064"/>
                  <a:gd name="T89" fmla="*/ 24 h 665"/>
                  <a:gd name="T90" fmla="*/ 15 w 1064"/>
                  <a:gd name="T91" fmla="*/ 47 h 665"/>
                  <a:gd name="T92" fmla="*/ 4 w 1064"/>
                  <a:gd name="T93" fmla="*/ 70 h 665"/>
                  <a:gd name="T94" fmla="*/ 1 w 1064"/>
                  <a:gd name="T95" fmla="*/ 113 h 665"/>
                  <a:gd name="T96" fmla="*/ 13 w 1064"/>
                  <a:gd name="T97" fmla="*/ 155 h 665"/>
                  <a:gd name="T98" fmla="*/ 45 w 1064"/>
                  <a:gd name="T99" fmla="*/ 211 h 665"/>
                  <a:gd name="T100" fmla="*/ 94 w 1064"/>
                  <a:gd name="T101" fmla="*/ 271 h 665"/>
                  <a:gd name="T102" fmla="*/ 239 w 1064"/>
                  <a:gd name="T103" fmla="*/ 396 h 665"/>
                  <a:gd name="T104" fmla="*/ 383 w 1064"/>
                  <a:gd name="T105" fmla="*/ 489 h 665"/>
                  <a:gd name="T106" fmla="*/ 561 w 1064"/>
                  <a:gd name="T107" fmla="*/ 577 h 66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64"/>
                  <a:gd name="T163" fmla="*/ 0 h 665"/>
                  <a:gd name="T164" fmla="*/ 1064 w 1064"/>
                  <a:gd name="T165" fmla="*/ 665 h 66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64" h="665">
                    <a:moveTo>
                      <a:pt x="603" y="594"/>
                    </a:moveTo>
                    <a:lnTo>
                      <a:pt x="607" y="583"/>
                    </a:lnTo>
                    <a:lnTo>
                      <a:pt x="566" y="566"/>
                    </a:lnTo>
                    <a:lnTo>
                      <a:pt x="524" y="548"/>
                    </a:lnTo>
                    <a:lnTo>
                      <a:pt x="482" y="528"/>
                    </a:lnTo>
                    <a:lnTo>
                      <a:pt x="441" y="507"/>
                    </a:lnTo>
                    <a:lnTo>
                      <a:pt x="388" y="478"/>
                    </a:lnTo>
                    <a:lnTo>
                      <a:pt x="338" y="448"/>
                    </a:lnTo>
                    <a:lnTo>
                      <a:pt x="290" y="417"/>
                    </a:lnTo>
                    <a:lnTo>
                      <a:pt x="288" y="423"/>
                    </a:lnTo>
                    <a:lnTo>
                      <a:pt x="292" y="418"/>
                    </a:lnTo>
                    <a:lnTo>
                      <a:pt x="248" y="387"/>
                    </a:lnTo>
                    <a:lnTo>
                      <a:pt x="207" y="356"/>
                    </a:lnTo>
                    <a:lnTo>
                      <a:pt x="169" y="324"/>
                    </a:lnTo>
                    <a:lnTo>
                      <a:pt x="134" y="293"/>
                    </a:lnTo>
                    <a:lnTo>
                      <a:pt x="103" y="262"/>
                    </a:lnTo>
                    <a:lnTo>
                      <a:pt x="90" y="246"/>
                    </a:lnTo>
                    <a:lnTo>
                      <a:pt x="77" y="231"/>
                    </a:lnTo>
                    <a:lnTo>
                      <a:pt x="65" y="216"/>
                    </a:lnTo>
                    <a:lnTo>
                      <a:pt x="54" y="202"/>
                    </a:lnTo>
                    <a:lnTo>
                      <a:pt x="45" y="187"/>
                    </a:lnTo>
                    <a:lnTo>
                      <a:pt x="36" y="173"/>
                    </a:lnTo>
                    <a:lnTo>
                      <a:pt x="29" y="160"/>
                    </a:lnTo>
                    <a:lnTo>
                      <a:pt x="22" y="146"/>
                    </a:lnTo>
                    <a:lnTo>
                      <a:pt x="18" y="151"/>
                    </a:lnTo>
                    <a:lnTo>
                      <a:pt x="24" y="151"/>
                    </a:lnTo>
                    <a:lnTo>
                      <a:pt x="19" y="138"/>
                    </a:lnTo>
                    <a:lnTo>
                      <a:pt x="15" y="125"/>
                    </a:lnTo>
                    <a:lnTo>
                      <a:pt x="13" y="113"/>
                    </a:lnTo>
                    <a:lnTo>
                      <a:pt x="12" y="101"/>
                    </a:lnTo>
                    <a:lnTo>
                      <a:pt x="12" y="90"/>
                    </a:lnTo>
                    <a:lnTo>
                      <a:pt x="13" y="80"/>
                    </a:lnTo>
                    <a:lnTo>
                      <a:pt x="16" y="70"/>
                    </a:lnTo>
                    <a:lnTo>
                      <a:pt x="10" y="70"/>
                    </a:lnTo>
                    <a:lnTo>
                      <a:pt x="14" y="74"/>
                    </a:lnTo>
                    <a:lnTo>
                      <a:pt x="19" y="64"/>
                    </a:lnTo>
                    <a:lnTo>
                      <a:pt x="24" y="56"/>
                    </a:lnTo>
                    <a:lnTo>
                      <a:pt x="31" y="48"/>
                    </a:lnTo>
                    <a:lnTo>
                      <a:pt x="39" y="40"/>
                    </a:lnTo>
                    <a:lnTo>
                      <a:pt x="48" y="34"/>
                    </a:lnTo>
                    <a:lnTo>
                      <a:pt x="44" y="29"/>
                    </a:lnTo>
                    <a:lnTo>
                      <a:pt x="46" y="35"/>
                    </a:lnTo>
                    <a:lnTo>
                      <a:pt x="56" y="29"/>
                    </a:lnTo>
                    <a:lnTo>
                      <a:pt x="68" y="25"/>
                    </a:lnTo>
                    <a:lnTo>
                      <a:pt x="80" y="20"/>
                    </a:lnTo>
                    <a:lnTo>
                      <a:pt x="94" y="17"/>
                    </a:lnTo>
                    <a:lnTo>
                      <a:pt x="91" y="12"/>
                    </a:lnTo>
                    <a:lnTo>
                      <a:pt x="91" y="18"/>
                    </a:lnTo>
                    <a:lnTo>
                      <a:pt x="121" y="14"/>
                    </a:lnTo>
                    <a:lnTo>
                      <a:pt x="155" y="12"/>
                    </a:lnTo>
                    <a:lnTo>
                      <a:pt x="192" y="14"/>
                    </a:lnTo>
                    <a:lnTo>
                      <a:pt x="232" y="19"/>
                    </a:lnTo>
                    <a:lnTo>
                      <a:pt x="275" y="27"/>
                    </a:lnTo>
                    <a:lnTo>
                      <a:pt x="275" y="21"/>
                    </a:lnTo>
                    <a:lnTo>
                      <a:pt x="273" y="27"/>
                    </a:lnTo>
                    <a:lnTo>
                      <a:pt x="318" y="37"/>
                    </a:lnTo>
                    <a:lnTo>
                      <a:pt x="365" y="51"/>
                    </a:lnTo>
                    <a:lnTo>
                      <a:pt x="415" y="67"/>
                    </a:lnTo>
                    <a:lnTo>
                      <a:pt x="465" y="86"/>
                    </a:lnTo>
                    <a:lnTo>
                      <a:pt x="517" y="108"/>
                    </a:lnTo>
                    <a:lnTo>
                      <a:pt x="570" y="133"/>
                    </a:lnTo>
                    <a:lnTo>
                      <a:pt x="623" y="159"/>
                    </a:lnTo>
                    <a:lnTo>
                      <a:pt x="676" y="188"/>
                    </a:lnTo>
                    <a:lnTo>
                      <a:pt x="726" y="218"/>
                    </a:lnTo>
                    <a:lnTo>
                      <a:pt x="773" y="249"/>
                    </a:lnTo>
                    <a:lnTo>
                      <a:pt x="776" y="243"/>
                    </a:lnTo>
                    <a:lnTo>
                      <a:pt x="771" y="248"/>
                    </a:lnTo>
                    <a:lnTo>
                      <a:pt x="816" y="279"/>
                    </a:lnTo>
                    <a:lnTo>
                      <a:pt x="857" y="311"/>
                    </a:lnTo>
                    <a:lnTo>
                      <a:pt x="895" y="342"/>
                    </a:lnTo>
                    <a:lnTo>
                      <a:pt x="930" y="373"/>
                    </a:lnTo>
                    <a:lnTo>
                      <a:pt x="960" y="404"/>
                    </a:lnTo>
                    <a:lnTo>
                      <a:pt x="974" y="420"/>
                    </a:lnTo>
                    <a:lnTo>
                      <a:pt x="987" y="435"/>
                    </a:lnTo>
                    <a:lnTo>
                      <a:pt x="999" y="450"/>
                    </a:lnTo>
                    <a:lnTo>
                      <a:pt x="1010" y="464"/>
                    </a:lnTo>
                    <a:lnTo>
                      <a:pt x="1019" y="479"/>
                    </a:lnTo>
                    <a:lnTo>
                      <a:pt x="1028" y="493"/>
                    </a:lnTo>
                    <a:lnTo>
                      <a:pt x="1035" y="506"/>
                    </a:lnTo>
                    <a:lnTo>
                      <a:pt x="1041" y="520"/>
                    </a:lnTo>
                    <a:lnTo>
                      <a:pt x="1046" y="515"/>
                    </a:lnTo>
                    <a:lnTo>
                      <a:pt x="1040" y="515"/>
                    </a:lnTo>
                    <a:lnTo>
                      <a:pt x="1045" y="528"/>
                    </a:lnTo>
                    <a:lnTo>
                      <a:pt x="1049" y="541"/>
                    </a:lnTo>
                    <a:lnTo>
                      <a:pt x="1051" y="553"/>
                    </a:lnTo>
                    <a:lnTo>
                      <a:pt x="1052" y="565"/>
                    </a:lnTo>
                    <a:lnTo>
                      <a:pt x="1052" y="576"/>
                    </a:lnTo>
                    <a:lnTo>
                      <a:pt x="1051" y="586"/>
                    </a:lnTo>
                    <a:lnTo>
                      <a:pt x="1048" y="597"/>
                    </a:lnTo>
                    <a:lnTo>
                      <a:pt x="1054" y="597"/>
                    </a:lnTo>
                    <a:lnTo>
                      <a:pt x="1050" y="592"/>
                    </a:lnTo>
                    <a:lnTo>
                      <a:pt x="1046" y="603"/>
                    </a:lnTo>
                    <a:lnTo>
                      <a:pt x="1038" y="613"/>
                    </a:lnTo>
                    <a:lnTo>
                      <a:pt x="1028" y="624"/>
                    </a:lnTo>
                    <a:lnTo>
                      <a:pt x="1015" y="633"/>
                    </a:lnTo>
                    <a:lnTo>
                      <a:pt x="1019" y="637"/>
                    </a:lnTo>
                    <a:lnTo>
                      <a:pt x="1017" y="632"/>
                    </a:lnTo>
                    <a:lnTo>
                      <a:pt x="1002" y="639"/>
                    </a:lnTo>
                    <a:lnTo>
                      <a:pt x="985" y="645"/>
                    </a:lnTo>
                    <a:lnTo>
                      <a:pt x="966" y="649"/>
                    </a:lnTo>
                    <a:lnTo>
                      <a:pt x="969" y="655"/>
                    </a:lnTo>
                    <a:lnTo>
                      <a:pt x="969" y="649"/>
                    </a:lnTo>
                    <a:lnTo>
                      <a:pt x="948" y="652"/>
                    </a:lnTo>
                    <a:lnTo>
                      <a:pt x="925" y="653"/>
                    </a:lnTo>
                    <a:lnTo>
                      <a:pt x="900" y="653"/>
                    </a:lnTo>
                    <a:lnTo>
                      <a:pt x="874" y="652"/>
                    </a:lnTo>
                    <a:lnTo>
                      <a:pt x="846" y="649"/>
                    </a:lnTo>
                    <a:lnTo>
                      <a:pt x="816" y="644"/>
                    </a:lnTo>
                    <a:lnTo>
                      <a:pt x="785" y="638"/>
                    </a:lnTo>
                    <a:lnTo>
                      <a:pt x="785" y="644"/>
                    </a:lnTo>
                    <a:lnTo>
                      <a:pt x="787" y="639"/>
                    </a:lnTo>
                    <a:lnTo>
                      <a:pt x="755" y="631"/>
                    </a:lnTo>
                    <a:lnTo>
                      <a:pt x="721" y="622"/>
                    </a:lnTo>
                    <a:lnTo>
                      <a:pt x="686" y="612"/>
                    </a:lnTo>
                    <a:lnTo>
                      <a:pt x="682" y="623"/>
                    </a:lnTo>
                    <a:lnTo>
                      <a:pt x="716" y="633"/>
                    </a:lnTo>
                    <a:lnTo>
                      <a:pt x="750" y="642"/>
                    </a:lnTo>
                    <a:lnTo>
                      <a:pt x="782" y="650"/>
                    </a:lnTo>
                    <a:lnTo>
                      <a:pt x="785" y="650"/>
                    </a:lnTo>
                    <a:lnTo>
                      <a:pt x="816" y="656"/>
                    </a:lnTo>
                    <a:lnTo>
                      <a:pt x="846" y="661"/>
                    </a:lnTo>
                    <a:lnTo>
                      <a:pt x="874" y="664"/>
                    </a:lnTo>
                    <a:lnTo>
                      <a:pt x="900" y="665"/>
                    </a:lnTo>
                    <a:lnTo>
                      <a:pt x="925" y="665"/>
                    </a:lnTo>
                    <a:lnTo>
                      <a:pt x="948" y="664"/>
                    </a:lnTo>
                    <a:lnTo>
                      <a:pt x="969" y="661"/>
                    </a:lnTo>
                    <a:lnTo>
                      <a:pt x="971" y="660"/>
                    </a:lnTo>
                    <a:lnTo>
                      <a:pt x="990" y="656"/>
                    </a:lnTo>
                    <a:lnTo>
                      <a:pt x="1007" y="650"/>
                    </a:lnTo>
                    <a:lnTo>
                      <a:pt x="1022" y="643"/>
                    </a:lnTo>
                    <a:lnTo>
                      <a:pt x="1024" y="642"/>
                    </a:lnTo>
                    <a:lnTo>
                      <a:pt x="1037" y="633"/>
                    </a:lnTo>
                    <a:lnTo>
                      <a:pt x="1047" y="622"/>
                    </a:lnTo>
                    <a:lnTo>
                      <a:pt x="1055" y="610"/>
                    </a:lnTo>
                    <a:lnTo>
                      <a:pt x="1059" y="601"/>
                    </a:lnTo>
                    <a:lnTo>
                      <a:pt x="1060" y="597"/>
                    </a:lnTo>
                    <a:lnTo>
                      <a:pt x="1063" y="586"/>
                    </a:lnTo>
                    <a:lnTo>
                      <a:pt x="1064" y="576"/>
                    </a:lnTo>
                    <a:lnTo>
                      <a:pt x="1064" y="565"/>
                    </a:lnTo>
                    <a:lnTo>
                      <a:pt x="1063" y="553"/>
                    </a:lnTo>
                    <a:lnTo>
                      <a:pt x="1061" y="541"/>
                    </a:lnTo>
                    <a:lnTo>
                      <a:pt x="1057" y="528"/>
                    </a:lnTo>
                    <a:lnTo>
                      <a:pt x="1052" y="515"/>
                    </a:lnTo>
                    <a:lnTo>
                      <a:pt x="1050" y="511"/>
                    </a:lnTo>
                    <a:lnTo>
                      <a:pt x="1044" y="497"/>
                    </a:lnTo>
                    <a:lnTo>
                      <a:pt x="1037" y="484"/>
                    </a:lnTo>
                    <a:lnTo>
                      <a:pt x="1028" y="470"/>
                    </a:lnTo>
                    <a:lnTo>
                      <a:pt x="1019" y="455"/>
                    </a:lnTo>
                    <a:lnTo>
                      <a:pt x="1008" y="441"/>
                    </a:lnTo>
                    <a:lnTo>
                      <a:pt x="996" y="426"/>
                    </a:lnTo>
                    <a:lnTo>
                      <a:pt x="983" y="411"/>
                    </a:lnTo>
                    <a:lnTo>
                      <a:pt x="969" y="395"/>
                    </a:lnTo>
                    <a:lnTo>
                      <a:pt x="939" y="364"/>
                    </a:lnTo>
                    <a:lnTo>
                      <a:pt x="904" y="333"/>
                    </a:lnTo>
                    <a:lnTo>
                      <a:pt x="866" y="302"/>
                    </a:lnTo>
                    <a:lnTo>
                      <a:pt x="825" y="270"/>
                    </a:lnTo>
                    <a:lnTo>
                      <a:pt x="780" y="239"/>
                    </a:lnTo>
                    <a:lnTo>
                      <a:pt x="778" y="238"/>
                    </a:lnTo>
                    <a:lnTo>
                      <a:pt x="731" y="207"/>
                    </a:lnTo>
                    <a:lnTo>
                      <a:pt x="681" y="177"/>
                    </a:lnTo>
                    <a:lnTo>
                      <a:pt x="629" y="149"/>
                    </a:lnTo>
                    <a:lnTo>
                      <a:pt x="575" y="122"/>
                    </a:lnTo>
                    <a:lnTo>
                      <a:pt x="522" y="97"/>
                    </a:lnTo>
                    <a:lnTo>
                      <a:pt x="470" y="75"/>
                    </a:lnTo>
                    <a:lnTo>
                      <a:pt x="420" y="56"/>
                    </a:lnTo>
                    <a:lnTo>
                      <a:pt x="370" y="40"/>
                    </a:lnTo>
                    <a:lnTo>
                      <a:pt x="323" y="26"/>
                    </a:lnTo>
                    <a:lnTo>
                      <a:pt x="278" y="16"/>
                    </a:lnTo>
                    <a:lnTo>
                      <a:pt x="275" y="15"/>
                    </a:lnTo>
                    <a:lnTo>
                      <a:pt x="232" y="7"/>
                    </a:lnTo>
                    <a:lnTo>
                      <a:pt x="192" y="2"/>
                    </a:lnTo>
                    <a:lnTo>
                      <a:pt x="155" y="0"/>
                    </a:lnTo>
                    <a:lnTo>
                      <a:pt x="121" y="2"/>
                    </a:lnTo>
                    <a:lnTo>
                      <a:pt x="91" y="6"/>
                    </a:lnTo>
                    <a:lnTo>
                      <a:pt x="89" y="6"/>
                    </a:lnTo>
                    <a:lnTo>
                      <a:pt x="75" y="9"/>
                    </a:lnTo>
                    <a:lnTo>
                      <a:pt x="63" y="14"/>
                    </a:lnTo>
                    <a:lnTo>
                      <a:pt x="51" y="18"/>
                    </a:lnTo>
                    <a:lnTo>
                      <a:pt x="41" y="24"/>
                    </a:lnTo>
                    <a:lnTo>
                      <a:pt x="39" y="25"/>
                    </a:lnTo>
                    <a:lnTo>
                      <a:pt x="30" y="31"/>
                    </a:lnTo>
                    <a:lnTo>
                      <a:pt x="22" y="39"/>
                    </a:lnTo>
                    <a:lnTo>
                      <a:pt x="15" y="47"/>
                    </a:lnTo>
                    <a:lnTo>
                      <a:pt x="10" y="57"/>
                    </a:lnTo>
                    <a:lnTo>
                      <a:pt x="5" y="65"/>
                    </a:lnTo>
                    <a:lnTo>
                      <a:pt x="4" y="70"/>
                    </a:lnTo>
                    <a:lnTo>
                      <a:pt x="1" y="80"/>
                    </a:lnTo>
                    <a:lnTo>
                      <a:pt x="0" y="90"/>
                    </a:lnTo>
                    <a:lnTo>
                      <a:pt x="0" y="101"/>
                    </a:lnTo>
                    <a:lnTo>
                      <a:pt x="1" y="113"/>
                    </a:lnTo>
                    <a:lnTo>
                      <a:pt x="3" y="125"/>
                    </a:lnTo>
                    <a:lnTo>
                      <a:pt x="7" y="138"/>
                    </a:lnTo>
                    <a:lnTo>
                      <a:pt x="12" y="151"/>
                    </a:lnTo>
                    <a:lnTo>
                      <a:pt x="13" y="155"/>
                    </a:lnTo>
                    <a:lnTo>
                      <a:pt x="20" y="169"/>
                    </a:lnTo>
                    <a:lnTo>
                      <a:pt x="27" y="182"/>
                    </a:lnTo>
                    <a:lnTo>
                      <a:pt x="36" y="196"/>
                    </a:lnTo>
                    <a:lnTo>
                      <a:pt x="45" y="211"/>
                    </a:lnTo>
                    <a:lnTo>
                      <a:pt x="56" y="225"/>
                    </a:lnTo>
                    <a:lnTo>
                      <a:pt x="68" y="240"/>
                    </a:lnTo>
                    <a:lnTo>
                      <a:pt x="81" y="255"/>
                    </a:lnTo>
                    <a:lnTo>
                      <a:pt x="94" y="271"/>
                    </a:lnTo>
                    <a:lnTo>
                      <a:pt x="125" y="302"/>
                    </a:lnTo>
                    <a:lnTo>
                      <a:pt x="160" y="333"/>
                    </a:lnTo>
                    <a:lnTo>
                      <a:pt x="198" y="365"/>
                    </a:lnTo>
                    <a:lnTo>
                      <a:pt x="239" y="396"/>
                    </a:lnTo>
                    <a:lnTo>
                      <a:pt x="283" y="427"/>
                    </a:lnTo>
                    <a:lnTo>
                      <a:pt x="285" y="428"/>
                    </a:lnTo>
                    <a:lnTo>
                      <a:pt x="333" y="459"/>
                    </a:lnTo>
                    <a:lnTo>
                      <a:pt x="383" y="489"/>
                    </a:lnTo>
                    <a:lnTo>
                      <a:pt x="435" y="517"/>
                    </a:lnTo>
                    <a:lnTo>
                      <a:pt x="477" y="539"/>
                    </a:lnTo>
                    <a:lnTo>
                      <a:pt x="519" y="559"/>
                    </a:lnTo>
                    <a:lnTo>
                      <a:pt x="561" y="577"/>
                    </a:lnTo>
                    <a:lnTo>
                      <a:pt x="603" y="594"/>
                    </a:lnTo>
                    <a:close/>
                  </a:path>
                </a:pathLst>
              </a:custGeom>
              <a:solidFill>
                <a:srgbClr val="3333CC"/>
              </a:solidFill>
              <a:ln w="9525">
                <a:noFill/>
                <a:round/>
                <a:headEnd/>
                <a:tailEnd/>
              </a:ln>
            </p:spPr>
            <p:txBody>
              <a:bodyPr>
                <a:prstTxWarp prst="textNoShape">
                  <a:avLst/>
                </a:prstTxWarp>
              </a:bodyPr>
              <a:lstStyle/>
              <a:p>
                <a:endParaRPr lang="en-US"/>
              </a:p>
            </p:txBody>
          </p:sp>
          <p:sp>
            <p:nvSpPr>
              <p:cNvPr id="63080" name="Freeform 10"/>
              <p:cNvSpPr>
                <a:spLocks noChangeAspect="1"/>
              </p:cNvSpPr>
              <p:nvPr/>
            </p:nvSpPr>
            <p:spPr bwMode="auto">
              <a:xfrm>
                <a:off x="1940" y="1222"/>
                <a:ext cx="87" cy="74"/>
              </a:xfrm>
              <a:custGeom>
                <a:avLst/>
                <a:gdLst>
                  <a:gd name="T0" fmla="*/ 0 w 87"/>
                  <a:gd name="T1" fmla="*/ 74 h 74"/>
                  <a:gd name="T2" fmla="*/ 87 w 87"/>
                  <a:gd name="T3" fmla="*/ 63 h 74"/>
                  <a:gd name="T4" fmla="*/ 26 w 87"/>
                  <a:gd name="T5" fmla="*/ 0 h 74"/>
                  <a:gd name="T6" fmla="*/ 0 w 87"/>
                  <a:gd name="T7" fmla="*/ 74 h 74"/>
                  <a:gd name="T8" fmla="*/ 0 60000 65536"/>
                  <a:gd name="T9" fmla="*/ 0 60000 65536"/>
                  <a:gd name="T10" fmla="*/ 0 60000 65536"/>
                  <a:gd name="T11" fmla="*/ 0 60000 65536"/>
                  <a:gd name="T12" fmla="*/ 0 w 87"/>
                  <a:gd name="T13" fmla="*/ 0 h 74"/>
                  <a:gd name="T14" fmla="*/ 87 w 87"/>
                  <a:gd name="T15" fmla="*/ 74 h 74"/>
                </a:gdLst>
                <a:ahLst/>
                <a:cxnLst>
                  <a:cxn ang="T8">
                    <a:pos x="T0" y="T1"/>
                  </a:cxn>
                  <a:cxn ang="T9">
                    <a:pos x="T2" y="T3"/>
                  </a:cxn>
                  <a:cxn ang="T10">
                    <a:pos x="T4" y="T5"/>
                  </a:cxn>
                  <a:cxn ang="T11">
                    <a:pos x="T6" y="T7"/>
                  </a:cxn>
                </a:cxnLst>
                <a:rect l="T12" t="T13" r="T14" b="T15"/>
                <a:pathLst>
                  <a:path w="87" h="74">
                    <a:moveTo>
                      <a:pt x="0" y="74"/>
                    </a:moveTo>
                    <a:lnTo>
                      <a:pt x="87" y="63"/>
                    </a:lnTo>
                    <a:lnTo>
                      <a:pt x="26" y="0"/>
                    </a:lnTo>
                    <a:lnTo>
                      <a:pt x="0" y="74"/>
                    </a:lnTo>
                    <a:close/>
                  </a:path>
                </a:pathLst>
              </a:custGeom>
              <a:solidFill>
                <a:srgbClr val="3333CC"/>
              </a:solidFill>
              <a:ln w="9525">
                <a:noFill/>
                <a:round/>
                <a:headEnd/>
                <a:tailEnd/>
              </a:ln>
            </p:spPr>
            <p:txBody>
              <a:bodyPr>
                <a:prstTxWarp prst="textNoShape">
                  <a:avLst/>
                </a:prstTxWarp>
              </a:bodyPr>
              <a:lstStyle/>
              <a:p>
                <a:endParaRPr lang="en-US"/>
              </a:p>
            </p:txBody>
          </p:sp>
        </p:grpSp>
        <p:sp>
          <p:nvSpPr>
            <p:cNvPr id="62472" name="Freeform 11"/>
            <p:cNvSpPr>
              <a:spLocks noChangeAspect="1"/>
            </p:cNvSpPr>
            <p:nvPr/>
          </p:nvSpPr>
          <p:spPr bwMode="auto">
            <a:xfrm>
              <a:off x="657" y="253"/>
              <a:ext cx="2414" cy="1503"/>
            </a:xfrm>
            <a:custGeom>
              <a:avLst/>
              <a:gdLst>
                <a:gd name="T0" fmla="*/ 1597 w 2414"/>
                <a:gd name="T1" fmla="*/ 448 h 1503"/>
                <a:gd name="T2" fmla="*/ 1760 w 2414"/>
                <a:gd name="T3" fmla="*/ 551 h 1503"/>
                <a:gd name="T4" fmla="*/ 2000 w 2414"/>
                <a:gd name="T5" fmla="*/ 730 h 1503"/>
                <a:gd name="T6" fmla="*/ 2191 w 2414"/>
                <a:gd name="T7" fmla="*/ 908 h 1503"/>
                <a:gd name="T8" fmla="*/ 2325 w 2414"/>
                <a:gd name="T9" fmla="*/ 1077 h 1503"/>
                <a:gd name="T10" fmla="*/ 2374 w 2414"/>
                <a:gd name="T11" fmla="*/ 1167 h 1503"/>
                <a:gd name="T12" fmla="*/ 2402 w 2414"/>
                <a:gd name="T13" fmla="*/ 1306 h 1503"/>
                <a:gd name="T14" fmla="*/ 2385 w 2414"/>
                <a:gd name="T15" fmla="*/ 1372 h 1503"/>
                <a:gd name="T16" fmla="*/ 2322 w 2414"/>
                <a:gd name="T17" fmla="*/ 1445 h 1503"/>
                <a:gd name="T18" fmla="*/ 2210 w 2414"/>
                <a:gd name="T19" fmla="*/ 1479 h 1503"/>
                <a:gd name="T20" fmla="*/ 2106 w 2414"/>
                <a:gd name="T21" fmla="*/ 1490 h 1503"/>
                <a:gd name="T22" fmla="*/ 1890 w 2414"/>
                <a:gd name="T23" fmla="*/ 1475 h 1503"/>
                <a:gd name="T24" fmla="*/ 1744 w 2414"/>
                <a:gd name="T25" fmla="*/ 1446 h 1503"/>
                <a:gd name="T26" fmla="*/ 1471 w 2414"/>
                <a:gd name="T27" fmla="*/ 1365 h 1503"/>
                <a:gd name="T28" fmla="*/ 1177 w 2414"/>
                <a:gd name="T29" fmla="*/ 1245 h 1503"/>
                <a:gd name="T30" fmla="*/ 875 w 2414"/>
                <a:gd name="T31" fmla="*/ 1089 h 1503"/>
                <a:gd name="T32" fmla="*/ 650 w 2414"/>
                <a:gd name="T33" fmla="*/ 957 h 1503"/>
                <a:gd name="T34" fmla="*/ 459 w 2414"/>
                <a:gd name="T35" fmla="*/ 809 h 1503"/>
                <a:gd name="T36" fmla="*/ 258 w 2414"/>
                <a:gd name="T37" fmla="*/ 631 h 1503"/>
                <a:gd name="T38" fmla="*/ 111 w 2414"/>
                <a:gd name="T39" fmla="*/ 459 h 1503"/>
                <a:gd name="T40" fmla="*/ 34 w 2414"/>
                <a:gd name="T41" fmla="*/ 336 h 1503"/>
                <a:gd name="T42" fmla="*/ 12 w 2414"/>
                <a:gd name="T43" fmla="*/ 223 h 1503"/>
                <a:gd name="T44" fmla="*/ 20 w 2414"/>
                <a:gd name="T45" fmla="*/ 154 h 1503"/>
                <a:gd name="T46" fmla="*/ 95 w 2414"/>
                <a:gd name="T47" fmla="*/ 64 h 1503"/>
                <a:gd name="T48" fmla="*/ 169 w 2414"/>
                <a:gd name="T49" fmla="*/ 33 h 1503"/>
                <a:gd name="T50" fmla="*/ 262 w 2414"/>
                <a:gd name="T51" fmla="*/ 16 h 1503"/>
                <a:gd name="T52" fmla="*/ 462 w 2414"/>
                <a:gd name="T53" fmla="*/ 20 h 1503"/>
                <a:gd name="T54" fmla="*/ 599 w 2414"/>
                <a:gd name="T55" fmla="*/ 41 h 1503"/>
                <a:gd name="T56" fmla="*/ 858 w 2414"/>
                <a:gd name="T57" fmla="*/ 110 h 1503"/>
                <a:gd name="T58" fmla="*/ 1141 w 2414"/>
                <a:gd name="T59" fmla="*/ 216 h 1503"/>
                <a:gd name="T60" fmla="*/ 1384 w 2414"/>
                <a:gd name="T61" fmla="*/ 317 h 1503"/>
                <a:gd name="T62" fmla="*/ 1088 w 2414"/>
                <a:gd name="T63" fmla="*/ 181 h 1503"/>
                <a:gd name="T64" fmla="*/ 809 w 2414"/>
                <a:gd name="T65" fmla="*/ 82 h 1503"/>
                <a:gd name="T66" fmla="*/ 601 w 2414"/>
                <a:gd name="T67" fmla="*/ 30 h 1503"/>
                <a:gd name="T68" fmla="*/ 376 w 2414"/>
                <a:gd name="T69" fmla="*/ 1 h 1503"/>
                <a:gd name="T70" fmla="*/ 196 w 2414"/>
                <a:gd name="T71" fmla="*/ 13 h 1503"/>
                <a:gd name="T72" fmla="*/ 88 w 2414"/>
                <a:gd name="T73" fmla="*/ 54 h 1503"/>
                <a:gd name="T74" fmla="*/ 21 w 2414"/>
                <a:gd name="T75" fmla="*/ 125 h 1503"/>
                <a:gd name="T76" fmla="*/ 0 w 2414"/>
                <a:gd name="T77" fmla="*/ 198 h 1503"/>
                <a:gd name="T78" fmla="*/ 28 w 2414"/>
                <a:gd name="T79" fmla="*/ 336 h 1503"/>
                <a:gd name="T80" fmla="*/ 102 w 2414"/>
                <a:gd name="T81" fmla="*/ 468 h 1503"/>
                <a:gd name="T82" fmla="*/ 249 w 2414"/>
                <a:gd name="T83" fmla="*/ 640 h 1503"/>
                <a:gd name="T84" fmla="*/ 450 w 2414"/>
                <a:gd name="T85" fmla="*/ 818 h 1503"/>
                <a:gd name="T86" fmla="*/ 648 w 2414"/>
                <a:gd name="T87" fmla="*/ 962 h 1503"/>
                <a:gd name="T88" fmla="*/ 929 w 2414"/>
                <a:gd name="T89" fmla="*/ 1133 h 1503"/>
                <a:gd name="T90" fmla="*/ 1232 w 2414"/>
                <a:gd name="T91" fmla="*/ 1283 h 1503"/>
                <a:gd name="T92" fmla="*/ 1523 w 2414"/>
                <a:gd name="T93" fmla="*/ 1395 h 1503"/>
                <a:gd name="T94" fmla="*/ 1790 w 2414"/>
                <a:gd name="T95" fmla="*/ 1469 h 1503"/>
                <a:gd name="T96" fmla="*/ 1982 w 2414"/>
                <a:gd name="T97" fmla="*/ 1498 h 1503"/>
                <a:gd name="T98" fmla="*/ 2179 w 2414"/>
                <a:gd name="T99" fmla="*/ 1496 h 1503"/>
                <a:gd name="T100" fmla="*/ 2301 w 2414"/>
                <a:gd name="T101" fmla="*/ 1463 h 1503"/>
                <a:gd name="T102" fmla="*/ 2381 w 2414"/>
                <a:gd name="T103" fmla="*/ 1400 h 1503"/>
                <a:gd name="T104" fmla="*/ 2411 w 2414"/>
                <a:gd name="T105" fmla="*/ 1330 h 1503"/>
                <a:gd name="T106" fmla="*/ 2397 w 2414"/>
                <a:gd name="T107" fmla="*/ 1197 h 1503"/>
                <a:gd name="T108" fmla="*/ 2334 w 2414"/>
                <a:gd name="T109" fmla="*/ 1068 h 1503"/>
                <a:gd name="T110" fmla="*/ 2200 w 2414"/>
                <a:gd name="T111" fmla="*/ 899 h 1503"/>
                <a:gd name="T112" fmla="*/ 2009 w 2414"/>
                <a:gd name="T113" fmla="*/ 721 h 1503"/>
                <a:gd name="T114" fmla="*/ 1769 w 2414"/>
                <a:gd name="T115" fmla="*/ 542 h 1503"/>
                <a:gd name="T116" fmla="*/ 1544 w 2414"/>
                <a:gd name="T117" fmla="*/ 403 h 15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14"/>
                <a:gd name="T178" fmla="*/ 0 h 1503"/>
                <a:gd name="T179" fmla="*/ 2414 w 2414"/>
                <a:gd name="T180" fmla="*/ 1503 h 15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14" h="1503">
                  <a:moveTo>
                    <a:pt x="1425" y="338"/>
                  </a:moveTo>
                  <a:lnTo>
                    <a:pt x="1419" y="348"/>
                  </a:lnTo>
                  <a:lnTo>
                    <a:pt x="1480" y="381"/>
                  </a:lnTo>
                  <a:lnTo>
                    <a:pt x="1539" y="414"/>
                  </a:lnTo>
                  <a:lnTo>
                    <a:pt x="1597" y="448"/>
                  </a:lnTo>
                  <a:lnTo>
                    <a:pt x="1654" y="482"/>
                  </a:lnTo>
                  <a:lnTo>
                    <a:pt x="1708" y="517"/>
                  </a:lnTo>
                  <a:lnTo>
                    <a:pt x="1762" y="552"/>
                  </a:lnTo>
                  <a:lnTo>
                    <a:pt x="1764" y="547"/>
                  </a:lnTo>
                  <a:lnTo>
                    <a:pt x="1760" y="551"/>
                  </a:lnTo>
                  <a:lnTo>
                    <a:pt x="1811" y="587"/>
                  </a:lnTo>
                  <a:lnTo>
                    <a:pt x="1861" y="622"/>
                  </a:lnTo>
                  <a:lnTo>
                    <a:pt x="1909" y="658"/>
                  </a:lnTo>
                  <a:lnTo>
                    <a:pt x="1955" y="694"/>
                  </a:lnTo>
                  <a:lnTo>
                    <a:pt x="2000" y="730"/>
                  </a:lnTo>
                  <a:lnTo>
                    <a:pt x="2042" y="766"/>
                  </a:lnTo>
                  <a:lnTo>
                    <a:pt x="2082" y="802"/>
                  </a:lnTo>
                  <a:lnTo>
                    <a:pt x="2121" y="837"/>
                  </a:lnTo>
                  <a:lnTo>
                    <a:pt x="2157" y="873"/>
                  </a:lnTo>
                  <a:lnTo>
                    <a:pt x="2191" y="908"/>
                  </a:lnTo>
                  <a:lnTo>
                    <a:pt x="2222" y="943"/>
                  </a:lnTo>
                  <a:lnTo>
                    <a:pt x="2252" y="977"/>
                  </a:lnTo>
                  <a:lnTo>
                    <a:pt x="2279" y="1011"/>
                  </a:lnTo>
                  <a:lnTo>
                    <a:pt x="2303" y="1044"/>
                  </a:lnTo>
                  <a:lnTo>
                    <a:pt x="2325" y="1077"/>
                  </a:lnTo>
                  <a:lnTo>
                    <a:pt x="2345" y="1109"/>
                  </a:lnTo>
                  <a:lnTo>
                    <a:pt x="2361" y="1141"/>
                  </a:lnTo>
                  <a:lnTo>
                    <a:pt x="2376" y="1171"/>
                  </a:lnTo>
                  <a:lnTo>
                    <a:pt x="2380" y="1167"/>
                  </a:lnTo>
                  <a:lnTo>
                    <a:pt x="2374" y="1167"/>
                  </a:lnTo>
                  <a:lnTo>
                    <a:pt x="2385" y="1197"/>
                  </a:lnTo>
                  <a:lnTo>
                    <a:pt x="2394" y="1225"/>
                  </a:lnTo>
                  <a:lnTo>
                    <a:pt x="2400" y="1253"/>
                  </a:lnTo>
                  <a:lnTo>
                    <a:pt x="2402" y="1280"/>
                  </a:lnTo>
                  <a:lnTo>
                    <a:pt x="2402" y="1306"/>
                  </a:lnTo>
                  <a:lnTo>
                    <a:pt x="2399" y="1330"/>
                  </a:lnTo>
                  <a:lnTo>
                    <a:pt x="2393" y="1353"/>
                  </a:lnTo>
                  <a:lnTo>
                    <a:pt x="2399" y="1353"/>
                  </a:lnTo>
                  <a:lnTo>
                    <a:pt x="2394" y="1349"/>
                  </a:lnTo>
                  <a:lnTo>
                    <a:pt x="2385" y="1372"/>
                  </a:lnTo>
                  <a:lnTo>
                    <a:pt x="2372" y="1391"/>
                  </a:lnTo>
                  <a:lnTo>
                    <a:pt x="2357" y="1409"/>
                  </a:lnTo>
                  <a:lnTo>
                    <a:pt x="2338" y="1426"/>
                  </a:lnTo>
                  <a:lnTo>
                    <a:pt x="2317" y="1440"/>
                  </a:lnTo>
                  <a:lnTo>
                    <a:pt x="2322" y="1445"/>
                  </a:lnTo>
                  <a:lnTo>
                    <a:pt x="2319" y="1439"/>
                  </a:lnTo>
                  <a:lnTo>
                    <a:pt x="2296" y="1452"/>
                  </a:lnTo>
                  <a:lnTo>
                    <a:pt x="2269" y="1463"/>
                  </a:lnTo>
                  <a:lnTo>
                    <a:pt x="2241" y="1472"/>
                  </a:lnTo>
                  <a:lnTo>
                    <a:pt x="2210" y="1479"/>
                  </a:lnTo>
                  <a:lnTo>
                    <a:pt x="2212" y="1485"/>
                  </a:lnTo>
                  <a:lnTo>
                    <a:pt x="2212" y="1479"/>
                  </a:lnTo>
                  <a:lnTo>
                    <a:pt x="2179" y="1484"/>
                  </a:lnTo>
                  <a:lnTo>
                    <a:pt x="2144" y="1488"/>
                  </a:lnTo>
                  <a:lnTo>
                    <a:pt x="2106" y="1490"/>
                  </a:lnTo>
                  <a:lnTo>
                    <a:pt x="2067" y="1491"/>
                  </a:lnTo>
                  <a:lnTo>
                    <a:pt x="2025" y="1489"/>
                  </a:lnTo>
                  <a:lnTo>
                    <a:pt x="1982" y="1486"/>
                  </a:lnTo>
                  <a:lnTo>
                    <a:pt x="1937" y="1481"/>
                  </a:lnTo>
                  <a:lnTo>
                    <a:pt x="1890" y="1475"/>
                  </a:lnTo>
                  <a:lnTo>
                    <a:pt x="1842" y="1467"/>
                  </a:lnTo>
                  <a:lnTo>
                    <a:pt x="1793" y="1457"/>
                  </a:lnTo>
                  <a:lnTo>
                    <a:pt x="1793" y="1463"/>
                  </a:lnTo>
                  <a:lnTo>
                    <a:pt x="1795" y="1458"/>
                  </a:lnTo>
                  <a:lnTo>
                    <a:pt x="1744" y="1446"/>
                  </a:lnTo>
                  <a:lnTo>
                    <a:pt x="1692" y="1433"/>
                  </a:lnTo>
                  <a:lnTo>
                    <a:pt x="1638" y="1418"/>
                  </a:lnTo>
                  <a:lnTo>
                    <a:pt x="1584" y="1402"/>
                  </a:lnTo>
                  <a:lnTo>
                    <a:pt x="1528" y="1384"/>
                  </a:lnTo>
                  <a:lnTo>
                    <a:pt x="1471" y="1365"/>
                  </a:lnTo>
                  <a:lnTo>
                    <a:pt x="1414" y="1344"/>
                  </a:lnTo>
                  <a:lnTo>
                    <a:pt x="1355" y="1321"/>
                  </a:lnTo>
                  <a:lnTo>
                    <a:pt x="1296" y="1297"/>
                  </a:lnTo>
                  <a:lnTo>
                    <a:pt x="1237" y="1272"/>
                  </a:lnTo>
                  <a:lnTo>
                    <a:pt x="1177" y="1245"/>
                  </a:lnTo>
                  <a:lnTo>
                    <a:pt x="1116" y="1216"/>
                  </a:lnTo>
                  <a:lnTo>
                    <a:pt x="1056" y="1186"/>
                  </a:lnTo>
                  <a:lnTo>
                    <a:pt x="995" y="1155"/>
                  </a:lnTo>
                  <a:lnTo>
                    <a:pt x="934" y="1122"/>
                  </a:lnTo>
                  <a:lnTo>
                    <a:pt x="875" y="1089"/>
                  </a:lnTo>
                  <a:lnTo>
                    <a:pt x="817" y="1055"/>
                  </a:lnTo>
                  <a:lnTo>
                    <a:pt x="761" y="1021"/>
                  </a:lnTo>
                  <a:lnTo>
                    <a:pt x="706" y="986"/>
                  </a:lnTo>
                  <a:lnTo>
                    <a:pt x="653" y="951"/>
                  </a:lnTo>
                  <a:lnTo>
                    <a:pt x="650" y="957"/>
                  </a:lnTo>
                  <a:lnTo>
                    <a:pt x="655" y="952"/>
                  </a:lnTo>
                  <a:lnTo>
                    <a:pt x="603" y="917"/>
                  </a:lnTo>
                  <a:lnTo>
                    <a:pt x="553" y="881"/>
                  </a:lnTo>
                  <a:lnTo>
                    <a:pt x="505" y="845"/>
                  </a:lnTo>
                  <a:lnTo>
                    <a:pt x="459" y="809"/>
                  </a:lnTo>
                  <a:lnTo>
                    <a:pt x="415" y="773"/>
                  </a:lnTo>
                  <a:lnTo>
                    <a:pt x="372" y="737"/>
                  </a:lnTo>
                  <a:lnTo>
                    <a:pt x="332" y="702"/>
                  </a:lnTo>
                  <a:lnTo>
                    <a:pt x="294" y="666"/>
                  </a:lnTo>
                  <a:lnTo>
                    <a:pt x="258" y="631"/>
                  </a:lnTo>
                  <a:lnTo>
                    <a:pt x="224" y="595"/>
                  </a:lnTo>
                  <a:lnTo>
                    <a:pt x="192" y="561"/>
                  </a:lnTo>
                  <a:lnTo>
                    <a:pt x="163" y="526"/>
                  </a:lnTo>
                  <a:lnTo>
                    <a:pt x="136" y="492"/>
                  </a:lnTo>
                  <a:lnTo>
                    <a:pt x="111" y="459"/>
                  </a:lnTo>
                  <a:lnTo>
                    <a:pt x="89" y="426"/>
                  </a:lnTo>
                  <a:lnTo>
                    <a:pt x="70" y="394"/>
                  </a:lnTo>
                  <a:lnTo>
                    <a:pt x="53" y="362"/>
                  </a:lnTo>
                  <a:lnTo>
                    <a:pt x="39" y="332"/>
                  </a:lnTo>
                  <a:lnTo>
                    <a:pt x="34" y="336"/>
                  </a:lnTo>
                  <a:lnTo>
                    <a:pt x="40" y="336"/>
                  </a:lnTo>
                  <a:lnTo>
                    <a:pt x="29" y="307"/>
                  </a:lnTo>
                  <a:lnTo>
                    <a:pt x="20" y="278"/>
                  </a:lnTo>
                  <a:lnTo>
                    <a:pt x="14" y="250"/>
                  </a:lnTo>
                  <a:lnTo>
                    <a:pt x="12" y="223"/>
                  </a:lnTo>
                  <a:lnTo>
                    <a:pt x="12" y="198"/>
                  </a:lnTo>
                  <a:lnTo>
                    <a:pt x="15" y="173"/>
                  </a:lnTo>
                  <a:lnTo>
                    <a:pt x="22" y="150"/>
                  </a:lnTo>
                  <a:lnTo>
                    <a:pt x="16" y="150"/>
                  </a:lnTo>
                  <a:lnTo>
                    <a:pt x="20" y="154"/>
                  </a:lnTo>
                  <a:lnTo>
                    <a:pt x="30" y="132"/>
                  </a:lnTo>
                  <a:lnTo>
                    <a:pt x="42" y="113"/>
                  </a:lnTo>
                  <a:lnTo>
                    <a:pt x="57" y="95"/>
                  </a:lnTo>
                  <a:lnTo>
                    <a:pt x="75" y="79"/>
                  </a:lnTo>
                  <a:lnTo>
                    <a:pt x="95" y="64"/>
                  </a:lnTo>
                  <a:lnTo>
                    <a:pt x="90" y="60"/>
                  </a:lnTo>
                  <a:lnTo>
                    <a:pt x="93" y="65"/>
                  </a:lnTo>
                  <a:lnTo>
                    <a:pt x="116" y="53"/>
                  </a:lnTo>
                  <a:lnTo>
                    <a:pt x="141" y="42"/>
                  </a:lnTo>
                  <a:lnTo>
                    <a:pt x="169" y="33"/>
                  </a:lnTo>
                  <a:lnTo>
                    <a:pt x="198" y="25"/>
                  </a:lnTo>
                  <a:lnTo>
                    <a:pt x="196" y="19"/>
                  </a:lnTo>
                  <a:lnTo>
                    <a:pt x="196" y="25"/>
                  </a:lnTo>
                  <a:lnTo>
                    <a:pt x="228" y="20"/>
                  </a:lnTo>
                  <a:lnTo>
                    <a:pt x="262" y="16"/>
                  </a:lnTo>
                  <a:lnTo>
                    <a:pt x="298" y="13"/>
                  </a:lnTo>
                  <a:lnTo>
                    <a:pt x="336" y="12"/>
                  </a:lnTo>
                  <a:lnTo>
                    <a:pt x="376" y="13"/>
                  </a:lnTo>
                  <a:lnTo>
                    <a:pt x="418" y="16"/>
                  </a:lnTo>
                  <a:lnTo>
                    <a:pt x="462" y="20"/>
                  </a:lnTo>
                  <a:lnTo>
                    <a:pt x="507" y="26"/>
                  </a:lnTo>
                  <a:lnTo>
                    <a:pt x="553" y="33"/>
                  </a:lnTo>
                  <a:lnTo>
                    <a:pt x="601" y="42"/>
                  </a:lnTo>
                  <a:lnTo>
                    <a:pt x="601" y="36"/>
                  </a:lnTo>
                  <a:lnTo>
                    <a:pt x="599" y="41"/>
                  </a:lnTo>
                  <a:lnTo>
                    <a:pt x="648" y="52"/>
                  </a:lnTo>
                  <a:lnTo>
                    <a:pt x="699" y="64"/>
                  </a:lnTo>
                  <a:lnTo>
                    <a:pt x="751" y="78"/>
                  </a:lnTo>
                  <a:lnTo>
                    <a:pt x="804" y="93"/>
                  </a:lnTo>
                  <a:lnTo>
                    <a:pt x="858" y="110"/>
                  </a:lnTo>
                  <a:lnTo>
                    <a:pt x="913" y="128"/>
                  </a:lnTo>
                  <a:lnTo>
                    <a:pt x="969" y="148"/>
                  </a:lnTo>
                  <a:lnTo>
                    <a:pt x="1026" y="169"/>
                  </a:lnTo>
                  <a:lnTo>
                    <a:pt x="1083" y="192"/>
                  </a:lnTo>
                  <a:lnTo>
                    <a:pt x="1141" y="216"/>
                  </a:lnTo>
                  <a:lnTo>
                    <a:pt x="1200" y="242"/>
                  </a:lnTo>
                  <a:lnTo>
                    <a:pt x="1259" y="269"/>
                  </a:lnTo>
                  <a:lnTo>
                    <a:pt x="1319" y="298"/>
                  </a:lnTo>
                  <a:lnTo>
                    <a:pt x="1379" y="328"/>
                  </a:lnTo>
                  <a:lnTo>
                    <a:pt x="1384" y="317"/>
                  </a:lnTo>
                  <a:lnTo>
                    <a:pt x="1324" y="287"/>
                  </a:lnTo>
                  <a:lnTo>
                    <a:pt x="1264" y="258"/>
                  </a:lnTo>
                  <a:lnTo>
                    <a:pt x="1205" y="231"/>
                  </a:lnTo>
                  <a:lnTo>
                    <a:pt x="1146" y="205"/>
                  </a:lnTo>
                  <a:lnTo>
                    <a:pt x="1088" y="181"/>
                  </a:lnTo>
                  <a:lnTo>
                    <a:pt x="1031" y="158"/>
                  </a:lnTo>
                  <a:lnTo>
                    <a:pt x="974" y="137"/>
                  </a:lnTo>
                  <a:lnTo>
                    <a:pt x="918" y="117"/>
                  </a:lnTo>
                  <a:lnTo>
                    <a:pt x="863" y="99"/>
                  </a:lnTo>
                  <a:lnTo>
                    <a:pt x="809" y="82"/>
                  </a:lnTo>
                  <a:lnTo>
                    <a:pt x="756" y="67"/>
                  </a:lnTo>
                  <a:lnTo>
                    <a:pt x="704" y="53"/>
                  </a:lnTo>
                  <a:lnTo>
                    <a:pt x="653" y="41"/>
                  </a:lnTo>
                  <a:lnTo>
                    <a:pt x="604" y="30"/>
                  </a:lnTo>
                  <a:lnTo>
                    <a:pt x="601" y="30"/>
                  </a:lnTo>
                  <a:lnTo>
                    <a:pt x="553" y="21"/>
                  </a:lnTo>
                  <a:lnTo>
                    <a:pt x="507" y="14"/>
                  </a:lnTo>
                  <a:lnTo>
                    <a:pt x="462" y="8"/>
                  </a:lnTo>
                  <a:lnTo>
                    <a:pt x="418" y="4"/>
                  </a:lnTo>
                  <a:lnTo>
                    <a:pt x="376" y="1"/>
                  </a:lnTo>
                  <a:lnTo>
                    <a:pt x="336" y="0"/>
                  </a:lnTo>
                  <a:lnTo>
                    <a:pt x="298" y="1"/>
                  </a:lnTo>
                  <a:lnTo>
                    <a:pt x="262" y="4"/>
                  </a:lnTo>
                  <a:lnTo>
                    <a:pt x="228" y="8"/>
                  </a:lnTo>
                  <a:lnTo>
                    <a:pt x="196" y="13"/>
                  </a:lnTo>
                  <a:lnTo>
                    <a:pt x="193" y="14"/>
                  </a:lnTo>
                  <a:lnTo>
                    <a:pt x="164" y="22"/>
                  </a:lnTo>
                  <a:lnTo>
                    <a:pt x="136" y="31"/>
                  </a:lnTo>
                  <a:lnTo>
                    <a:pt x="111" y="42"/>
                  </a:lnTo>
                  <a:lnTo>
                    <a:pt x="88" y="54"/>
                  </a:lnTo>
                  <a:lnTo>
                    <a:pt x="86" y="55"/>
                  </a:lnTo>
                  <a:lnTo>
                    <a:pt x="66" y="70"/>
                  </a:lnTo>
                  <a:lnTo>
                    <a:pt x="48" y="86"/>
                  </a:lnTo>
                  <a:lnTo>
                    <a:pt x="33" y="104"/>
                  </a:lnTo>
                  <a:lnTo>
                    <a:pt x="21" y="125"/>
                  </a:lnTo>
                  <a:lnTo>
                    <a:pt x="11" y="145"/>
                  </a:lnTo>
                  <a:lnTo>
                    <a:pt x="10" y="150"/>
                  </a:lnTo>
                  <a:lnTo>
                    <a:pt x="3" y="173"/>
                  </a:lnTo>
                  <a:lnTo>
                    <a:pt x="0" y="198"/>
                  </a:lnTo>
                  <a:lnTo>
                    <a:pt x="0" y="223"/>
                  </a:lnTo>
                  <a:lnTo>
                    <a:pt x="2" y="250"/>
                  </a:lnTo>
                  <a:lnTo>
                    <a:pt x="8" y="278"/>
                  </a:lnTo>
                  <a:lnTo>
                    <a:pt x="17" y="307"/>
                  </a:lnTo>
                  <a:lnTo>
                    <a:pt x="28" y="336"/>
                  </a:lnTo>
                  <a:lnTo>
                    <a:pt x="30" y="341"/>
                  </a:lnTo>
                  <a:lnTo>
                    <a:pt x="44" y="371"/>
                  </a:lnTo>
                  <a:lnTo>
                    <a:pt x="61" y="403"/>
                  </a:lnTo>
                  <a:lnTo>
                    <a:pt x="80" y="435"/>
                  </a:lnTo>
                  <a:lnTo>
                    <a:pt x="102" y="468"/>
                  </a:lnTo>
                  <a:lnTo>
                    <a:pt x="127" y="501"/>
                  </a:lnTo>
                  <a:lnTo>
                    <a:pt x="154" y="535"/>
                  </a:lnTo>
                  <a:lnTo>
                    <a:pt x="183" y="570"/>
                  </a:lnTo>
                  <a:lnTo>
                    <a:pt x="215" y="604"/>
                  </a:lnTo>
                  <a:lnTo>
                    <a:pt x="249" y="640"/>
                  </a:lnTo>
                  <a:lnTo>
                    <a:pt x="285" y="675"/>
                  </a:lnTo>
                  <a:lnTo>
                    <a:pt x="323" y="711"/>
                  </a:lnTo>
                  <a:lnTo>
                    <a:pt x="363" y="746"/>
                  </a:lnTo>
                  <a:lnTo>
                    <a:pt x="406" y="782"/>
                  </a:lnTo>
                  <a:lnTo>
                    <a:pt x="450" y="818"/>
                  </a:lnTo>
                  <a:lnTo>
                    <a:pt x="496" y="854"/>
                  </a:lnTo>
                  <a:lnTo>
                    <a:pt x="544" y="890"/>
                  </a:lnTo>
                  <a:lnTo>
                    <a:pt x="594" y="926"/>
                  </a:lnTo>
                  <a:lnTo>
                    <a:pt x="646" y="961"/>
                  </a:lnTo>
                  <a:lnTo>
                    <a:pt x="648" y="962"/>
                  </a:lnTo>
                  <a:lnTo>
                    <a:pt x="701" y="997"/>
                  </a:lnTo>
                  <a:lnTo>
                    <a:pt x="756" y="1032"/>
                  </a:lnTo>
                  <a:lnTo>
                    <a:pt x="812" y="1066"/>
                  </a:lnTo>
                  <a:lnTo>
                    <a:pt x="870" y="1100"/>
                  </a:lnTo>
                  <a:lnTo>
                    <a:pt x="929" y="1133"/>
                  </a:lnTo>
                  <a:lnTo>
                    <a:pt x="989" y="1165"/>
                  </a:lnTo>
                  <a:lnTo>
                    <a:pt x="1051" y="1197"/>
                  </a:lnTo>
                  <a:lnTo>
                    <a:pt x="1111" y="1227"/>
                  </a:lnTo>
                  <a:lnTo>
                    <a:pt x="1172" y="1256"/>
                  </a:lnTo>
                  <a:lnTo>
                    <a:pt x="1232" y="1283"/>
                  </a:lnTo>
                  <a:lnTo>
                    <a:pt x="1291" y="1308"/>
                  </a:lnTo>
                  <a:lnTo>
                    <a:pt x="1350" y="1332"/>
                  </a:lnTo>
                  <a:lnTo>
                    <a:pt x="1409" y="1355"/>
                  </a:lnTo>
                  <a:lnTo>
                    <a:pt x="1466" y="1376"/>
                  </a:lnTo>
                  <a:lnTo>
                    <a:pt x="1523" y="1395"/>
                  </a:lnTo>
                  <a:lnTo>
                    <a:pt x="1579" y="1413"/>
                  </a:lnTo>
                  <a:lnTo>
                    <a:pt x="1633" y="1429"/>
                  </a:lnTo>
                  <a:lnTo>
                    <a:pt x="1687" y="1444"/>
                  </a:lnTo>
                  <a:lnTo>
                    <a:pt x="1739" y="1457"/>
                  </a:lnTo>
                  <a:lnTo>
                    <a:pt x="1790" y="1469"/>
                  </a:lnTo>
                  <a:lnTo>
                    <a:pt x="1793" y="1469"/>
                  </a:lnTo>
                  <a:lnTo>
                    <a:pt x="1842" y="1479"/>
                  </a:lnTo>
                  <a:lnTo>
                    <a:pt x="1890" y="1487"/>
                  </a:lnTo>
                  <a:lnTo>
                    <a:pt x="1937" y="1493"/>
                  </a:lnTo>
                  <a:lnTo>
                    <a:pt x="1982" y="1498"/>
                  </a:lnTo>
                  <a:lnTo>
                    <a:pt x="2025" y="1501"/>
                  </a:lnTo>
                  <a:lnTo>
                    <a:pt x="2067" y="1503"/>
                  </a:lnTo>
                  <a:lnTo>
                    <a:pt x="2106" y="1502"/>
                  </a:lnTo>
                  <a:lnTo>
                    <a:pt x="2144" y="1500"/>
                  </a:lnTo>
                  <a:lnTo>
                    <a:pt x="2179" y="1496"/>
                  </a:lnTo>
                  <a:lnTo>
                    <a:pt x="2212" y="1491"/>
                  </a:lnTo>
                  <a:lnTo>
                    <a:pt x="2215" y="1490"/>
                  </a:lnTo>
                  <a:lnTo>
                    <a:pt x="2246" y="1483"/>
                  </a:lnTo>
                  <a:lnTo>
                    <a:pt x="2274" y="1474"/>
                  </a:lnTo>
                  <a:lnTo>
                    <a:pt x="2301" y="1463"/>
                  </a:lnTo>
                  <a:lnTo>
                    <a:pt x="2324" y="1450"/>
                  </a:lnTo>
                  <a:lnTo>
                    <a:pt x="2326" y="1449"/>
                  </a:lnTo>
                  <a:lnTo>
                    <a:pt x="2347" y="1435"/>
                  </a:lnTo>
                  <a:lnTo>
                    <a:pt x="2366" y="1418"/>
                  </a:lnTo>
                  <a:lnTo>
                    <a:pt x="2381" y="1400"/>
                  </a:lnTo>
                  <a:lnTo>
                    <a:pt x="2394" y="1379"/>
                  </a:lnTo>
                  <a:lnTo>
                    <a:pt x="2403" y="1358"/>
                  </a:lnTo>
                  <a:lnTo>
                    <a:pt x="2405" y="1353"/>
                  </a:lnTo>
                  <a:lnTo>
                    <a:pt x="2411" y="1330"/>
                  </a:lnTo>
                  <a:lnTo>
                    <a:pt x="2414" y="1306"/>
                  </a:lnTo>
                  <a:lnTo>
                    <a:pt x="2414" y="1280"/>
                  </a:lnTo>
                  <a:lnTo>
                    <a:pt x="2412" y="1253"/>
                  </a:lnTo>
                  <a:lnTo>
                    <a:pt x="2406" y="1225"/>
                  </a:lnTo>
                  <a:lnTo>
                    <a:pt x="2397" y="1197"/>
                  </a:lnTo>
                  <a:lnTo>
                    <a:pt x="2386" y="1167"/>
                  </a:lnTo>
                  <a:lnTo>
                    <a:pt x="2385" y="1162"/>
                  </a:lnTo>
                  <a:lnTo>
                    <a:pt x="2370" y="1132"/>
                  </a:lnTo>
                  <a:lnTo>
                    <a:pt x="2354" y="1100"/>
                  </a:lnTo>
                  <a:lnTo>
                    <a:pt x="2334" y="1068"/>
                  </a:lnTo>
                  <a:lnTo>
                    <a:pt x="2312" y="1035"/>
                  </a:lnTo>
                  <a:lnTo>
                    <a:pt x="2288" y="1002"/>
                  </a:lnTo>
                  <a:lnTo>
                    <a:pt x="2261" y="968"/>
                  </a:lnTo>
                  <a:lnTo>
                    <a:pt x="2231" y="934"/>
                  </a:lnTo>
                  <a:lnTo>
                    <a:pt x="2200" y="899"/>
                  </a:lnTo>
                  <a:lnTo>
                    <a:pt x="2166" y="864"/>
                  </a:lnTo>
                  <a:lnTo>
                    <a:pt x="2130" y="828"/>
                  </a:lnTo>
                  <a:lnTo>
                    <a:pt x="2091" y="793"/>
                  </a:lnTo>
                  <a:lnTo>
                    <a:pt x="2051" y="757"/>
                  </a:lnTo>
                  <a:lnTo>
                    <a:pt x="2009" y="721"/>
                  </a:lnTo>
                  <a:lnTo>
                    <a:pt x="1964" y="685"/>
                  </a:lnTo>
                  <a:lnTo>
                    <a:pt x="1918" y="649"/>
                  </a:lnTo>
                  <a:lnTo>
                    <a:pt x="1870" y="613"/>
                  </a:lnTo>
                  <a:lnTo>
                    <a:pt x="1820" y="578"/>
                  </a:lnTo>
                  <a:lnTo>
                    <a:pt x="1769" y="542"/>
                  </a:lnTo>
                  <a:lnTo>
                    <a:pt x="1767" y="541"/>
                  </a:lnTo>
                  <a:lnTo>
                    <a:pt x="1713" y="506"/>
                  </a:lnTo>
                  <a:lnTo>
                    <a:pt x="1659" y="471"/>
                  </a:lnTo>
                  <a:lnTo>
                    <a:pt x="1602" y="437"/>
                  </a:lnTo>
                  <a:lnTo>
                    <a:pt x="1544" y="403"/>
                  </a:lnTo>
                  <a:lnTo>
                    <a:pt x="1485" y="370"/>
                  </a:lnTo>
                  <a:lnTo>
                    <a:pt x="1425" y="338"/>
                  </a:lnTo>
                  <a:close/>
                </a:path>
              </a:pathLst>
            </a:custGeom>
            <a:solidFill>
              <a:srgbClr val="3333CC"/>
            </a:solidFill>
            <a:ln w="9525">
              <a:noFill/>
              <a:round/>
              <a:headEnd/>
              <a:tailEnd/>
            </a:ln>
          </p:spPr>
          <p:txBody>
            <a:bodyPr>
              <a:prstTxWarp prst="textNoShape">
                <a:avLst/>
              </a:prstTxWarp>
            </a:bodyPr>
            <a:lstStyle/>
            <a:p>
              <a:endParaRPr lang="en-US"/>
            </a:p>
          </p:txBody>
        </p:sp>
        <p:grpSp>
          <p:nvGrpSpPr>
            <p:cNvPr id="5" name="Group 12"/>
            <p:cNvGrpSpPr>
              <a:grpSpLocks noChangeAspect="1"/>
            </p:cNvGrpSpPr>
            <p:nvPr/>
          </p:nvGrpSpPr>
          <p:grpSpPr bwMode="auto">
            <a:xfrm>
              <a:off x="570" y="578"/>
              <a:ext cx="2655" cy="886"/>
              <a:chOff x="570" y="578"/>
              <a:chExt cx="2655" cy="886"/>
            </a:xfrm>
          </p:grpSpPr>
          <p:grpSp>
            <p:nvGrpSpPr>
              <p:cNvPr id="6" name="Group 13"/>
              <p:cNvGrpSpPr>
                <a:grpSpLocks noChangeAspect="1"/>
              </p:cNvGrpSpPr>
              <p:nvPr/>
            </p:nvGrpSpPr>
            <p:grpSpPr bwMode="auto">
              <a:xfrm>
                <a:off x="570" y="578"/>
                <a:ext cx="2655" cy="886"/>
                <a:chOff x="570" y="578"/>
                <a:chExt cx="2655" cy="886"/>
              </a:xfrm>
            </p:grpSpPr>
            <p:sp>
              <p:nvSpPr>
                <p:cNvPr id="62879" name="Rectangle 14"/>
                <p:cNvSpPr>
                  <a:spLocks noChangeAspect="1" noChangeArrowheads="1"/>
                </p:cNvSpPr>
                <p:nvPr/>
              </p:nvSpPr>
              <p:spPr bwMode="auto">
                <a:xfrm>
                  <a:off x="1904" y="578"/>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880" name="Rectangle 15"/>
                <p:cNvSpPr>
                  <a:spLocks noChangeAspect="1" noChangeArrowheads="1"/>
                </p:cNvSpPr>
                <p:nvPr/>
              </p:nvSpPr>
              <p:spPr bwMode="auto">
                <a:xfrm>
                  <a:off x="1928" y="579"/>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881" name="Freeform 16"/>
                <p:cNvSpPr>
                  <a:spLocks noChangeAspect="1"/>
                </p:cNvSpPr>
                <p:nvPr/>
              </p:nvSpPr>
              <p:spPr bwMode="auto">
                <a:xfrm>
                  <a:off x="1952" y="579"/>
                  <a:ext cx="12" cy="13"/>
                </a:xfrm>
                <a:custGeom>
                  <a:avLst/>
                  <a:gdLst>
                    <a:gd name="T0" fmla="*/ 0 w 12"/>
                    <a:gd name="T1" fmla="*/ 0 h 13"/>
                    <a:gd name="T2" fmla="*/ 0 w 12"/>
                    <a:gd name="T3" fmla="*/ 12 h 13"/>
                    <a:gd name="T4" fmla="*/ 12 w 12"/>
                    <a:gd name="T5" fmla="*/ 13 h 13"/>
                    <a:gd name="T6" fmla="*/ 12 w 12"/>
                    <a:gd name="T7" fmla="*/ 1 h 13"/>
                    <a:gd name="T8" fmla="*/ 0 w 12"/>
                    <a:gd name="T9" fmla="*/ 0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0" y="0"/>
                      </a:moveTo>
                      <a:lnTo>
                        <a:pt x="0" y="12"/>
                      </a:lnTo>
                      <a:lnTo>
                        <a:pt x="12" y="13"/>
                      </a:lnTo>
                      <a:lnTo>
                        <a:pt x="12" y="1"/>
                      </a:lnTo>
                      <a:lnTo>
                        <a:pt x="0" y="0"/>
                      </a:lnTo>
                      <a:close/>
                    </a:path>
                  </a:pathLst>
                </a:custGeom>
                <a:solidFill>
                  <a:srgbClr val="5C5B3C"/>
                </a:solidFill>
                <a:ln w="9525">
                  <a:noFill/>
                  <a:round/>
                  <a:headEnd/>
                  <a:tailEnd/>
                </a:ln>
              </p:spPr>
              <p:txBody>
                <a:bodyPr>
                  <a:prstTxWarp prst="textNoShape">
                    <a:avLst/>
                  </a:prstTxWarp>
                </a:bodyPr>
                <a:lstStyle/>
                <a:p>
                  <a:endParaRPr lang="en-US"/>
                </a:p>
              </p:txBody>
            </p:sp>
            <p:sp>
              <p:nvSpPr>
                <p:cNvPr id="62882" name="Rectangle 17"/>
                <p:cNvSpPr>
                  <a:spLocks noChangeAspect="1" noChangeArrowheads="1"/>
                </p:cNvSpPr>
                <p:nvPr/>
              </p:nvSpPr>
              <p:spPr bwMode="auto">
                <a:xfrm>
                  <a:off x="1976" y="580"/>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883" name="Rectangle 18"/>
                <p:cNvSpPr>
                  <a:spLocks noChangeAspect="1" noChangeArrowheads="1"/>
                </p:cNvSpPr>
                <p:nvPr/>
              </p:nvSpPr>
              <p:spPr bwMode="auto">
                <a:xfrm>
                  <a:off x="2000" y="581"/>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884" name="Rectangle 19"/>
                <p:cNvSpPr>
                  <a:spLocks noChangeAspect="1" noChangeArrowheads="1"/>
                </p:cNvSpPr>
                <p:nvPr/>
              </p:nvSpPr>
              <p:spPr bwMode="auto">
                <a:xfrm>
                  <a:off x="2024" y="582"/>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885" name="Freeform 20"/>
                <p:cNvSpPr>
                  <a:spLocks noChangeAspect="1"/>
                </p:cNvSpPr>
                <p:nvPr/>
              </p:nvSpPr>
              <p:spPr bwMode="auto">
                <a:xfrm>
                  <a:off x="2047" y="583"/>
                  <a:ext cx="13" cy="13"/>
                </a:xfrm>
                <a:custGeom>
                  <a:avLst/>
                  <a:gdLst>
                    <a:gd name="T0" fmla="*/ 1 w 13"/>
                    <a:gd name="T1" fmla="*/ 0 h 13"/>
                    <a:gd name="T2" fmla="*/ 0 w 13"/>
                    <a:gd name="T3" fmla="*/ 12 h 13"/>
                    <a:gd name="T4" fmla="*/ 12 w 13"/>
                    <a:gd name="T5" fmla="*/ 13 h 13"/>
                    <a:gd name="T6" fmla="*/ 13 w 13"/>
                    <a:gd name="T7" fmla="*/ 1 h 13"/>
                    <a:gd name="T8" fmla="*/ 1 w 13"/>
                    <a:gd name="T9" fmla="*/ 0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1" y="0"/>
                      </a:moveTo>
                      <a:lnTo>
                        <a:pt x="0" y="12"/>
                      </a:lnTo>
                      <a:lnTo>
                        <a:pt x="12" y="13"/>
                      </a:lnTo>
                      <a:lnTo>
                        <a:pt x="13" y="1"/>
                      </a:lnTo>
                      <a:lnTo>
                        <a:pt x="1" y="0"/>
                      </a:lnTo>
                      <a:close/>
                    </a:path>
                  </a:pathLst>
                </a:custGeom>
                <a:solidFill>
                  <a:srgbClr val="5C5B3C"/>
                </a:solidFill>
                <a:ln w="9525">
                  <a:noFill/>
                  <a:round/>
                  <a:headEnd/>
                  <a:tailEnd/>
                </a:ln>
              </p:spPr>
              <p:txBody>
                <a:bodyPr>
                  <a:prstTxWarp prst="textNoShape">
                    <a:avLst/>
                  </a:prstTxWarp>
                </a:bodyPr>
                <a:lstStyle/>
                <a:p>
                  <a:endParaRPr lang="en-US"/>
                </a:p>
              </p:txBody>
            </p:sp>
            <p:sp>
              <p:nvSpPr>
                <p:cNvPr id="62886" name="Freeform 21"/>
                <p:cNvSpPr>
                  <a:spLocks noChangeAspect="1"/>
                </p:cNvSpPr>
                <p:nvPr/>
              </p:nvSpPr>
              <p:spPr bwMode="auto">
                <a:xfrm>
                  <a:off x="2071" y="584"/>
                  <a:ext cx="13" cy="13"/>
                </a:xfrm>
                <a:custGeom>
                  <a:avLst/>
                  <a:gdLst>
                    <a:gd name="T0" fmla="*/ 1 w 13"/>
                    <a:gd name="T1" fmla="*/ 0 h 13"/>
                    <a:gd name="T2" fmla="*/ 0 w 13"/>
                    <a:gd name="T3" fmla="*/ 12 h 13"/>
                    <a:gd name="T4" fmla="*/ 12 w 13"/>
                    <a:gd name="T5" fmla="*/ 13 h 13"/>
                    <a:gd name="T6" fmla="*/ 13 w 13"/>
                    <a:gd name="T7" fmla="*/ 1 h 13"/>
                    <a:gd name="T8" fmla="*/ 1 w 13"/>
                    <a:gd name="T9" fmla="*/ 0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1" y="0"/>
                      </a:moveTo>
                      <a:lnTo>
                        <a:pt x="0" y="12"/>
                      </a:lnTo>
                      <a:lnTo>
                        <a:pt x="12" y="13"/>
                      </a:lnTo>
                      <a:lnTo>
                        <a:pt x="13" y="1"/>
                      </a:lnTo>
                      <a:lnTo>
                        <a:pt x="1" y="0"/>
                      </a:lnTo>
                      <a:close/>
                    </a:path>
                  </a:pathLst>
                </a:custGeom>
                <a:solidFill>
                  <a:srgbClr val="5C5B3C"/>
                </a:solidFill>
                <a:ln w="9525">
                  <a:noFill/>
                  <a:round/>
                  <a:headEnd/>
                  <a:tailEnd/>
                </a:ln>
              </p:spPr>
              <p:txBody>
                <a:bodyPr>
                  <a:prstTxWarp prst="textNoShape">
                    <a:avLst/>
                  </a:prstTxWarp>
                </a:bodyPr>
                <a:lstStyle/>
                <a:p>
                  <a:endParaRPr lang="en-US"/>
                </a:p>
              </p:txBody>
            </p:sp>
            <p:sp>
              <p:nvSpPr>
                <p:cNvPr id="62887" name="Freeform 22"/>
                <p:cNvSpPr>
                  <a:spLocks noChangeAspect="1"/>
                </p:cNvSpPr>
                <p:nvPr/>
              </p:nvSpPr>
              <p:spPr bwMode="auto">
                <a:xfrm>
                  <a:off x="2095" y="586"/>
                  <a:ext cx="13" cy="13"/>
                </a:xfrm>
                <a:custGeom>
                  <a:avLst/>
                  <a:gdLst>
                    <a:gd name="T0" fmla="*/ 1 w 13"/>
                    <a:gd name="T1" fmla="*/ 0 h 13"/>
                    <a:gd name="T2" fmla="*/ 0 w 13"/>
                    <a:gd name="T3" fmla="*/ 12 h 13"/>
                    <a:gd name="T4" fmla="*/ 10 w 13"/>
                    <a:gd name="T5" fmla="*/ 12 h 13"/>
                    <a:gd name="T6" fmla="*/ 12 w 13"/>
                    <a:gd name="T7" fmla="*/ 13 h 13"/>
                    <a:gd name="T8" fmla="*/ 13 w 13"/>
                    <a:gd name="T9" fmla="*/ 1 h 13"/>
                    <a:gd name="T10" fmla="*/ 10 w 13"/>
                    <a:gd name="T11" fmla="*/ 0 h 13"/>
                    <a:gd name="T12" fmla="*/ 1 w 13"/>
                    <a:gd name="T13" fmla="*/ 0 h 13"/>
                    <a:gd name="T14" fmla="*/ 0 60000 65536"/>
                    <a:gd name="T15" fmla="*/ 0 60000 65536"/>
                    <a:gd name="T16" fmla="*/ 0 60000 65536"/>
                    <a:gd name="T17" fmla="*/ 0 60000 65536"/>
                    <a:gd name="T18" fmla="*/ 0 60000 65536"/>
                    <a:gd name="T19" fmla="*/ 0 60000 65536"/>
                    <a:gd name="T20" fmla="*/ 0 60000 65536"/>
                    <a:gd name="T21" fmla="*/ 0 w 13"/>
                    <a:gd name="T22" fmla="*/ 0 h 13"/>
                    <a:gd name="T23" fmla="*/ 13 w 13"/>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3">
                      <a:moveTo>
                        <a:pt x="1" y="0"/>
                      </a:moveTo>
                      <a:lnTo>
                        <a:pt x="0" y="12"/>
                      </a:lnTo>
                      <a:lnTo>
                        <a:pt x="10" y="12"/>
                      </a:lnTo>
                      <a:lnTo>
                        <a:pt x="12" y="13"/>
                      </a:lnTo>
                      <a:lnTo>
                        <a:pt x="13" y="1"/>
                      </a:lnTo>
                      <a:lnTo>
                        <a:pt x="10" y="0"/>
                      </a:lnTo>
                      <a:lnTo>
                        <a:pt x="1" y="0"/>
                      </a:lnTo>
                      <a:close/>
                    </a:path>
                  </a:pathLst>
                </a:custGeom>
                <a:solidFill>
                  <a:srgbClr val="5C5B3C"/>
                </a:solidFill>
                <a:ln w="9525">
                  <a:noFill/>
                  <a:round/>
                  <a:headEnd/>
                  <a:tailEnd/>
                </a:ln>
              </p:spPr>
              <p:txBody>
                <a:bodyPr>
                  <a:prstTxWarp prst="textNoShape">
                    <a:avLst/>
                  </a:prstTxWarp>
                </a:bodyPr>
                <a:lstStyle/>
                <a:p>
                  <a:endParaRPr lang="en-US"/>
                </a:p>
              </p:txBody>
            </p:sp>
            <p:sp>
              <p:nvSpPr>
                <p:cNvPr id="62888" name="Freeform 23"/>
                <p:cNvSpPr>
                  <a:spLocks noChangeAspect="1"/>
                </p:cNvSpPr>
                <p:nvPr/>
              </p:nvSpPr>
              <p:spPr bwMode="auto">
                <a:xfrm>
                  <a:off x="2119" y="587"/>
                  <a:ext cx="13" cy="13"/>
                </a:xfrm>
                <a:custGeom>
                  <a:avLst/>
                  <a:gdLst>
                    <a:gd name="T0" fmla="*/ 1 w 13"/>
                    <a:gd name="T1" fmla="*/ 0 h 13"/>
                    <a:gd name="T2" fmla="*/ 0 w 13"/>
                    <a:gd name="T3" fmla="*/ 12 h 13"/>
                    <a:gd name="T4" fmla="*/ 12 w 13"/>
                    <a:gd name="T5" fmla="*/ 13 h 13"/>
                    <a:gd name="T6" fmla="*/ 13 w 13"/>
                    <a:gd name="T7" fmla="*/ 1 h 13"/>
                    <a:gd name="T8" fmla="*/ 1 w 13"/>
                    <a:gd name="T9" fmla="*/ 0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1" y="0"/>
                      </a:moveTo>
                      <a:lnTo>
                        <a:pt x="0" y="12"/>
                      </a:lnTo>
                      <a:lnTo>
                        <a:pt x="12" y="13"/>
                      </a:lnTo>
                      <a:lnTo>
                        <a:pt x="13" y="1"/>
                      </a:lnTo>
                      <a:lnTo>
                        <a:pt x="1" y="0"/>
                      </a:lnTo>
                      <a:close/>
                    </a:path>
                  </a:pathLst>
                </a:custGeom>
                <a:solidFill>
                  <a:srgbClr val="5C5B3C"/>
                </a:solidFill>
                <a:ln w="9525">
                  <a:noFill/>
                  <a:round/>
                  <a:headEnd/>
                  <a:tailEnd/>
                </a:ln>
              </p:spPr>
              <p:txBody>
                <a:bodyPr>
                  <a:prstTxWarp prst="textNoShape">
                    <a:avLst/>
                  </a:prstTxWarp>
                </a:bodyPr>
                <a:lstStyle/>
                <a:p>
                  <a:endParaRPr lang="en-US"/>
                </a:p>
              </p:txBody>
            </p:sp>
            <p:sp>
              <p:nvSpPr>
                <p:cNvPr id="62889" name="Freeform 24"/>
                <p:cNvSpPr>
                  <a:spLocks noChangeAspect="1"/>
                </p:cNvSpPr>
                <p:nvPr/>
              </p:nvSpPr>
              <p:spPr bwMode="auto">
                <a:xfrm>
                  <a:off x="2143" y="589"/>
                  <a:ext cx="13" cy="13"/>
                </a:xfrm>
                <a:custGeom>
                  <a:avLst/>
                  <a:gdLst>
                    <a:gd name="T0" fmla="*/ 1 w 13"/>
                    <a:gd name="T1" fmla="*/ 0 h 13"/>
                    <a:gd name="T2" fmla="*/ 0 w 13"/>
                    <a:gd name="T3" fmla="*/ 12 h 13"/>
                    <a:gd name="T4" fmla="*/ 12 w 13"/>
                    <a:gd name="T5" fmla="*/ 13 h 13"/>
                    <a:gd name="T6" fmla="*/ 13 w 13"/>
                    <a:gd name="T7" fmla="*/ 1 h 13"/>
                    <a:gd name="T8" fmla="*/ 1 w 13"/>
                    <a:gd name="T9" fmla="*/ 0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1" y="0"/>
                      </a:moveTo>
                      <a:lnTo>
                        <a:pt x="0" y="12"/>
                      </a:lnTo>
                      <a:lnTo>
                        <a:pt x="12" y="13"/>
                      </a:lnTo>
                      <a:lnTo>
                        <a:pt x="13" y="1"/>
                      </a:lnTo>
                      <a:lnTo>
                        <a:pt x="1" y="0"/>
                      </a:lnTo>
                      <a:close/>
                    </a:path>
                  </a:pathLst>
                </a:custGeom>
                <a:solidFill>
                  <a:srgbClr val="5C5B3C"/>
                </a:solidFill>
                <a:ln w="9525">
                  <a:noFill/>
                  <a:round/>
                  <a:headEnd/>
                  <a:tailEnd/>
                </a:ln>
              </p:spPr>
              <p:txBody>
                <a:bodyPr>
                  <a:prstTxWarp prst="textNoShape">
                    <a:avLst/>
                  </a:prstTxWarp>
                </a:bodyPr>
                <a:lstStyle/>
                <a:p>
                  <a:endParaRPr lang="en-US"/>
                </a:p>
              </p:txBody>
            </p:sp>
            <p:sp>
              <p:nvSpPr>
                <p:cNvPr id="62890" name="Freeform 25"/>
                <p:cNvSpPr>
                  <a:spLocks noChangeAspect="1"/>
                </p:cNvSpPr>
                <p:nvPr/>
              </p:nvSpPr>
              <p:spPr bwMode="auto">
                <a:xfrm>
                  <a:off x="2167" y="591"/>
                  <a:ext cx="13" cy="13"/>
                </a:xfrm>
                <a:custGeom>
                  <a:avLst/>
                  <a:gdLst>
                    <a:gd name="T0" fmla="*/ 1 w 13"/>
                    <a:gd name="T1" fmla="*/ 0 h 13"/>
                    <a:gd name="T2" fmla="*/ 0 w 13"/>
                    <a:gd name="T3" fmla="*/ 12 h 13"/>
                    <a:gd name="T4" fmla="*/ 3 w 13"/>
                    <a:gd name="T5" fmla="*/ 12 h 13"/>
                    <a:gd name="T6" fmla="*/ 12 w 13"/>
                    <a:gd name="T7" fmla="*/ 13 h 13"/>
                    <a:gd name="T8" fmla="*/ 13 w 13"/>
                    <a:gd name="T9" fmla="*/ 1 h 13"/>
                    <a:gd name="T10" fmla="*/ 3 w 13"/>
                    <a:gd name="T11" fmla="*/ 0 h 13"/>
                    <a:gd name="T12" fmla="*/ 1 w 13"/>
                    <a:gd name="T13" fmla="*/ 0 h 13"/>
                    <a:gd name="T14" fmla="*/ 0 60000 65536"/>
                    <a:gd name="T15" fmla="*/ 0 60000 65536"/>
                    <a:gd name="T16" fmla="*/ 0 60000 65536"/>
                    <a:gd name="T17" fmla="*/ 0 60000 65536"/>
                    <a:gd name="T18" fmla="*/ 0 60000 65536"/>
                    <a:gd name="T19" fmla="*/ 0 60000 65536"/>
                    <a:gd name="T20" fmla="*/ 0 60000 65536"/>
                    <a:gd name="T21" fmla="*/ 0 w 13"/>
                    <a:gd name="T22" fmla="*/ 0 h 13"/>
                    <a:gd name="T23" fmla="*/ 13 w 13"/>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3">
                      <a:moveTo>
                        <a:pt x="1" y="0"/>
                      </a:moveTo>
                      <a:lnTo>
                        <a:pt x="0" y="12"/>
                      </a:lnTo>
                      <a:lnTo>
                        <a:pt x="3" y="12"/>
                      </a:lnTo>
                      <a:lnTo>
                        <a:pt x="12" y="13"/>
                      </a:lnTo>
                      <a:lnTo>
                        <a:pt x="13" y="1"/>
                      </a:lnTo>
                      <a:lnTo>
                        <a:pt x="3" y="0"/>
                      </a:lnTo>
                      <a:lnTo>
                        <a:pt x="1" y="0"/>
                      </a:lnTo>
                      <a:close/>
                    </a:path>
                  </a:pathLst>
                </a:custGeom>
                <a:solidFill>
                  <a:srgbClr val="5C5B3C"/>
                </a:solidFill>
                <a:ln w="9525">
                  <a:noFill/>
                  <a:round/>
                  <a:headEnd/>
                  <a:tailEnd/>
                </a:ln>
              </p:spPr>
              <p:txBody>
                <a:bodyPr>
                  <a:prstTxWarp prst="textNoShape">
                    <a:avLst/>
                  </a:prstTxWarp>
                </a:bodyPr>
                <a:lstStyle/>
                <a:p>
                  <a:endParaRPr lang="en-US"/>
                </a:p>
              </p:txBody>
            </p:sp>
            <p:sp>
              <p:nvSpPr>
                <p:cNvPr id="62891" name="Freeform 26"/>
                <p:cNvSpPr>
                  <a:spLocks noChangeAspect="1"/>
                </p:cNvSpPr>
                <p:nvPr/>
              </p:nvSpPr>
              <p:spPr bwMode="auto">
                <a:xfrm>
                  <a:off x="2191" y="593"/>
                  <a:ext cx="13" cy="13"/>
                </a:xfrm>
                <a:custGeom>
                  <a:avLst/>
                  <a:gdLst>
                    <a:gd name="T0" fmla="*/ 1 w 13"/>
                    <a:gd name="T1" fmla="*/ 0 h 13"/>
                    <a:gd name="T2" fmla="*/ 0 w 13"/>
                    <a:gd name="T3" fmla="*/ 12 h 13"/>
                    <a:gd name="T4" fmla="*/ 12 w 13"/>
                    <a:gd name="T5" fmla="*/ 13 h 13"/>
                    <a:gd name="T6" fmla="*/ 13 w 13"/>
                    <a:gd name="T7" fmla="*/ 1 h 13"/>
                    <a:gd name="T8" fmla="*/ 1 w 13"/>
                    <a:gd name="T9" fmla="*/ 0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1" y="0"/>
                      </a:moveTo>
                      <a:lnTo>
                        <a:pt x="0" y="12"/>
                      </a:lnTo>
                      <a:lnTo>
                        <a:pt x="12" y="13"/>
                      </a:lnTo>
                      <a:lnTo>
                        <a:pt x="13" y="1"/>
                      </a:lnTo>
                      <a:lnTo>
                        <a:pt x="1" y="0"/>
                      </a:lnTo>
                      <a:close/>
                    </a:path>
                  </a:pathLst>
                </a:custGeom>
                <a:solidFill>
                  <a:srgbClr val="5C5B3C"/>
                </a:solidFill>
                <a:ln w="9525">
                  <a:noFill/>
                  <a:round/>
                  <a:headEnd/>
                  <a:tailEnd/>
                </a:ln>
              </p:spPr>
              <p:txBody>
                <a:bodyPr>
                  <a:prstTxWarp prst="textNoShape">
                    <a:avLst/>
                  </a:prstTxWarp>
                </a:bodyPr>
                <a:lstStyle/>
                <a:p>
                  <a:endParaRPr lang="en-US"/>
                </a:p>
              </p:txBody>
            </p:sp>
            <p:sp>
              <p:nvSpPr>
                <p:cNvPr id="62892" name="Freeform 27"/>
                <p:cNvSpPr>
                  <a:spLocks noChangeAspect="1"/>
                </p:cNvSpPr>
                <p:nvPr/>
              </p:nvSpPr>
              <p:spPr bwMode="auto">
                <a:xfrm>
                  <a:off x="2215" y="596"/>
                  <a:ext cx="13" cy="13"/>
                </a:xfrm>
                <a:custGeom>
                  <a:avLst/>
                  <a:gdLst>
                    <a:gd name="T0" fmla="*/ 1 w 13"/>
                    <a:gd name="T1" fmla="*/ 0 h 13"/>
                    <a:gd name="T2" fmla="*/ 0 w 13"/>
                    <a:gd name="T3" fmla="*/ 12 h 13"/>
                    <a:gd name="T4" fmla="*/ 12 w 13"/>
                    <a:gd name="T5" fmla="*/ 13 h 13"/>
                    <a:gd name="T6" fmla="*/ 13 w 13"/>
                    <a:gd name="T7" fmla="*/ 1 h 13"/>
                    <a:gd name="T8" fmla="*/ 1 w 13"/>
                    <a:gd name="T9" fmla="*/ 0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1" y="0"/>
                      </a:moveTo>
                      <a:lnTo>
                        <a:pt x="0" y="12"/>
                      </a:lnTo>
                      <a:lnTo>
                        <a:pt x="12" y="13"/>
                      </a:lnTo>
                      <a:lnTo>
                        <a:pt x="13" y="1"/>
                      </a:lnTo>
                      <a:lnTo>
                        <a:pt x="1" y="0"/>
                      </a:lnTo>
                      <a:close/>
                    </a:path>
                  </a:pathLst>
                </a:custGeom>
                <a:solidFill>
                  <a:srgbClr val="5C5B3C"/>
                </a:solidFill>
                <a:ln w="9525">
                  <a:noFill/>
                  <a:round/>
                  <a:headEnd/>
                  <a:tailEnd/>
                </a:ln>
              </p:spPr>
              <p:txBody>
                <a:bodyPr>
                  <a:prstTxWarp prst="textNoShape">
                    <a:avLst/>
                  </a:prstTxWarp>
                </a:bodyPr>
                <a:lstStyle/>
                <a:p>
                  <a:endParaRPr lang="en-US"/>
                </a:p>
              </p:txBody>
            </p:sp>
            <p:sp>
              <p:nvSpPr>
                <p:cNvPr id="62893" name="Freeform 28"/>
                <p:cNvSpPr>
                  <a:spLocks noChangeAspect="1"/>
                </p:cNvSpPr>
                <p:nvPr/>
              </p:nvSpPr>
              <p:spPr bwMode="auto">
                <a:xfrm>
                  <a:off x="2239" y="598"/>
                  <a:ext cx="13" cy="13"/>
                </a:xfrm>
                <a:custGeom>
                  <a:avLst/>
                  <a:gdLst>
                    <a:gd name="T0" fmla="*/ 1 w 13"/>
                    <a:gd name="T1" fmla="*/ 0 h 13"/>
                    <a:gd name="T2" fmla="*/ 0 w 13"/>
                    <a:gd name="T3" fmla="*/ 12 h 13"/>
                    <a:gd name="T4" fmla="*/ 12 w 13"/>
                    <a:gd name="T5" fmla="*/ 13 h 13"/>
                    <a:gd name="T6" fmla="*/ 13 w 13"/>
                    <a:gd name="T7" fmla="*/ 1 h 13"/>
                    <a:gd name="T8" fmla="*/ 1 w 13"/>
                    <a:gd name="T9" fmla="*/ 0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1" y="0"/>
                      </a:moveTo>
                      <a:lnTo>
                        <a:pt x="0" y="12"/>
                      </a:lnTo>
                      <a:lnTo>
                        <a:pt x="12" y="13"/>
                      </a:lnTo>
                      <a:lnTo>
                        <a:pt x="13" y="1"/>
                      </a:lnTo>
                      <a:lnTo>
                        <a:pt x="1" y="0"/>
                      </a:lnTo>
                      <a:close/>
                    </a:path>
                  </a:pathLst>
                </a:custGeom>
                <a:solidFill>
                  <a:srgbClr val="5C5B3C"/>
                </a:solidFill>
                <a:ln w="9525">
                  <a:noFill/>
                  <a:round/>
                  <a:headEnd/>
                  <a:tailEnd/>
                </a:ln>
              </p:spPr>
              <p:txBody>
                <a:bodyPr>
                  <a:prstTxWarp prst="textNoShape">
                    <a:avLst/>
                  </a:prstTxWarp>
                </a:bodyPr>
                <a:lstStyle/>
                <a:p>
                  <a:endParaRPr lang="en-US"/>
                </a:p>
              </p:txBody>
            </p:sp>
            <p:sp>
              <p:nvSpPr>
                <p:cNvPr id="62894" name="Freeform 29"/>
                <p:cNvSpPr>
                  <a:spLocks noChangeAspect="1"/>
                </p:cNvSpPr>
                <p:nvPr/>
              </p:nvSpPr>
              <p:spPr bwMode="auto">
                <a:xfrm>
                  <a:off x="2263" y="600"/>
                  <a:ext cx="13" cy="14"/>
                </a:xfrm>
                <a:custGeom>
                  <a:avLst/>
                  <a:gdLst>
                    <a:gd name="T0" fmla="*/ 1 w 13"/>
                    <a:gd name="T1" fmla="*/ 0 h 14"/>
                    <a:gd name="T2" fmla="*/ 0 w 13"/>
                    <a:gd name="T3" fmla="*/ 12 h 14"/>
                    <a:gd name="T4" fmla="*/ 12 w 13"/>
                    <a:gd name="T5" fmla="*/ 14 h 14"/>
                    <a:gd name="T6" fmla="*/ 13 w 13"/>
                    <a:gd name="T7" fmla="*/ 2 h 14"/>
                    <a:gd name="T8" fmla="*/ 1 w 13"/>
                    <a:gd name="T9" fmla="*/ 0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1" y="0"/>
                      </a:moveTo>
                      <a:lnTo>
                        <a:pt x="0" y="12"/>
                      </a:lnTo>
                      <a:lnTo>
                        <a:pt x="12" y="14"/>
                      </a:lnTo>
                      <a:lnTo>
                        <a:pt x="13" y="2"/>
                      </a:lnTo>
                      <a:lnTo>
                        <a:pt x="1" y="0"/>
                      </a:lnTo>
                      <a:close/>
                    </a:path>
                  </a:pathLst>
                </a:custGeom>
                <a:solidFill>
                  <a:srgbClr val="5C5B3C"/>
                </a:solidFill>
                <a:ln w="9525">
                  <a:noFill/>
                  <a:round/>
                  <a:headEnd/>
                  <a:tailEnd/>
                </a:ln>
              </p:spPr>
              <p:txBody>
                <a:bodyPr>
                  <a:prstTxWarp prst="textNoShape">
                    <a:avLst/>
                  </a:prstTxWarp>
                </a:bodyPr>
                <a:lstStyle/>
                <a:p>
                  <a:endParaRPr lang="en-US"/>
                </a:p>
              </p:txBody>
            </p:sp>
            <p:sp>
              <p:nvSpPr>
                <p:cNvPr id="62895" name="Freeform 30"/>
                <p:cNvSpPr>
                  <a:spLocks noChangeAspect="1"/>
                </p:cNvSpPr>
                <p:nvPr/>
              </p:nvSpPr>
              <p:spPr bwMode="auto">
                <a:xfrm>
                  <a:off x="2287" y="603"/>
                  <a:ext cx="12" cy="13"/>
                </a:xfrm>
                <a:custGeom>
                  <a:avLst/>
                  <a:gdLst>
                    <a:gd name="T0" fmla="*/ 1 w 12"/>
                    <a:gd name="T1" fmla="*/ 0 h 13"/>
                    <a:gd name="T2" fmla="*/ 0 w 12"/>
                    <a:gd name="T3" fmla="*/ 12 h 13"/>
                    <a:gd name="T4" fmla="*/ 10 w 12"/>
                    <a:gd name="T5" fmla="*/ 13 h 13"/>
                    <a:gd name="T6" fmla="*/ 11 w 12"/>
                    <a:gd name="T7" fmla="*/ 13 h 13"/>
                    <a:gd name="T8" fmla="*/ 12 w 12"/>
                    <a:gd name="T9" fmla="*/ 1 h 13"/>
                    <a:gd name="T10" fmla="*/ 10 w 12"/>
                    <a:gd name="T11" fmla="*/ 1 h 13"/>
                    <a:gd name="T12" fmla="*/ 1 w 12"/>
                    <a:gd name="T13" fmla="*/ 0 h 13"/>
                    <a:gd name="T14" fmla="*/ 0 60000 65536"/>
                    <a:gd name="T15" fmla="*/ 0 60000 65536"/>
                    <a:gd name="T16" fmla="*/ 0 60000 65536"/>
                    <a:gd name="T17" fmla="*/ 0 60000 65536"/>
                    <a:gd name="T18" fmla="*/ 0 60000 65536"/>
                    <a:gd name="T19" fmla="*/ 0 60000 65536"/>
                    <a:gd name="T20" fmla="*/ 0 60000 65536"/>
                    <a:gd name="T21" fmla="*/ 0 w 12"/>
                    <a:gd name="T22" fmla="*/ 0 h 13"/>
                    <a:gd name="T23" fmla="*/ 12 w 12"/>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3">
                      <a:moveTo>
                        <a:pt x="1" y="0"/>
                      </a:moveTo>
                      <a:lnTo>
                        <a:pt x="0" y="12"/>
                      </a:lnTo>
                      <a:lnTo>
                        <a:pt x="10" y="13"/>
                      </a:lnTo>
                      <a:lnTo>
                        <a:pt x="11" y="13"/>
                      </a:lnTo>
                      <a:lnTo>
                        <a:pt x="12" y="1"/>
                      </a:lnTo>
                      <a:lnTo>
                        <a:pt x="10" y="1"/>
                      </a:lnTo>
                      <a:lnTo>
                        <a:pt x="1" y="0"/>
                      </a:lnTo>
                      <a:close/>
                    </a:path>
                  </a:pathLst>
                </a:custGeom>
                <a:solidFill>
                  <a:srgbClr val="5C5B3C"/>
                </a:solidFill>
                <a:ln w="9525">
                  <a:noFill/>
                  <a:round/>
                  <a:headEnd/>
                  <a:tailEnd/>
                </a:ln>
              </p:spPr>
              <p:txBody>
                <a:bodyPr>
                  <a:prstTxWarp prst="textNoShape">
                    <a:avLst/>
                  </a:prstTxWarp>
                </a:bodyPr>
                <a:lstStyle/>
                <a:p>
                  <a:endParaRPr lang="en-US"/>
                </a:p>
              </p:txBody>
            </p:sp>
            <p:sp>
              <p:nvSpPr>
                <p:cNvPr id="62896" name="Freeform 31"/>
                <p:cNvSpPr>
                  <a:spLocks noChangeAspect="1"/>
                </p:cNvSpPr>
                <p:nvPr/>
              </p:nvSpPr>
              <p:spPr bwMode="auto">
                <a:xfrm>
                  <a:off x="2310" y="606"/>
                  <a:ext cx="13" cy="13"/>
                </a:xfrm>
                <a:custGeom>
                  <a:avLst/>
                  <a:gdLst>
                    <a:gd name="T0" fmla="*/ 1 w 13"/>
                    <a:gd name="T1" fmla="*/ 0 h 13"/>
                    <a:gd name="T2" fmla="*/ 0 w 13"/>
                    <a:gd name="T3" fmla="*/ 12 h 13"/>
                    <a:gd name="T4" fmla="*/ 12 w 13"/>
                    <a:gd name="T5" fmla="*/ 13 h 13"/>
                    <a:gd name="T6" fmla="*/ 13 w 13"/>
                    <a:gd name="T7" fmla="*/ 1 h 13"/>
                    <a:gd name="T8" fmla="*/ 1 w 13"/>
                    <a:gd name="T9" fmla="*/ 0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1" y="0"/>
                      </a:moveTo>
                      <a:lnTo>
                        <a:pt x="0" y="12"/>
                      </a:lnTo>
                      <a:lnTo>
                        <a:pt x="12" y="13"/>
                      </a:lnTo>
                      <a:lnTo>
                        <a:pt x="13" y="1"/>
                      </a:lnTo>
                      <a:lnTo>
                        <a:pt x="1" y="0"/>
                      </a:lnTo>
                      <a:close/>
                    </a:path>
                  </a:pathLst>
                </a:custGeom>
                <a:solidFill>
                  <a:srgbClr val="5C5B3C"/>
                </a:solidFill>
                <a:ln w="9525">
                  <a:noFill/>
                  <a:round/>
                  <a:headEnd/>
                  <a:tailEnd/>
                </a:ln>
              </p:spPr>
              <p:txBody>
                <a:bodyPr>
                  <a:prstTxWarp prst="textNoShape">
                    <a:avLst/>
                  </a:prstTxWarp>
                </a:bodyPr>
                <a:lstStyle/>
                <a:p>
                  <a:endParaRPr lang="en-US"/>
                </a:p>
              </p:txBody>
            </p:sp>
            <p:sp>
              <p:nvSpPr>
                <p:cNvPr id="62897" name="Freeform 32"/>
                <p:cNvSpPr>
                  <a:spLocks noChangeAspect="1"/>
                </p:cNvSpPr>
                <p:nvPr/>
              </p:nvSpPr>
              <p:spPr bwMode="auto">
                <a:xfrm>
                  <a:off x="2334" y="609"/>
                  <a:ext cx="13" cy="14"/>
                </a:xfrm>
                <a:custGeom>
                  <a:avLst/>
                  <a:gdLst>
                    <a:gd name="T0" fmla="*/ 1 w 13"/>
                    <a:gd name="T1" fmla="*/ 0 h 14"/>
                    <a:gd name="T2" fmla="*/ 0 w 13"/>
                    <a:gd name="T3" fmla="*/ 12 h 14"/>
                    <a:gd name="T4" fmla="*/ 12 w 13"/>
                    <a:gd name="T5" fmla="*/ 14 h 14"/>
                    <a:gd name="T6" fmla="*/ 13 w 13"/>
                    <a:gd name="T7" fmla="*/ 2 h 14"/>
                    <a:gd name="T8" fmla="*/ 1 w 13"/>
                    <a:gd name="T9" fmla="*/ 0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1" y="0"/>
                      </a:moveTo>
                      <a:lnTo>
                        <a:pt x="0" y="12"/>
                      </a:lnTo>
                      <a:lnTo>
                        <a:pt x="12" y="14"/>
                      </a:lnTo>
                      <a:lnTo>
                        <a:pt x="13" y="2"/>
                      </a:lnTo>
                      <a:lnTo>
                        <a:pt x="1" y="0"/>
                      </a:lnTo>
                      <a:close/>
                    </a:path>
                  </a:pathLst>
                </a:custGeom>
                <a:solidFill>
                  <a:srgbClr val="5C5B3C"/>
                </a:solidFill>
                <a:ln w="9525">
                  <a:noFill/>
                  <a:round/>
                  <a:headEnd/>
                  <a:tailEnd/>
                </a:ln>
              </p:spPr>
              <p:txBody>
                <a:bodyPr>
                  <a:prstTxWarp prst="textNoShape">
                    <a:avLst/>
                  </a:prstTxWarp>
                </a:bodyPr>
                <a:lstStyle/>
                <a:p>
                  <a:endParaRPr lang="en-US"/>
                </a:p>
              </p:txBody>
            </p:sp>
            <p:sp>
              <p:nvSpPr>
                <p:cNvPr id="62898" name="Freeform 33"/>
                <p:cNvSpPr>
                  <a:spLocks noChangeAspect="1"/>
                </p:cNvSpPr>
                <p:nvPr/>
              </p:nvSpPr>
              <p:spPr bwMode="auto">
                <a:xfrm>
                  <a:off x="2357" y="612"/>
                  <a:ext cx="14" cy="14"/>
                </a:xfrm>
                <a:custGeom>
                  <a:avLst/>
                  <a:gdLst>
                    <a:gd name="T0" fmla="*/ 2 w 14"/>
                    <a:gd name="T1" fmla="*/ 0 h 14"/>
                    <a:gd name="T2" fmla="*/ 0 w 14"/>
                    <a:gd name="T3" fmla="*/ 12 h 14"/>
                    <a:gd name="T4" fmla="*/ 12 w 14"/>
                    <a:gd name="T5" fmla="*/ 14 h 14"/>
                    <a:gd name="T6" fmla="*/ 14 w 14"/>
                    <a:gd name="T7" fmla="*/ 2 h 14"/>
                    <a:gd name="T8" fmla="*/ 2 w 14"/>
                    <a:gd name="T9" fmla="*/ 0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2" y="0"/>
                      </a:moveTo>
                      <a:lnTo>
                        <a:pt x="0" y="12"/>
                      </a:lnTo>
                      <a:lnTo>
                        <a:pt x="12" y="14"/>
                      </a:lnTo>
                      <a:lnTo>
                        <a:pt x="14" y="2"/>
                      </a:lnTo>
                      <a:lnTo>
                        <a:pt x="2" y="0"/>
                      </a:lnTo>
                      <a:close/>
                    </a:path>
                  </a:pathLst>
                </a:custGeom>
                <a:solidFill>
                  <a:srgbClr val="5C5B3C"/>
                </a:solidFill>
                <a:ln w="9525">
                  <a:noFill/>
                  <a:round/>
                  <a:headEnd/>
                  <a:tailEnd/>
                </a:ln>
              </p:spPr>
              <p:txBody>
                <a:bodyPr>
                  <a:prstTxWarp prst="textNoShape">
                    <a:avLst/>
                  </a:prstTxWarp>
                </a:bodyPr>
                <a:lstStyle/>
                <a:p>
                  <a:endParaRPr lang="en-US"/>
                </a:p>
              </p:txBody>
            </p:sp>
            <p:sp>
              <p:nvSpPr>
                <p:cNvPr id="62899" name="Freeform 34"/>
                <p:cNvSpPr>
                  <a:spLocks noChangeAspect="1"/>
                </p:cNvSpPr>
                <p:nvPr/>
              </p:nvSpPr>
              <p:spPr bwMode="auto">
                <a:xfrm>
                  <a:off x="2381" y="616"/>
                  <a:ext cx="14" cy="13"/>
                </a:xfrm>
                <a:custGeom>
                  <a:avLst/>
                  <a:gdLst>
                    <a:gd name="T0" fmla="*/ 2 w 14"/>
                    <a:gd name="T1" fmla="*/ 0 h 13"/>
                    <a:gd name="T2" fmla="*/ 0 w 14"/>
                    <a:gd name="T3" fmla="*/ 12 h 13"/>
                    <a:gd name="T4" fmla="*/ 12 w 14"/>
                    <a:gd name="T5" fmla="*/ 13 h 13"/>
                    <a:gd name="T6" fmla="*/ 14 w 14"/>
                    <a:gd name="T7" fmla="*/ 1 h 13"/>
                    <a:gd name="T8" fmla="*/ 2 w 14"/>
                    <a:gd name="T9" fmla="*/ 0 h 13"/>
                    <a:gd name="T10" fmla="*/ 0 60000 65536"/>
                    <a:gd name="T11" fmla="*/ 0 60000 65536"/>
                    <a:gd name="T12" fmla="*/ 0 60000 65536"/>
                    <a:gd name="T13" fmla="*/ 0 60000 65536"/>
                    <a:gd name="T14" fmla="*/ 0 60000 65536"/>
                    <a:gd name="T15" fmla="*/ 0 w 14"/>
                    <a:gd name="T16" fmla="*/ 0 h 13"/>
                    <a:gd name="T17" fmla="*/ 14 w 14"/>
                    <a:gd name="T18" fmla="*/ 13 h 13"/>
                  </a:gdLst>
                  <a:ahLst/>
                  <a:cxnLst>
                    <a:cxn ang="T10">
                      <a:pos x="T0" y="T1"/>
                    </a:cxn>
                    <a:cxn ang="T11">
                      <a:pos x="T2" y="T3"/>
                    </a:cxn>
                    <a:cxn ang="T12">
                      <a:pos x="T4" y="T5"/>
                    </a:cxn>
                    <a:cxn ang="T13">
                      <a:pos x="T6" y="T7"/>
                    </a:cxn>
                    <a:cxn ang="T14">
                      <a:pos x="T8" y="T9"/>
                    </a:cxn>
                  </a:cxnLst>
                  <a:rect l="T15" t="T16" r="T17" b="T18"/>
                  <a:pathLst>
                    <a:path w="14" h="13">
                      <a:moveTo>
                        <a:pt x="2" y="0"/>
                      </a:moveTo>
                      <a:lnTo>
                        <a:pt x="0" y="12"/>
                      </a:lnTo>
                      <a:lnTo>
                        <a:pt x="12" y="13"/>
                      </a:lnTo>
                      <a:lnTo>
                        <a:pt x="14" y="1"/>
                      </a:lnTo>
                      <a:lnTo>
                        <a:pt x="2"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00" name="Freeform 35"/>
                <p:cNvSpPr>
                  <a:spLocks noChangeAspect="1"/>
                </p:cNvSpPr>
                <p:nvPr/>
              </p:nvSpPr>
              <p:spPr bwMode="auto">
                <a:xfrm>
                  <a:off x="2405" y="619"/>
                  <a:ext cx="14" cy="14"/>
                </a:xfrm>
                <a:custGeom>
                  <a:avLst/>
                  <a:gdLst>
                    <a:gd name="T0" fmla="*/ 2 w 14"/>
                    <a:gd name="T1" fmla="*/ 0 h 14"/>
                    <a:gd name="T2" fmla="*/ 0 w 14"/>
                    <a:gd name="T3" fmla="*/ 12 h 14"/>
                    <a:gd name="T4" fmla="*/ 12 w 14"/>
                    <a:gd name="T5" fmla="*/ 14 h 14"/>
                    <a:gd name="T6" fmla="*/ 14 w 14"/>
                    <a:gd name="T7" fmla="*/ 2 h 14"/>
                    <a:gd name="T8" fmla="*/ 2 w 14"/>
                    <a:gd name="T9" fmla="*/ 0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2" y="0"/>
                      </a:moveTo>
                      <a:lnTo>
                        <a:pt x="0" y="12"/>
                      </a:lnTo>
                      <a:lnTo>
                        <a:pt x="12" y="14"/>
                      </a:lnTo>
                      <a:lnTo>
                        <a:pt x="14" y="2"/>
                      </a:lnTo>
                      <a:lnTo>
                        <a:pt x="2"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01" name="Freeform 36"/>
                <p:cNvSpPr>
                  <a:spLocks noChangeAspect="1"/>
                </p:cNvSpPr>
                <p:nvPr/>
              </p:nvSpPr>
              <p:spPr bwMode="auto">
                <a:xfrm>
                  <a:off x="2429" y="623"/>
                  <a:ext cx="14" cy="14"/>
                </a:xfrm>
                <a:custGeom>
                  <a:avLst/>
                  <a:gdLst>
                    <a:gd name="T0" fmla="*/ 2 w 14"/>
                    <a:gd name="T1" fmla="*/ 0 h 14"/>
                    <a:gd name="T2" fmla="*/ 0 w 14"/>
                    <a:gd name="T3" fmla="*/ 12 h 14"/>
                    <a:gd name="T4" fmla="*/ 12 w 14"/>
                    <a:gd name="T5" fmla="*/ 14 h 14"/>
                    <a:gd name="T6" fmla="*/ 14 w 14"/>
                    <a:gd name="T7" fmla="*/ 2 h 14"/>
                    <a:gd name="T8" fmla="*/ 2 w 14"/>
                    <a:gd name="T9" fmla="*/ 0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2" y="0"/>
                      </a:moveTo>
                      <a:lnTo>
                        <a:pt x="0" y="12"/>
                      </a:lnTo>
                      <a:lnTo>
                        <a:pt x="12" y="14"/>
                      </a:lnTo>
                      <a:lnTo>
                        <a:pt x="14" y="2"/>
                      </a:lnTo>
                      <a:lnTo>
                        <a:pt x="2"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02" name="Freeform 37"/>
                <p:cNvSpPr>
                  <a:spLocks noChangeAspect="1"/>
                </p:cNvSpPr>
                <p:nvPr/>
              </p:nvSpPr>
              <p:spPr bwMode="auto">
                <a:xfrm>
                  <a:off x="2452" y="627"/>
                  <a:ext cx="14" cy="14"/>
                </a:xfrm>
                <a:custGeom>
                  <a:avLst/>
                  <a:gdLst>
                    <a:gd name="T0" fmla="*/ 2 w 14"/>
                    <a:gd name="T1" fmla="*/ 0 h 14"/>
                    <a:gd name="T2" fmla="*/ 0 w 14"/>
                    <a:gd name="T3" fmla="*/ 12 h 14"/>
                    <a:gd name="T4" fmla="*/ 12 w 14"/>
                    <a:gd name="T5" fmla="*/ 14 h 14"/>
                    <a:gd name="T6" fmla="*/ 14 w 14"/>
                    <a:gd name="T7" fmla="*/ 2 h 14"/>
                    <a:gd name="T8" fmla="*/ 2 w 14"/>
                    <a:gd name="T9" fmla="*/ 0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2" y="0"/>
                      </a:moveTo>
                      <a:lnTo>
                        <a:pt x="0" y="12"/>
                      </a:lnTo>
                      <a:lnTo>
                        <a:pt x="12" y="14"/>
                      </a:lnTo>
                      <a:lnTo>
                        <a:pt x="14" y="2"/>
                      </a:lnTo>
                      <a:lnTo>
                        <a:pt x="2"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03" name="Freeform 38"/>
                <p:cNvSpPr>
                  <a:spLocks noChangeAspect="1"/>
                </p:cNvSpPr>
                <p:nvPr/>
              </p:nvSpPr>
              <p:spPr bwMode="auto">
                <a:xfrm>
                  <a:off x="2476" y="631"/>
                  <a:ext cx="14" cy="14"/>
                </a:xfrm>
                <a:custGeom>
                  <a:avLst/>
                  <a:gdLst>
                    <a:gd name="T0" fmla="*/ 2 w 14"/>
                    <a:gd name="T1" fmla="*/ 0 h 14"/>
                    <a:gd name="T2" fmla="*/ 0 w 14"/>
                    <a:gd name="T3" fmla="*/ 12 h 14"/>
                    <a:gd name="T4" fmla="*/ 12 w 14"/>
                    <a:gd name="T5" fmla="*/ 14 h 14"/>
                    <a:gd name="T6" fmla="*/ 14 w 14"/>
                    <a:gd name="T7" fmla="*/ 2 h 14"/>
                    <a:gd name="T8" fmla="*/ 2 w 14"/>
                    <a:gd name="T9" fmla="*/ 0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2" y="0"/>
                      </a:moveTo>
                      <a:lnTo>
                        <a:pt x="0" y="12"/>
                      </a:lnTo>
                      <a:lnTo>
                        <a:pt x="12" y="14"/>
                      </a:lnTo>
                      <a:lnTo>
                        <a:pt x="14" y="2"/>
                      </a:lnTo>
                      <a:lnTo>
                        <a:pt x="2"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04" name="Freeform 39"/>
                <p:cNvSpPr>
                  <a:spLocks noChangeAspect="1"/>
                </p:cNvSpPr>
                <p:nvPr/>
              </p:nvSpPr>
              <p:spPr bwMode="auto">
                <a:xfrm>
                  <a:off x="2500" y="635"/>
                  <a:ext cx="13" cy="14"/>
                </a:xfrm>
                <a:custGeom>
                  <a:avLst/>
                  <a:gdLst>
                    <a:gd name="T0" fmla="*/ 2 w 13"/>
                    <a:gd name="T1" fmla="*/ 0 h 14"/>
                    <a:gd name="T2" fmla="*/ 0 w 13"/>
                    <a:gd name="T3" fmla="*/ 12 h 14"/>
                    <a:gd name="T4" fmla="*/ 11 w 13"/>
                    <a:gd name="T5" fmla="*/ 14 h 14"/>
                    <a:gd name="T6" fmla="*/ 13 w 13"/>
                    <a:gd name="T7" fmla="*/ 2 h 14"/>
                    <a:gd name="T8" fmla="*/ 2 w 13"/>
                    <a:gd name="T9" fmla="*/ 0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2" y="0"/>
                      </a:moveTo>
                      <a:lnTo>
                        <a:pt x="0" y="12"/>
                      </a:lnTo>
                      <a:lnTo>
                        <a:pt x="11" y="14"/>
                      </a:lnTo>
                      <a:lnTo>
                        <a:pt x="13" y="2"/>
                      </a:lnTo>
                      <a:lnTo>
                        <a:pt x="2"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05" name="Freeform 40"/>
                <p:cNvSpPr>
                  <a:spLocks noChangeAspect="1"/>
                </p:cNvSpPr>
                <p:nvPr/>
              </p:nvSpPr>
              <p:spPr bwMode="auto">
                <a:xfrm>
                  <a:off x="2523" y="639"/>
                  <a:ext cx="14" cy="15"/>
                </a:xfrm>
                <a:custGeom>
                  <a:avLst/>
                  <a:gdLst>
                    <a:gd name="T0" fmla="*/ 2 w 14"/>
                    <a:gd name="T1" fmla="*/ 0 h 15"/>
                    <a:gd name="T2" fmla="*/ 0 w 14"/>
                    <a:gd name="T3" fmla="*/ 12 h 15"/>
                    <a:gd name="T4" fmla="*/ 10 w 14"/>
                    <a:gd name="T5" fmla="*/ 14 h 15"/>
                    <a:gd name="T6" fmla="*/ 12 w 14"/>
                    <a:gd name="T7" fmla="*/ 15 h 15"/>
                    <a:gd name="T8" fmla="*/ 14 w 14"/>
                    <a:gd name="T9" fmla="*/ 3 h 15"/>
                    <a:gd name="T10" fmla="*/ 10 w 14"/>
                    <a:gd name="T11" fmla="*/ 2 h 15"/>
                    <a:gd name="T12" fmla="*/ 2 w 14"/>
                    <a:gd name="T13" fmla="*/ 0 h 15"/>
                    <a:gd name="T14" fmla="*/ 0 60000 65536"/>
                    <a:gd name="T15" fmla="*/ 0 60000 65536"/>
                    <a:gd name="T16" fmla="*/ 0 60000 65536"/>
                    <a:gd name="T17" fmla="*/ 0 60000 65536"/>
                    <a:gd name="T18" fmla="*/ 0 60000 65536"/>
                    <a:gd name="T19" fmla="*/ 0 60000 65536"/>
                    <a:gd name="T20" fmla="*/ 0 60000 65536"/>
                    <a:gd name="T21" fmla="*/ 0 w 14"/>
                    <a:gd name="T22" fmla="*/ 0 h 15"/>
                    <a:gd name="T23" fmla="*/ 14 w 14"/>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5">
                      <a:moveTo>
                        <a:pt x="2" y="0"/>
                      </a:moveTo>
                      <a:lnTo>
                        <a:pt x="0" y="12"/>
                      </a:lnTo>
                      <a:lnTo>
                        <a:pt x="10" y="14"/>
                      </a:lnTo>
                      <a:lnTo>
                        <a:pt x="12" y="15"/>
                      </a:lnTo>
                      <a:lnTo>
                        <a:pt x="14" y="3"/>
                      </a:lnTo>
                      <a:lnTo>
                        <a:pt x="10" y="2"/>
                      </a:lnTo>
                      <a:lnTo>
                        <a:pt x="2"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06" name="Freeform 41"/>
                <p:cNvSpPr>
                  <a:spLocks noChangeAspect="1"/>
                </p:cNvSpPr>
                <p:nvPr/>
              </p:nvSpPr>
              <p:spPr bwMode="auto">
                <a:xfrm>
                  <a:off x="2547" y="644"/>
                  <a:ext cx="13" cy="14"/>
                </a:xfrm>
                <a:custGeom>
                  <a:avLst/>
                  <a:gdLst>
                    <a:gd name="T0" fmla="*/ 2 w 13"/>
                    <a:gd name="T1" fmla="*/ 0 h 14"/>
                    <a:gd name="T2" fmla="*/ 0 w 13"/>
                    <a:gd name="T3" fmla="*/ 12 h 14"/>
                    <a:gd name="T4" fmla="*/ 11 w 13"/>
                    <a:gd name="T5" fmla="*/ 14 h 14"/>
                    <a:gd name="T6" fmla="*/ 13 w 13"/>
                    <a:gd name="T7" fmla="*/ 2 h 14"/>
                    <a:gd name="T8" fmla="*/ 2 w 13"/>
                    <a:gd name="T9" fmla="*/ 0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2" y="0"/>
                      </a:moveTo>
                      <a:lnTo>
                        <a:pt x="0" y="12"/>
                      </a:lnTo>
                      <a:lnTo>
                        <a:pt x="11" y="14"/>
                      </a:lnTo>
                      <a:lnTo>
                        <a:pt x="13" y="2"/>
                      </a:lnTo>
                      <a:lnTo>
                        <a:pt x="2"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07" name="Freeform 42"/>
                <p:cNvSpPr>
                  <a:spLocks noChangeAspect="1"/>
                </p:cNvSpPr>
                <p:nvPr/>
              </p:nvSpPr>
              <p:spPr bwMode="auto">
                <a:xfrm>
                  <a:off x="2570" y="649"/>
                  <a:ext cx="14" cy="14"/>
                </a:xfrm>
                <a:custGeom>
                  <a:avLst/>
                  <a:gdLst>
                    <a:gd name="T0" fmla="*/ 2 w 14"/>
                    <a:gd name="T1" fmla="*/ 0 h 14"/>
                    <a:gd name="T2" fmla="*/ 0 w 14"/>
                    <a:gd name="T3" fmla="*/ 12 h 14"/>
                    <a:gd name="T4" fmla="*/ 12 w 14"/>
                    <a:gd name="T5" fmla="*/ 14 h 14"/>
                    <a:gd name="T6" fmla="*/ 14 w 14"/>
                    <a:gd name="T7" fmla="*/ 2 h 14"/>
                    <a:gd name="T8" fmla="*/ 2 w 14"/>
                    <a:gd name="T9" fmla="*/ 0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2" y="0"/>
                      </a:moveTo>
                      <a:lnTo>
                        <a:pt x="0" y="12"/>
                      </a:lnTo>
                      <a:lnTo>
                        <a:pt x="12" y="14"/>
                      </a:lnTo>
                      <a:lnTo>
                        <a:pt x="14" y="2"/>
                      </a:lnTo>
                      <a:lnTo>
                        <a:pt x="2"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08" name="Freeform 43"/>
                <p:cNvSpPr>
                  <a:spLocks noChangeAspect="1"/>
                </p:cNvSpPr>
                <p:nvPr/>
              </p:nvSpPr>
              <p:spPr bwMode="auto">
                <a:xfrm>
                  <a:off x="2593" y="654"/>
                  <a:ext cx="15" cy="15"/>
                </a:xfrm>
                <a:custGeom>
                  <a:avLst/>
                  <a:gdLst>
                    <a:gd name="T0" fmla="*/ 3 w 15"/>
                    <a:gd name="T1" fmla="*/ 0 h 15"/>
                    <a:gd name="T2" fmla="*/ 0 w 15"/>
                    <a:gd name="T3" fmla="*/ 12 h 15"/>
                    <a:gd name="T4" fmla="*/ 12 w 15"/>
                    <a:gd name="T5" fmla="*/ 15 h 15"/>
                    <a:gd name="T6" fmla="*/ 15 w 15"/>
                    <a:gd name="T7" fmla="*/ 3 h 15"/>
                    <a:gd name="T8" fmla="*/ 3 w 15"/>
                    <a:gd name="T9" fmla="*/ 0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3" y="0"/>
                      </a:moveTo>
                      <a:lnTo>
                        <a:pt x="0" y="12"/>
                      </a:lnTo>
                      <a:lnTo>
                        <a:pt x="12" y="15"/>
                      </a:lnTo>
                      <a:lnTo>
                        <a:pt x="15" y="3"/>
                      </a:lnTo>
                      <a:lnTo>
                        <a:pt x="3"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09" name="Freeform 44"/>
                <p:cNvSpPr>
                  <a:spLocks noChangeAspect="1"/>
                </p:cNvSpPr>
                <p:nvPr/>
              </p:nvSpPr>
              <p:spPr bwMode="auto">
                <a:xfrm>
                  <a:off x="2617" y="659"/>
                  <a:ext cx="14" cy="15"/>
                </a:xfrm>
                <a:custGeom>
                  <a:avLst/>
                  <a:gdLst>
                    <a:gd name="T0" fmla="*/ 3 w 14"/>
                    <a:gd name="T1" fmla="*/ 0 h 15"/>
                    <a:gd name="T2" fmla="*/ 0 w 14"/>
                    <a:gd name="T3" fmla="*/ 12 h 15"/>
                    <a:gd name="T4" fmla="*/ 11 w 14"/>
                    <a:gd name="T5" fmla="*/ 15 h 15"/>
                    <a:gd name="T6" fmla="*/ 14 w 14"/>
                    <a:gd name="T7" fmla="*/ 3 h 15"/>
                    <a:gd name="T8" fmla="*/ 3 w 14"/>
                    <a:gd name="T9" fmla="*/ 0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3" y="0"/>
                      </a:moveTo>
                      <a:lnTo>
                        <a:pt x="0" y="12"/>
                      </a:lnTo>
                      <a:lnTo>
                        <a:pt x="11" y="15"/>
                      </a:lnTo>
                      <a:lnTo>
                        <a:pt x="14" y="3"/>
                      </a:lnTo>
                      <a:lnTo>
                        <a:pt x="3"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10" name="Freeform 45"/>
                <p:cNvSpPr>
                  <a:spLocks noChangeAspect="1"/>
                </p:cNvSpPr>
                <p:nvPr/>
              </p:nvSpPr>
              <p:spPr bwMode="auto">
                <a:xfrm>
                  <a:off x="2640" y="665"/>
                  <a:ext cx="15" cy="14"/>
                </a:xfrm>
                <a:custGeom>
                  <a:avLst/>
                  <a:gdLst>
                    <a:gd name="T0" fmla="*/ 3 w 15"/>
                    <a:gd name="T1" fmla="*/ 0 h 14"/>
                    <a:gd name="T2" fmla="*/ 0 w 15"/>
                    <a:gd name="T3" fmla="*/ 12 h 14"/>
                    <a:gd name="T4" fmla="*/ 0 w 15"/>
                    <a:gd name="T5" fmla="*/ 11 h 14"/>
                    <a:gd name="T6" fmla="*/ 12 w 15"/>
                    <a:gd name="T7" fmla="*/ 14 h 14"/>
                    <a:gd name="T8" fmla="*/ 15 w 15"/>
                    <a:gd name="T9" fmla="*/ 3 h 14"/>
                    <a:gd name="T10" fmla="*/ 5 w 15"/>
                    <a:gd name="T11" fmla="*/ 0 h 14"/>
                    <a:gd name="T12" fmla="*/ 3 w 15"/>
                    <a:gd name="T13" fmla="*/ 0 h 14"/>
                    <a:gd name="T14" fmla="*/ 0 60000 65536"/>
                    <a:gd name="T15" fmla="*/ 0 60000 65536"/>
                    <a:gd name="T16" fmla="*/ 0 60000 65536"/>
                    <a:gd name="T17" fmla="*/ 0 60000 65536"/>
                    <a:gd name="T18" fmla="*/ 0 60000 65536"/>
                    <a:gd name="T19" fmla="*/ 0 60000 65536"/>
                    <a:gd name="T20" fmla="*/ 0 60000 65536"/>
                    <a:gd name="T21" fmla="*/ 0 w 15"/>
                    <a:gd name="T22" fmla="*/ 0 h 14"/>
                    <a:gd name="T23" fmla="*/ 15 w 15"/>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4">
                      <a:moveTo>
                        <a:pt x="3" y="0"/>
                      </a:moveTo>
                      <a:lnTo>
                        <a:pt x="0" y="12"/>
                      </a:lnTo>
                      <a:lnTo>
                        <a:pt x="0" y="11"/>
                      </a:lnTo>
                      <a:lnTo>
                        <a:pt x="12" y="14"/>
                      </a:lnTo>
                      <a:lnTo>
                        <a:pt x="15" y="3"/>
                      </a:lnTo>
                      <a:lnTo>
                        <a:pt x="5" y="0"/>
                      </a:lnTo>
                      <a:lnTo>
                        <a:pt x="3"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11" name="Freeform 46"/>
                <p:cNvSpPr>
                  <a:spLocks noChangeAspect="1"/>
                </p:cNvSpPr>
                <p:nvPr/>
              </p:nvSpPr>
              <p:spPr bwMode="auto">
                <a:xfrm>
                  <a:off x="2663" y="671"/>
                  <a:ext cx="15" cy="14"/>
                </a:xfrm>
                <a:custGeom>
                  <a:avLst/>
                  <a:gdLst>
                    <a:gd name="T0" fmla="*/ 3 w 15"/>
                    <a:gd name="T1" fmla="*/ 0 h 14"/>
                    <a:gd name="T2" fmla="*/ 0 w 15"/>
                    <a:gd name="T3" fmla="*/ 11 h 14"/>
                    <a:gd name="T4" fmla="*/ 12 w 15"/>
                    <a:gd name="T5" fmla="*/ 14 h 14"/>
                    <a:gd name="T6" fmla="*/ 15 w 15"/>
                    <a:gd name="T7" fmla="*/ 3 h 14"/>
                    <a:gd name="T8" fmla="*/ 3 w 15"/>
                    <a:gd name="T9" fmla="*/ 0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3" y="0"/>
                      </a:moveTo>
                      <a:lnTo>
                        <a:pt x="0" y="11"/>
                      </a:lnTo>
                      <a:lnTo>
                        <a:pt x="12" y="14"/>
                      </a:lnTo>
                      <a:lnTo>
                        <a:pt x="15" y="3"/>
                      </a:lnTo>
                      <a:lnTo>
                        <a:pt x="3"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12" name="Freeform 47"/>
                <p:cNvSpPr>
                  <a:spLocks noChangeAspect="1"/>
                </p:cNvSpPr>
                <p:nvPr/>
              </p:nvSpPr>
              <p:spPr bwMode="auto">
                <a:xfrm>
                  <a:off x="2687" y="677"/>
                  <a:ext cx="14" cy="14"/>
                </a:xfrm>
                <a:custGeom>
                  <a:avLst/>
                  <a:gdLst>
                    <a:gd name="T0" fmla="*/ 3 w 14"/>
                    <a:gd name="T1" fmla="*/ 0 h 14"/>
                    <a:gd name="T2" fmla="*/ 0 w 14"/>
                    <a:gd name="T3" fmla="*/ 11 h 14"/>
                    <a:gd name="T4" fmla="*/ 4 w 14"/>
                    <a:gd name="T5" fmla="*/ 12 h 14"/>
                    <a:gd name="T6" fmla="*/ 11 w 14"/>
                    <a:gd name="T7" fmla="*/ 14 h 14"/>
                    <a:gd name="T8" fmla="*/ 14 w 14"/>
                    <a:gd name="T9" fmla="*/ 3 h 14"/>
                    <a:gd name="T10" fmla="*/ 9 w 14"/>
                    <a:gd name="T11" fmla="*/ 1 h 14"/>
                    <a:gd name="T12" fmla="*/ 3 w 14"/>
                    <a:gd name="T13" fmla="*/ 0 h 14"/>
                    <a:gd name="T14" fmla="*/ 0 60000 65536"/>
                    <a:gd name="T15" fmla="*/ 0 60000 65536"/>
                    <a:gd name="T16" fmla="*/ 0 60000 65536"/>
                    <a:gd name="T17" fmla="*/ 0 60000 65536"/>
                    <a:gd name="T18" fmla="*/ 0 60000 65536"/>
                    <a:gd name="T19" fmla="*/ 0 60000 65536"/>
                    <a:gd name="T20" fmla="*/ 0 60000 65536"/>
                    <a:gd name="T21" fmla="*/ 0 w 14"/>
                    <a:gd name="T22" fmla="*/ 0 h 14"/>
                    <a:gd name="T23" fmla="*/ 14 w 14"/>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4">
                      <a:moveTo>
                        <a:pt x="3" y="0"/>
                      </a:moveTo>
                      <a:lnTo>
                        <a:pt x="0" y="11"/>
                      </a:lnTo>
                      <a:lnTo>
                        <a:pt x="4" y="12"/>
                      </a:lnTo>
                      <a:lnTo>
                        <a:pt x="11" y="14"/>
                      </a:lnTo>
                      <a:lnTo>
                        <a:pt x="14" y="3"/>
                      </a:lnTo>
                      <a:lnTo>
                        <a:pt x="9" y="1"/>
                      </a:lnTo>
                      <a:lnTo>
                        <a:pt x="3"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13" name="Freeform 48"/>
                <p:cNvSpPr>
                  <a:spLocks noChangeAspect="1"/>
                </p:cNvSpPr>
                <p:nvPr/>
              </p:nvSpPr>
              <p:spPr bwMode="auto">
                <a:xfrm>
                  <a:off x="2710" y="683"/>
                  <a:ext cx="14" cy="14"/>
                </a:xfrm>
                <a:custGeom>
                  <a:avLst/>
                  <a:gdLst>
                    <a:gd name="T0" fmla="*/ 3 w 14"/>
                    <a:gd name="T1" fmla="*/ 0 h 14"/>
                    <a:gd name="T2" fmla="*/ 0 w 14"/>
                    <a:gd name="T3" fmla="*/ 11 h 14"/>
                    <a:gd name="T4" fmla="*/ 11 w 14"/>
                    <a:gd name="T5" fmla="*/ 14 h 14"/>
                    <a:gd name="T6" fmla="*/ 14 w 14"/>
                    <a:gd name="T7" fmla="*/ 3 h 14"/>
                    <a:gd name="T8" fmla="*/ 3 w 14"/>
                    <a:gd name="T9" fmla="*/ 0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3" y="0"/>
                      </a:moveTo>
                      <a:lnTo>
                        <a:pt x="0" y="11"/>
                      </a:lnTo>
                      <a:lnTo>
                        <a:pt x="11" y="14"/>
                      </a:lnTo>
                      <a:lnTo>
                        <a:pt x="14" y="3"/>
                      </a:lnTo>
                      <a:lnTo>
                        <a:pt x="3"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14" name="Freeform 49"/>
                <p:cNvSpPr>
                  <a:spLocks noChangeAspect="1"/>
                </p:cNvSpPr>
                <p:nvPr/>
              </p:nvSpPr>
              <p:spPr bwMode="auto">
                <a:xfrm>
                  <a:off x="2733" y="689"/>
                  <a:ext cx="14" cy="15"/>
                </a:xfrm>
                <a:custGeom>
                  <a:avLst/>
                  <a:gdLst>
                    <a:gd name="T0" fmla="*/ 3 w 14"/>
                    <a:gd name="T1" fmla="*/ 0 h 15"/>
                    <a:gd name="T2" fmla="*/ 0 w 14"/>
                    <a:gd name="T3" fmla="*/ 11 h 15"/>
                    <a:gd name="T4" fmla="*/ 8 w 14"/>
                    <a:gd name="T5" fmla="*/ 14 h 15"/>
                    <a:gd name="T6" fmla="*/ 11 w 14"/>
                    <a:gd name="T7" fmla="*/ 15 h 15"/>
                    <a:gd name="T8" fmla="*/ 14 w 14"/>
                    <a:gd name="T9" fmla="*/ 4 h 15"/>
                    <a:gd name="T10" fmla="*/ 13 w 14"/>
                    <a:gd name="T11" fmla="*/ 3 h 15"/>
                    <a:gd name="T12" fmla="*/ 3 w 14"/>
                    <a:gd name="T13" fmla="*/ 0 h 15"/>
                    <a:gd name="T14" fmla="*/ 0 60000 65536"/>
                    <a:gd name="T15" fmla="*/ 0 60000 65536"/>
                    <a:gd name="T16" fmla="*/ 0 60000 65536"/>
                    <a:gd name="T17" fmla="*/ 0 60000 65536"/>
                    <a:gd name="T18" fmla="*/ 0 60000 65536"/>
                    <a:gd name="T19" fmla="*/ 0 60000 65536"/>
                    <a:gd name="T20" fmla="*/ 0 60000 65536"/>
                    <a:gd name="T21" fmla="*/ 0 w 14"/>
                    <a:gd name="T22" fmla="*/ 0 h 15"/>
                    <a:gd name="T23" fmla="*/ 14 w 14"/>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5">
                      <a:moveTo>
                        <a:pt x="3" y="0"/>
                      </a:moveTo>
                      <a:lnTo>
                        <a:pt x="0" y="11"/>
                      </a:lnTo>
                      <a:lnTo>
                        <a:pt x="8" y="14"/>
                      </a:lnTo>
                      <a:lnTo>
                        <a:pt x="11" y="15"/>
                      </a:lnTo>
                      <a:lnTo>
                        <a:pt x="14" y="4"/>
                      </a:lnTo>
                      <a:lnTo>
                        <a:pt x="13" y="3"/>
                      </a:lnTo>
                      <a:lnTo>
                        <a:pt x="3"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15" name="Freeform 50"/>
                <p:cNvSpPr>
                  <a:spLocks noChangeAspect="1"/>
                </p:cNvSpPr>
                <p:nvPr/>
              </p:nvSpPr>
              <p:spPr bwMode="auto">
                <a:xfrm>
                  <a:off x="2756" y="696"/>
                  <a:ext cx="14" cy="15"/>
                </a:xfrm>
                <a:custGeom>
                  <a:avLst/>
                  <a:gdLst>
                    <a:gd name="T0" fmla="*/ 3 w 14"/>
                    <a:gd name="T1" fmla="*/ 0 h 15"/>
                    <a:gd name="T2" fmla="*/ 0 w 14"/>
                    <a:gd name="T3" fmla="*/ 11 h 15"/>
                    <a:gd name="T4" fmla="*/ 11 w 14"/>
                    <a:gd name="T5" fmla="*/ 15 h 15"/>
                    <a:gd name="T6" fmla="*/ 14 w 14"/>
                    <a:gd name="T7" fmla="*/ 4 h 15"/>
                    <a:gd name="T8" fmla="*/ 3 w 14"/>
                    <a:gd name="T9" fmla="*/ 0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3" y="0"/>
                      </a:moveTo>
                      <a:lnTo>
                        <a:pt x="0" y="11"/>
                      </a:lnTo>
                      <a:lnTo>
                        <a:pt x="11" y="15"/>
                      </a:lnTo>
                      <a:lnTo>
                        <a:pt x="14" y="4"/>
                      </a:lnTo>
                      <a:lnTo>
                        <a:pt x="3"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16" name="Freeform 51"/>
                <p:cNvSpPr>
                  <a:spLocks noChangeAspect="1"/>
                </p:cNvSpPr>
                <p:nvPr/>
              </p:nvSpPr>
              <p:spPr bwMode="auto">
                <a:xfrm>
                  <a:off x="2779" y="703"/>
                  <a:ext cx="15" cy="15"/>
                </a:xfrm>
                <a:custGeom>
                  <a:avLst/>
                  <a:gdLst>
                    <a:gd name="T0" fmla="*/ 3 w 15"/>
                    <a:gd name="T1" fmla="*/ 0 h 15"/>
                    <a:gd name="T2" fmla="*/ 0 w 15"/>
                    <a:gd name="T3" fmla="*/ 11 h 15"/>
                    <a:gd name="T4" fmla="*/ 10 w 15"/>
                    <a:gd name="T5" fmla="*/ 15 h 15"/>
                    <a:gd name="T6" fmla="*/ 11 w 15"/>
                    <a:gd name="T7" fmla="*/ 15 h 15"/>
                    <a:gd name="T8" fmla="*/ 15 w 15"/>
                    <a:gd name="T9" fmla="*/ 4 h 15"/>
                    <a:gd name="T10" fmla="*/ 15 w 15"/>
                    <a:gd name="T11" fmla="*/ 4 h 15"/>
                    <a:gd name="T12" fmla="*/ 3 w 15"/>
                    <a:gd name="T13" fmla="*/ 0 h 15"/>
                    <a:gd name="T14" fmla="*/ 0 60000 65536"/>
                    <a:gd name="T15" fmla="*/ 0 60000 65536"/>
                    <a:gd name="T16" fmla="*/ 0 60000 65536"/>
                    <a:gd name="T17" fmla="*/ 0 60000 65536"/>
                    <a:gd name="T18" fmla="*/ 0 60000 65536"/>
                    <a:gd name="T19" fmla="*/ 0 60000 65536"/>
                    <a:gd name="T20" fmla="*/ 0 60000 65536"/>
                    <a:gd name="T21" fmla="*/ 0 w 15"/>
                    <a:gd name="T22" fmla="*/ 0 h 15"/>
                    <a:gd name="T23" fmla="*/ 15 w 1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5">
                      <a:moveTo>
                        <a:pt x="3" y="0"/>
                      </a:moveTo>
                      <a:lnTo>
                        <a:pt x="0" y="11"/>
                      </a:lnTo>
                      <a:lnTo>
                        <a:pt x="10" y="15"/>
                      </a:lnTo>
                      <a:lnTo>
                        <a:pt x="11" y="15"/>
                      </a:lnTo>
                      <a:lnTo>
                        <a:pt x="15" y="4"/>
                      </a:lnTo>
                      <a:lnTo>
                        <a:pt x="3"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17" name="Freeform 52"/>
                <p:cNvSpPr>
                  <a:spLocks noChangeAspect="1"/>
                </p:cNvSpPr>
                <p:nvPr/>
              </p:nvSpPr>
              <p:spPr bwMode="auto">
                <a:xfrm>
                  <a:off x="2801" y="711"/>
                  <a:ext cx="16" cy="14"/>
                </a:xfrm>
                <a:custGeom>
                  <a:avLst/>
                  <a:gdLst>
                    <a:gd name="T0" fmla="*/ 4 w 16"/>
                    <a:gd name="T1" fmla="*/ 0 h 14"/>
                    <a:gd name="T2" fmla="*/ 0 w 16"/>
                    <a:gd name="T3" fmla="*/ 11 h 14"/>
                    <a:gd name="T4" fmla="*/ 12 w 16"/>
                    <a:gd name="T5" fmla="*/ 14 h 14"/>
                    <a:gd name="T6" fmla="*/ 16 w 16"/>
                    <a:gd name="T7" fmla="*/ 3 h 14"/>
                    <a:gd name="T8" fmla="*/ 4 w 16"/>
                    <a:gd name="T9" fmla="*/ 0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4" y="0"/>
                      </a:moveTo>
                      <a:lnTo>
                        <a:pt x="0" y="11"/>
                      </a:lnTo>
                      <a:lnTo>
                        <a:pt x="12" y="14"/>
                      </a:lnTo>
                      <a:lnTo>
                        <a:pt x="16" y="3"/>
                      </a:lnTo>
                      <a:lnTo>
                        <a:pt x="4"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18" name="Freeform 53"/>
                <p:cNvSpPr>
                  <a:spLocks noChangeAspect="1"/>
                </p:cNvSpPr>
                <p:nvPr/>
              </p:nvSpPr>
              <p:spPr bwMode="auto">
                <a:xfrm>
                  <a:off x="2824" y="718"/>
                  <a:ext cx="15" cy="15"/>
                </a:xfrm>
                <a:custGeom>
                  <a:avLst/>
                  <a:gdLst>
                    <a:gd name="T0" fmla="*/ 4 w 15"/>
                    <a:gd name="T1" fmla="*/ 0 h 15"/>
                    <a:gd name="T2" fmla="*/ 0 w 15"/>
                    <a:gd name="T3" fmla="*/ 11 h 15"/>
                    <a:gd name="T4" fmla="*/ 10 w 15"/>
                    <a:gd name="T5" fmla="*/ 15 h 15"/>
                    <a:gd name="T6" fmla="*/ 11 w 15"/>
                    <a:gd name="T7" fmla="*/ 15 h 15"/>
                    <a:gd name="T8" fmla="*/ 15 w 15"/>
                    <a:gd name="T9" fmla="*/ 4 h 15"/>
                    <a:gd name="T10" fmla="*/ 15 w 15"/>
                    <a:gd name="T11" fmla="*/ 4 h 15"/>
                    <a:gd name="T12" fmla="*/ 4 w 15"/>
                    <a:gd name="T13" fmla="*/ 0 h 15"/>
                    <a:gd name="T14" fmla="*/ 0 60000 65536"/>
                    <a:gd name="T15" fmla="*/ 0 60000 65536"/>
                    <a:gd name="T16" fmla="*/ 0 60000 65536"/>
                    <a:gd name="T17" fmla="*/ 0 60000 65536"/>
                    <a:gd name="T18" fmla="*/ 0 60000 65536"/>
                    <a:gd name="T19" fmla="*/ 0 60000 65536"/>
                    <a:gd name="T20" fmla="*/ 0 60000 65536"/>
                    <a:gd name="T21" fmla="*/ 0 w 15"/>
                    <a:gd name="T22" fmla="*/ 0 h 15"/>
                    <a:gd name="T23" fmla="*/ 15 w 1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5">
                      <a:moveTo>
                        <a:pt x="4" y="0"/>
                      </a:moveTo>
                      <a:lnTo>
                        <a:pt x="0" y="11"/>
                      </a:lnTo>
                      <a:lnTo>
                        <a:pt x="10" y="15"/>
                      </a:lnTo>
                      <a:lnTo>
                        <a:pt x="11" y="15"/>
                      </a:lnTo>
                      <a:lnTo>
                        <a:pt x="15" y="4"/>
                      </a:lnTo>
                      <a:lnTo>
                        <a:pt x="4"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19" name="Freeform 54"/>
                <p:cNvSpPr>
                  <a:spLocks noChangeAspect="1"/>
                </p:cNvSpPr>
                <p:nvPr/>
              </p:nvSpPr>
              <p:spPr bwMode="auto">
                <a:xfrm>
                  <a:off x="2847" y="726"/>
                  <a:ext cx="15" cy="15"/>
                </a:xfrm>
                <a:custGeom>
                  <a:avLst/>
                  <a:gdLst>
                    <a:gd name="T0" fmla="*/ 4 w 15"/>
                    <a:gd name="T1" fmla="*/ 0 h 15"/>
                    <a:gd name="T2" fmla="*/ 0 w 15"/>
                    <a:gd name="T3" fmla="*/ 11 h 15"/>
                    <a:gd name="T4" fmla="*/ 11 w 15"/>
                    <a:gd name="T5" fmla="*/ 15 h 15"/>
                    <a:gd name="T6" fmla="*/ 15 w 15"/>
                    <a:gd name="T7" fmla="*/ 4 h 15"/>
                    <a:gd name="T8" fmla="*/ 4 w 15"/>
                    <a:gd name="T9" fmla="*/ 0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4" y="0"/>
                      </a:moveTo>
                      <a:lnTo>
                        <a:pt x="0" y="11"/>
                      </a:lnTo>
                      <a:lnTo>
                        <a:pt x="11" y="15"/>
                      </a:lnTo>
                      <a:lnTo>
                        <a:pt x="15" y="4"/>
                      </a:lnTo>
                      <a:lnTo>
                        <a:pt x="4"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20" name="Freeform 55"/>
                <p:cNvSpPr>
                  <a:spLocks noChangeAspect="1"/>
                </p:cNvSpPr>
                <p:nvPr/>
              </p:nvSpPr>
              <p:spPr bwMode="auto">
                <a:xfrm>
                  <a:off x="2869" y="734"/>
                  <a:ext cx="16" cy="15"/>
                </a:xfrm>
                <a:custGeom>
                  <a:avLst/>
                  <a:gdLst>
                    <a:gd name="T0" fmla="*/ 4 w 16"/>
                    <a:gd name="T1" fmla="*/ 0 h 15"/>
                    <a:gd name="T2" fmla="*/ 0 w 16"/>
                    <a:gd name="T3" fmla="*/ 11 h 15"/>
                    <a:gd name="T4" fmla="*/ 9 w 16"/>
                    <a:gd name="T5" fmla="*/ 15 h 15"/>
                    <a:gd name="T6" fmla="*/ 11 w 16"/>
                    <a:gd name="T7" fmla="*/ 15 h 15"/>
                    <a:gd name="T8" fmla="*/ 16 w 16"/>
                    <a:gd name="T9" fmla="*/ 4 h 15"/>
                    <a:gd name="T10" fmla="*/ 14 w 16"/>
                    <a:gd name="T11" fmla="*/ 4 h 15"/>
                    <a:gd name="T12" fmla="*/ 4 w 16"/>
                    <a:gd name="T13" fmla="*/ 0 h 15"/>
                    <a:gd name="T14" fmla="*/ 0 60000 65536"/>
                    <a:gd name="T15" fmla="*/ 0 60000 65536"/>
                    <a:gd name="T16" fmla="*/ 0 60000 65536"/>
                    <a:gd name="T17" fmla="*/ 0 60000 65536"/>
                    <a:gd name="T18" fmla="*/ 0 60000 65536"/>
                    <a:gd name="T19" fmla="*/ 0 60000 65536"/>
                    <a:gd name="T20" fmla="*/ 0 60000 65536"/>
                    <a:gd name="T21" fmla="*/ 0 w 16"/>
                    <a:gd name="T22" fmla="*/ 0 h 15"/>
                    <a:gd name="T23" fmla="*/ 16 w 16"/>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5">
                      <a:moveTo>
                        <a:pt x="4" y="0"/>
                      </a:moveTo>
                      <a:lnTo>
                        <a:pt x="0" y="11"/>
                      </a:lnTo>
                      <a:lnTo>
                        <a:pt x="9" y="15"/>
                      </a:lnTo>
                      <a:lnTo>
                        <a:pt x="11" y="15"/>
                      </a:lnTo>
                      <a:lnTo>
                        <a:pt x="16" y="4"/>
                      </a:lnTo>
                      <a:lnTo>
                        <a:pt x="14" y="4"/>
                      </a:lnTo>
                      <a:lnTo>
                        <a:pt x="4"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21" name="Freeform 56"/>
                <p:cNvSpPr>
                  <a:spLocks noChangeAspect="1"/>
                </p:cNvSpPr>
                <p:nvPr/>
              </p:nvSpPr>
              <p:spPr bwMode="auto">
                <a:xfrm>
                  <a:off x="2891" y="743"/>
                  <a:ext cx="16" cy="15"/>
                </a:xfrm>
                <a:custGeom>
                  <a:avLst/>
                  <a:gdLst>
                    <a:gd name="T0" fmla="*/ 5 w 16"/>
                    <a:gd name="T1" fmla="*/ 0 h 15"/>
                    <a:gd name="T2" fmla="*/ 0 w 16"/>
                    <a:gd name="T3" fmla="*/ 11 h 15"/>
                    <a:gd name="T4" fmla="*/ 11 w 16"/>
                    <a:gd name="T5" fmla="*/ 15 h 15"/>
                    <a:gd name="T6" fmla="*/ 16 w 16"/>
                    <a:gd name="T7" fmla="*/ 4 h 15"/>
                    <a:gd name="T8" fmla="*/ 5 w 16"/>
                    <a:gd name="T9" fmla="*/ 0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5" y="0"/>
                      </a:moveTo>
                      <a:lnTo>
                        <a:pt x="0" y="11"/>
                      </a:lnTo>
                      <a:lnTo>
                        <a:pt x="11" y="15"/>
                      </a:lnTo>
                      <a:lnTo>
                        <a:pt x="16" y="4"/>
                      </a:lnTo>
                      <a:lnTo>
                        <a:pt x="5"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22" name="Freeform 57"/>
                <p:cNvSpPr>
                  <a:spLocks noChangeAspect="1"/>
                </p:cNvSpPr>
                <p:nvPr/>
              </p:nvSpPr>
              <p:spPr bwMode="auto">
                <a:xfrm>
                  <a:off x="2913" y="752"/>
                  <a:ext cx="16" cy="15"/>
                </a:xfrm>
                <a:custGeom>
                  <a:avLst/>
                  <a:gdLst>
                    <a:gd name="T0" fmla="*/ 5 w 16"/>
                    <a:gd name="T1" fmla="*/ 0 h 15"/>
                    <a:gd name="T2" fmla="*/ 0 w 16"/>
                    <a:gd name="T3" fmla="*/ 11 h 15"/>
                    <a:gd name="T4" fmla="*/ 6 w 16"/>
                    <a:gd name="T5" fmla="*/ 13 h 15"/>
                    <a:gd name="T6" fmla="*/ 11 w 16"/>
                    <a:gd name="T7" fmla="*/ 15 h 15"/>
                    <a:gd name="T8" fmla="*/ 16 w 16"/>
                    <a:gd name="T9" fmla="*/ 4 h 15"/>
                    <a:gd name="T10" fmla="*/ 11 w 16"/>
                    <a:gd name="T11" fmla="*/ 2 h 15"/>
                    <a:gd name="T12" fmla="*/ 5 w 16"/>
                    <a:gd name="T13" fmla="*/ 0 h 15"/>
                    <a:gd name="T14" fmla="*/ 0 60000 65536"/>
                    <a:gd name="T15" fmla="*/ 0 60000 65536"/>
                    <a:gd name="T16" fmla="*/ 0 60000 65536"/>
                    <a:gd name="T17" fmla="*/ 0 60000 65536"/>
                    <a:gd name="T18" fmla="*/ 0 60000 65536"/>
                    <a:gd name="T19" fmla="*/ 0 60000 65536"/>
                    <a:gd name="T20" fmla="*/ 0 60000 65536"/>
                    <a:gd name="T21" fmla="*/ 0 w 16"/>
                    <a:gd name="T22" fmla="*/ 0 h 15"/>
                    <a:gd name="T23" fmla="*/ 16 w 16"/>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5">
                      <a:moveTo>
                        <a:pt x="5" y="0"/>
                      </a:moveTo>
                      <a:lnTo>
                        <a:pt x="0" y="11"/>
                      </a:lnTo>
                      <a:lnTo>
                        <a:pt x="6" y="13"/>
                      </a:lnTo>
                      <a:lnTo>
                        <a:pt x="11" y="15"/>
                      </a:lnTo>
                      <a:lnTo>
                        <a:pt x="16" y="4"/>
                      </a:lnTo>
                      <a:lnTo>
                        <a:pt x="11" y="2"/>
                      </a:lnTo>
                      <a:lnTo>
                        <a:pt x="5"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23" name="Freeform 58"/>
                <p:cNvSpPr>
                  <a:spLocks noChangeAspect="1"/>
                </p:cNvSpPr>
                <p:nvPr/>
              </p:nvSpPr>
              <p:spPr bwMode="auto">
                <a:xfrm>
                  <a:off x="2935" y="761"/>
                  <a:ext cx="16" cy="16"/>
                </a:xfrm>
                <a:custGeom>
                  <a:avLst/>
                  <a:gdLst>
                    <a:gd name="T0" fmla="*/ 5 w 16"/>
                    <a:gd name="T1" fmla="*/ 0 h 16"/>
                    <a:gd name="T2" fmla="*/ 0 w 16"/>
                    <a:gd name="T3" fmla="*/ 11 h 16"/>
                    <a:gd name="T4" fmla="*/ 11 w 16"/>
                    <a:gd name="T5" fmla="*/ 16 h 16"/>
                    <a:gd name="T6" fmla="*/ 16 w 16"/>
                    <a:gd name="T7" fmla="*/ 5 h 16"/>
                    <a:gd name="T8" fmla="*/ 5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5" y="0"/>
                      </a:moveTo>
                      <a:lnTo>
                        <a:pt x="0" y="11"/>
                      </a:lnTo>
                      <a:lnTo>
                        <a:pt x="11" y="16"/>
                      </a:lnTo>
                      <a:lnTo>
                        <a:pt x="16" y="5"/>
                      </a:lnTo>
                      <a:lnTo>
                        <a:pt x="5"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24" name="Freeform 59"/>
                <p:cNvSpPr>
                  <a:spLocks noChangeAspect="1"/>
                </p:cNvSpPr>
                <p:nvPr/>
              </p:nvSpPr>
              <p:spPr bwMode="auto">
                <a:xfrm>
                  <a:off x="2957" y="771"/>
                  <a:ext cx="16" cy="16"/>
                </a:xfrm>
                <a:custGeom>
                  <a:avLst/>
                  <a:gdLst>
                    <a:gd name="T0" fmla="*/ 5 w 16"/>
                    <a:gd name="T1" fmla="*/ 0 h 16"/>
                    <a:gd name="T2" fmla="*/ 0 w 16"/>
                    <a:gd name="T3" fmla="*/ 11 h 16"/>
                    <a:gd name="T4" fmla="*/ 1 w 16"/>
                    <a:gd name="T5" fmla="*/ 11 h 16"/>
                    <a:gd name="T6" fmla="*/ 11 w 16"/>
                    <a:gd name="T7" fmla="*/ 16 h 16"/>
                    <a:gd name="T8" fmla="*/ 16 w 16"/>
                    <a:gd name="T9" fmla="*/ 5 h 16"/>
                    <a:gd name="T10" fmla="*/ 6 w 16"/>
                    <a:gd name="T11" fmla="*/ 0 h 16"/>
                    <a:gd name="T12" fmla="*/ 5 w 16"/>
                    <a:gd name="T13" fmla="*/ 0 h 16"/>
                    <a:gd name="T14" fmla="*/ 0 60000 65536"/>
                    <a:gd name="T15" fmla="*/ 0 60000 65536"/>
                    <a:gd name="T16" fmla="*/ 0 60000 65536"/>
                    <a:gd name="T17" fmla="*/ 0 60000 65536"/>
                    <a:gd name="T18" fmla="*/ 0 60000 65536"/>
                    <a:gd name="T19" fmla="*/ 0 60000 65536"/>
                    <a:gd name="T20" fmla="*/ 0 60000 65536"/>
                    <a:gd name="T21" fmla="*/ 0 w 16"/>
                    <a:gd name="T22" fmla="*/ 0 h 16"/>
                    <a:gd name="T23" fmla="*/ 16 w 16"/>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6">
                      <a:moveTo>
                        <a:pt x="5" y="0"/>
                      </a:moveTo>
                      <a:lnTo>
                        <a:pt x="0" y="11"/>
                      </a:lnTo>
                      <a:lnTo>
                        <a:pt x="1" y="11"/>
                      </a:lnTo>
                      <a:lnTo>
                        <a:pt x="11" y="16"/>
                      </a:lnTo>
                      <a:lnTo>
                        <a:pt x="16" y="5"/>
                      </a:lnTo>
                      <a:lnTo>
                        <a:pt x="6" y="0"/>
                      </a:lnTo>
                      <a:lnTo>
                        <a:pt x="5"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25" name="Freeform 60"/>
                <p:cNvSpPr>
                  <a:spLocks noChangeAspect="1"/>
                </p:cNvSpPr>
                <p:nvPr/>
              </p:nvSpPr>
              <p:spPr bwMode="auto">
                <a:xfrm>
                  <a:off x="2979" y="781"/>
                  <a:ext cx="16" cy="16"/>
                </a:xfrm>
                <a:custGeom>
                  <a:avLst/>
                  <a:gdLst>
                    <a:gd name="T0" fmla="*/ 5 w 16"/>
                    <a:gd name="T1" fmla="*/ 0 h 16"/>
                    <a:gd name="T2" fmla="*/ 0 w 16"/>
                    <a:gd name="T3" fmla="*/ 11 h 16"/>
                    <a:gd name="T4" fmla="*/ 11 w 16"/>
                    <a:gd name="T5" fmla="*/ 16 h 16"/>
                    <a:gd name="T6" fmla="*/ 16 w 16"/>
                    <a:gd name="T7" fmla="*/ 5 h 16"/>
                    <a:gd name="T8" fmla="*/ 5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5" y="0"/>
                      </a:moveTo>
                      <a:lnTo>
                        <a:pt x="0" y="11"/>
                      </a:lnTo>
                      <a:lnTo>
                        <a:pt x="11" y="16"/>
                      </a:lnTo>
                      <a:lnTo>
                        <a:pt x="16" y="5"/>
                      </a:lnTo>
                      <a:lnTo>
                        <a:pt x="5"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26" name="Freeform 61"/>
                <p:cNvSpPr>
                  <a:spLocks noChangeAspect="1"/>
                </p:cNvSpPr>
                <p:nvPr/>
              </p:nvSpPr>
              <p:spPr bwMode="auto">
                <a:xfrm>
                  <a:off x="3000" y="792"/>
                  <a:ext cx="17" cy="16"/>
                </a:xfrm>
                <a:custGeom>
                  <a:avLst/>
                  <a:gdLst>
                    <a:gd name="T0" fmla="*/ 6 w 17"/>
                    <a:gd name="T1" fmla="*/ 0 h 16"/>
                    <a:gd name="T2" fmla="*/ 0 w 17"/>
                    <a:gd name="T3" fmla="*/ 10 h 16"/>
                    <a:gd name="T4" fmla="*/ 11 w 17"/>
                    <a:gd name="T5" fmla="*/ 16 h 16"/>
                    <a:gd name="T6" fmla="*/ 17 w 17"/>
                    <a:gd name="T7" fmla="*/ 6 h 16"/>
                    <a:gd name="T8" fmla="*/ 6 w 17"/>
                    <a:gd name="T9" fmla="*/ 0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6" y="0"/>
                      </a:moveTo>
                      <a:lnTo>
                        <a:pt x="0" y="10"/>
                      </a:lnTo>
                      <a:lnTo>
                        <a:pt x="11" y="16"/>
                      </a:lnTo>
                      <a:lnTo>
                        <a:pt x="17" y="6"/>
                      </a:lnTo>
                      <a:lnTo>
                        <a:pt x="6"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27" name="Freeform 62"/>
                <p:cNvSpPr>
                  <a:spLocks noChangeAspect="1"/>
                </p:cNvSpPr>
                <p:nvPr/>
              </p:nvSpPr>
              <p:spPr bwMode="auto">
                <a:xfrm>
                  <a:off x="3021" y="804"/>
                  <a:ext cx="17" cy="16"/>
                </a:xfrm>
                <a:custGeom>
                  <a:avLst/>
                  <a:gdLst>
                    <a:gd name="T0" fmla="*/ 6 w 17"/>
                    <a:gd name="T1" fmla="*/ 0 h 16"/>
                    <a:gd name="T2" fmla="*/ 0 w 17"/>
                    <a:gd name="T3" fmla="*/ 10 h 16"/>
                    <a:gd name="T4" fmla="*/ 8 w 17"/>
                    <a:gd name="T5" fmla="*/ 14 h 16"/>
                    <a:gd name="T6" fmla="*/ 11 w 17"/>
                    <a:gd name="T7" fmla="*/ 16 h 16"/>
                    <a:gd name="T8" fmla="*/ 17 w 17"/>
                    <a:gd name="T9" fmla="*/ 6 h 16"/>
                    <a:gd name="T10" fmla="*/ 13 w 17"/>
                    <a:gd name="T11" fmla="*/ 3 h 16"/>
                    <a:gd name="T12" fmla="*/ 6 w 17"/>
                    <a:gd name="T13" fmla="*/ 0 h 16"/>
                    <a:gd name="T14" fmla="*/ 0 60000 65536"/>
                    <a:gd name="T15" fmla="*/ 0 60000 65536"/>
                    <a:gd name="T16" fmla="*/ 0 60000 65536"/>
                    <a:gd name="T17" fmla="*/ 0 60000 65536"/>
                    <a:gd name="T18" fmla="*/ 0 60000 65536"/>
                    <a:gd name="T19" fmla="*/ 0 60000 65536"/>
                    <a:gd name="T20" fmla="*/ 0 60000 65536"/>
                    <a:gd name="T21" fmla="*/ 0 w 17"/>
                    <a:gd name="T22" fmla="*/ 0 h 16"/>
                    <a:gd name="T23" fmla="*/ 17 w 17"/>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6">
                      <a:moveTo>
                        <a:pt x="6" y="0"/>
                      </a:moveTo>
                      <a:lnTo>
                        <a:pt x="0" y="10"/>
                      </a:lnTo>
                      <a:lnTo>
                        <a:pt x="8" y="14"/>
                      </a:lnTo>
                      <a:lnTo>
                        <a:pt x="11" y="16"/>
                      </a:lnTo>
                      <a:lnTo>
                        <a:pt x="17" y="6"/>
                      </a:lnTo>
                      <a:lnTo>
                        <a:pt x="13" y="3"/>
                      </a:lnTo>
                      <a:lnTo>
                        <a:pt x="6"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28" name="Freeform 63"/>
                <p:cNvSpPr>
                  <a:spLocks noChangeAspect="1"/>
                </p:cNvSpPr>
                <p:nvPr/>
              </p:nvSpPr>
              <p:spPr bwMode="auto">
                <a:xfrm>
                  <a:off x="3042" y="816"/>
                  <a:ext cx="16" cy="16"/>
                </a:xfrm>
                <a:custGeom>
                  <a:avLst/>
                  <a:gdLst>
                    <a:gd name="T0" fmla="*/ 6 w 16"/>
                    <a:gd name="T1" fmla="*/ 0 h 16"/>
                    <a:gd name="T2" fmla="*/ 0 w 16"/>
                    <a:gd name="T3" fmla="*/ 10 h 16"/>
                    <a:gd name="T4" fmla="*/ 10 w 16"/>
                    <a:gd name="T5" fmla="*/ 16 h 16"/>
                    <a:gd name="T6" fmla="*/ 16 w 16"/>
                    <a:gd name="T7" fmla="*/ 6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lnTo>
                        <a:pt x="0" y="10"/>
                      </a:lnTo>
                      <a:lnTo>
                        <a:pt x="10" y="16"/>
                      </a:lnTo>
                      <a:lnTo>
                        <a:pt x="16" y="6"/>
                      </a:lnTo>
                      <a:lnTo>
                        <a:pt x="6"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29" name="Freeform 64"/>
                <p:cNvSpPr>
                  <a:spLocks noChangeAspect="1"/>
                </p:cNvSpPr>
                <p:nvPr/>
              </p:nvSpPr>
              <p:spPr bwMode="auto">
                <a:xfrm>
                  <a:off x="3062" y="828"/>
                  <a:ext cx="17" cy="17"/>
                </a:xfrm>
                <a:custGeom>
                  <a:avLst/>
                  <a:gdLst>
                    <a:gd name="T0" fmla="*/ 7 w 17"/>
                    <a:gd name="T1" fmla="*/ 0 h 17"/>
                    <a:gd name="T2" fmla="*/ 0 w 17"/>
                    <a:gd name="T3" fmla="*/ 10 h 17"/>
                    <a:gd name="T4" fmla="*/ 10 w 17"/>
                    <a:gd name="T5" fmla="*/ 17 h 17"/>
                    <a:gd name="T6" fmla="*/ 17 w 17"/>
                    <a:gd name="T7" fmla="*/ 7 h 17"/>
                    <a:gd name="T8" fmla="*/ 7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7" y="0"/>
                      </a:moveTo>
                      <a:lnTo>
                        <a:pt x="0" y="10"/>
                      </a:lnTo>
                      <a:lnTo>
                        <a:pt x="10" y="17"/>
                      </a:lnTo>
                      <a:lnTo>
                        <a:pt x="17" y="7"/>
                      </a:lnTo>
                      <a:lnTo>
                        <a:pt x="7"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30" name="Freeform 65"/>
                <p:cNvSpPr>
                  <a:spLocks noChangeAspect="1"/>
                </p:cNvSpPr>
                <p:nvPr/>
              </p:nvSpPr>
              <p:spPr bwMode="auto">
                <a:xfrm>
                  <a:off x="3082" y="842"/>
                  <a:ext cx="17" cy="16"/>
                </a:xfrm>
                <a:custGeom>
                  <a:avLst/>
                  <a:gdLst>
                    <a:gd name="T0" fmla="*/ 7 w 17"/>
                    <a:gd name="T1" fmla="*/ 0 h 16"/>
                    <a:gd name="T2" fmla="*/ 0 w 17"/>
                    <a:gd name="T3" fmla="*/ 10 h 16"/>
                    <a:gd name="T4" fmla="*/ 5 w 17"/>
                    <a:gd name="T5" fmla="*/ 13 h 16"/>
                    <a:gd name="T6" fmla="*/ 10 w 17"/>
                    <a:gd name="T7" fmla="*/ 16 h 16"/>
                    <a:gd name="T8" fmla="*/ 17 w 17"/>
                    <a:gd name="T9" fmla="*/ 6 h 16"/>
                    <a:gd name="T10" fmla="*/ 14 w 17"/>
                    <a:gd name="T11" fmla="*/ 4 h 16"/>
                    <a:gd name="T12" fmla="*/ 7 w 17"/>
                    <a:gd name="T13" fmla="*/ 0 h 16"/>
                    <a:gd name="T14" fmla="*/ 0 60000 65536"/>
                    <a:gd name="T15" fmla="*/ 0 60000 65536"/>
                    <a:gd name="T16" fmla="*/ 0 60000 65536"/>
                    <a:gd name="T17" fmla="*/ 0 60000 65536"/>
                    <a:gd name="T18" fmla="*/ 0 60000 65536"/>
                    <a:gd name="T19" fmla="*/ 0 60000 65536"/>
                    <a:gd name="T20" fmla="*/ 0 60000 65536"/>
                    <a:gd name="T21" fmla="*/ 0 w 17"/>
                    <a:gd name="T22" fmla="*/ 0 h 16"/>
                    <a:gd name="T23" fmla="*/ 17 w 17"/>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6">
                      <a:moveTo>
                        <a:pt x="7" y="0"/>
                      </a:moveTo>
                      <a:lnTo>
                        <a:pt x="0" y="10"/>
                      </a:lnTo>
                      <a:lnTo>
                        <a:pt x="5" y="13"/>
                      </a:lnTo>
                      <a:lnTo>
                        <a:pt x="10" y="16"/>
                      </a:lnTo>
                      <a:lnTo>
                        <a:pt x="17" y="6"/>
                      </a:lnTo>
                      <a:lnTo>
                        <a:pt x="14" y="4"/>
                      </a:lnTo>
                      <a:lnTo>
                        <a:pt x="7"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31" name="Freeform 66"/>
                <p:cNvSpPr>
                  <a:spLocks noChangeAspect="1"/>
                </p:cNvSpPr>
                <p:nvPr/>
              </p:nvSpPr>
              <p:spPr bwMode="auto">
                <a:xfrm>
                  <a:off x="3101" y="856"/>
                  <a:ext cx="17" cy="17"/>
                </a:xfrm>
                <a:custGeom>
                  <a:avLst/>
                  <a:gdLst>
                    <a:gd name="T0" fmla="*/ 7 w 17"/>
                    <a:gd name="T1" fmla="*/ 0 h 17"/>
                    <a:gd name="T2" fmla="*/ 0 w 17"/>
                    <a:gd name="T3" fmla="*/ 10 h 17"/>
                    <a:gd name="T4" fmla="*/ 10 w 17"/>
                    <a:gd name="T5" fmla="*/ 17 h 17"/>
                    <a:gd name="T6" fmla="*/ 17 w 17"/>
                    <a:gd name="T7" fmla="*/ 7 h 17"/>
                    <a:gd name="T8" fmla="*/ 7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7" y="0"/>
                      </a:moveTo>
                      <a:lnTo>
                        <a:pt x="0" y="10"/>
                      </a:lnTo>
                      <a:lnTo>
                        <a:pt x="10" y="17"/>
                      </a:lnTo>
                      <a:lnTo>
                        <a:pt x="17" y="7"/>
                      </a:lnTo>
                      <a:lnTo>
                        <a:pt x="7"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32" name="Freeform 67"/>
                <p:cNvSpPr>
                  <a:spLocks noChangeAspect="1"/>
                </p:cNvSpPr>
                <p:nvPr/>
              </p:nvSpPr>
              <p:spPr bwMode="auto">
                <a:xfrm>
                  <a:off x="3120" y="870"/>
                  <a:ext cx="16" cy="18"/>
                </a:xfrm>
                <a:custGeom>
                  <a:avLst/>
                  <a:gdLst>
                    <a:gd name="T0" fmla="*/ 7 w 16"/>
                    <a:gd name="T1" fmla="*/ 0 h 18"/>
                    <a:gd name="T2" fmla="*/ 0 w 16"/>
                    <a:gd name="T3" fmla="*/ 10 h 18"/>
                    <a:gd name="T4" fmla="*/ 9 w 16"/>
                    <a:gd name="T5" fmla="*/ 18 h 18"/>
                    <a:gd name="T6" fmla="*/ 16 w 16"/>
                    <a:gd name="T7" fmla="*/ 8 h 18"/>
                    <a:gd name="T8" fmla="*/ 7 w 16"/>
                    <a:gd name="T9" fmla="*/ 0 h 18"/>
                    <a:gd name="T10" fmla="*/ 0 60000 65536"/>
                    <a:gd name="T11" fmla="*/ 0 60000 65536"/>
                    <a:gd name="T12" fmla="*/ 0 60000 65536"/>
                    <a:gd name="T13" fmla="*/ 0 60000 65536"/>
                    <a:gd name="T14" fmla="*/ 0 60000 65536"/>
                    <a:gd name="T15" fmla="*/ 0 w 16"/>
                    <a:gd name="T16" fmla="*/ 0 h 18"/>
                    <a:gd name="T17" fmla="*/ 16 w 16"/>
                    <a:gd name="T18" fmla="*/ 18 h 18"/>
                  </a:gdLst>
                  <a:ahLst/>
                  <a:cxnLst>
                    <a:cxn ang="T10">
                      <a:pos x="T0" y="T1"/>
                    </a:cxn>
                    <a:cxn ang="T11">
                      <a:pos x="T2" y="T3"/>
                    </a:cxn>
                    <a:cxn ang="T12">
                      <a:pos x="T4" y="T5"/>
                    </a:cxn>
                    <a:cxn ang="T13">
                      <a:pos x="T6" y="T7"/>
                    </a:cxn>
                    <a:cxn ang="T14">
                      <a:pos x="T8" y="T9"/>
                    </a:cxn>
                  </a:cxnLst>
                  <a:rect l="T15" t="T16" r="T17" b="T18"/>
                  <a:pathLst>
                    <a:path w="16" h="18">
                      <a:moveTo>
                        <a:pt x="7" y="0"/>
                      </a:moveTo>
                      <a:lnTo>
                        <a:pt x="0" y="10"/>
                      </a:lnTo>
                      <a:lnTo>
                        <a:pt x="9" y="18"/>
                      </a:lnTo>
                      <a:lnTo>
                        <a:pt x="16" y="8"/>
                      </a:lnTo>
                      <a:lnTo>
                        <a:pt x="7"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33" name="Freeform 68"/>
                <p:cNvSpPr>
                  <a:spLocks noChangeAspect="1"/>
                </p:cNvSpPr>
                <p:nvPr/>
              </p:nvSpPr>
              <p:spPr bwMode="auto">
                <a:xfrm>
                  <a:off x="3138" y="887"/>
                  <a:ext cx="16" cy="17"/>
                </a:xfrm>
                <a:custGeom>
                  <a:avLst/>
                  <a:gdLst>
                    <a:gd name="T0" fmla="*/ 7 w 16"/>
                    <a:gd name="T1" fmla="*/ 0 h 17"/>
                    <a:gd name="T2" fmla="*/ 0 w 16"/>
                    <a:gd name="T3" fmla="*/ 9 h 17"/>
                    <a:gd name="T4" fmla="*/ 9 w 16"/>
                    <a:gd name="T5" fmla="*/ 17 h 17"/>
                    <a:gd name="T6" fmla="*/ 16 w 16"/>
                    <a:gd name="T7" fmla="*/ 8 h 17"/>
                    <a:gd name="T8" fmla="*/ 7 w 16"/>
                    <a:gd name="T9" fmla="*/ 0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7" y="0"/>
                      </a:moveTo>
                      <a:lnTo>
                        <a:pt x="0" y="9"/>
                      </a:lnTo>
                      <a:lnTo>
                        <a:pt x="9" y="17"/>
                      </a:lnTo>
                      <a:lnTo>
                        <a:pt x="16" y="8"/>
                      </a:lnTo>
                      <a:lnTo>
                        <a:pt x="7"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34" name="Freeform 69"/>
                <p:cNvSpPr>
                  <a:spLocks noChangeAspect="1"/>
                </p:cNvSpPr>
                <p:nvPr/>
              </p:nvSpPr>
              <p:spPr bwMode="auto">
                <a:xfrm>
                  <a:off x="3155" y="904"/>
                  <a:ext cx="16" cy="18"/>
                </a:xfrm>
                <a:custGeom>
                  <a:avLst/>
                  <a:gdLst>
                    <a:gd name="T0" fmla="*/ 7 w 16"/>
                    <a:gd name="T1" fmla="*/ 0 h 18"/>
                    <a:gd name="T2" fmla="*/ 0 w 16"/>
                    <a:gd name="T3" fmla="*/ 9 h 18"/>
                    <a:gd name="T4" fmla="*/ 2 w 16"/>
                    <a:gd name="T5" fmla="*/ 12 h 18"/>
                    <a:gd name="T6" fmla="*/ 8 w 16"/>
                    <a:gd name="T7" fmla="*/ 18 h 18"/>
                    <a:gd name="T8" fmla="*/ 16 w 16"/>
                    <a:gd name="T9" fmla="*/ 9 h 18"/>
                    <a:gd name="T10" fmla="*/ 11 w 16"/>
                    <a:gd name="T11" fmla="*/ 3 h 18"/>
                    <a:gd name="T12" fmla="*/ 7 w 16"/>
                    <a:gd name="T13" fmla="*/ 0 h 18"/>
                    <a:gd name="T14" fmla="*/ 0 60000 65536"/>
                    <a:gd name="T15" fmla="*/ 0 60000 65536"/>
                    <a:gd name="T16" fmla="*/ 0 60000 65536"/>
                    <a:gd name="T17" fmla="*/ 0 60000 65536"/>
                    <a:gd name="T18" fmla="*/ 0 60000 65536"/>
                    <a:gd name="T19" fmla="*/ 0 60000 65536"/>
                    <a:gd name="T20" fmla="*/ 0 60000 65536"/>
                    <a:gd name="T21" fmla="*/ 0 w 16"/>
                    <a:gd name="T22" fmla="*/ 0 h 18"/>
                    <a:gd name="T23" fmla="*/ 16 w 16"/>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8">
                      <a:moveTo>
                        <a:pt x="7" y="0"/>
                      </a:moveTo>
                      <a:lnTo>
                        <a:pt x="0" y="9"/>
                      </a:lnTo>
                      <a:lnTo>
                        <a:pt x="2" y="12"/>
                      </a:lnTo>
                      <a:lnTo>
                        <a:pt x="8" y="18"/>
                      </a:lnTo>
                      <a:lnTo>
                        <a:pt x="16" y="9"/>
                      </a:lnTo>
                      <a:lnTo>
                        <a:pt x="11" y="3"/>
                      </a:lnTo>
                      <a:lnTo>
                        <a:pt x="7"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35" name="Freeform 70"/>
                <p:cNvSpPr>
                  <a:spLocks noChangeAspect="1"/>
                </p:cNvSpPr>
                <p:nvPr/>
              </p:nvSpPr>
              <p:spPr bwMode="auto">
                <a:xfrm>
                  <a:off x="3170" y="922"/>
                  <a:ext cx="16" cy="18"/>
                </a:xfrm>
                <a:custGeom>
                  <a:avLst/>
                  <a:gdLst>
                    <a:gd name="T0" fmla="*/ 8 w 16"/>
                    <a:gd name="T1" fmla="*/ 0 h 18"/>
                    <a:gd name="T2" fmla="*/ 0 w 16"/>
                    <a:gd name="T3" fmla="*/ 9 h 18"/>
                    <a:gd name="T4" fmla="*/ 5 w 16"/>
                    <a:gd name="T5" fmla="*/ 15 h 18"/>
                    <a:gd name="T6" fmla="*/ 8 w 16"/>
                    <a:gd name="T7" fmla="*/ 18 h 18"/>
                    <a:gd name="T8" fmla="*/ 16 w 16"/>
                    <a:gd name="T9" fmla="*/ 9 h 18"/>
                    <a:gd name="T10" fmla="*/ 14 w 16"/>
                    <a:gd name="T11" fmla="*/ 6 h 18"/>
                    <a:gd name="T12" fmla="*/ 8 w 16"/>
                    <a:gd name="T13" fmla="*/ 0 h 18"/>
                    <a:gd name="T14" fmla="*/ 0 60000 65536"/>
                    <a:gd name="T15" fmla="*/ 0 60000 65536"/>
                    <a:gd name="T16" fmla="*/ 0 60000 65536"/>
                    <a:gd name="T17" fmla="*/ 0 60000 65536"/>
                    <a:gd name="T18" fmla="*/ 0 60000 65536"/>
                    <a:gd name="T19" fmla="*/ 0 60000 65536"/>
                    <a:gd name="T20" fmla="*/ 0 60000 65536"/>
                    <a:gd name="T21" fmla="*/ 0 w 16"/>
                    <a:gd name="T22" fmla="*/ 0 h 18"/>
                    <a:gd name="T23" fmla="*/ 16 w 16"/>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8">
                      <a:moveTo>
                        <a:pt x="8" y="0"/>
                      </a:moveTo>
                      <a:lnTo>
                        <a:pt x="0" y="9"/>
                      </a:lnTo>
                      <a:lnTo>
                        <a:pt x="5" y="15"/>
                      </a:lnTo>
                      <a:lnTo>
                        <a:pt x="8" y="18"/>
                      </a:lnTo>
                      <a:lnTo>
                        <a:pt x="16" y="9"/>
                      </a:lnTo>
                      <a:lnTo>
                        <a:pt x="14" y="6"/>
                      </a:lnTo>
                      <a:lnTo>
                        <a:pt x="8"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36" name="Freeform 71"/>
                <p:cNvSpPr>
                  <a:spLocks noChangeAspect="1"/>
                </p:cNvSpPr>
                <p:nvPr/>
              </p:nvSpPr>
              <p:spPr bwMode="auto">
                <a:xfrm>
                  <a:off x="3184" y="941"/>
                  <a:ext cx="15" cy="18"/>
                </a:xfrm>
                <a:custGeom>
                  <a:avLst/>
                  <a:gdLst>
                    <a:gd name="T0" fmla="*/ 8 w 15"/>
                    <a:gd name="T1" fmla="*/ 0 h 18"/>
                    <a:gd name="T2" fmla="*/ 0 w 15"/>
                    <a:gd name="T3" fmla="*/ 9 h 18"/>
                    <a:gd name="T4" fmla="*/ 5 w 15"/>
                    <a:gd name="T5" fmla="*/ 17 h 18"/>
                    <a:gd name="T6" fmla="*/ 6 w 15"/>
                    <a:gd name="T7" fmla="*/ 18 h 18"/>
                    <a:gd name="T8" fmla="*/ 15 w 15"/>
                    <a:gd name="T9" fmla="*/ 11 h 18"/>
                    <a:gd name="T10" fmla="*/ 14 w 15"/>
                    <a:gd name="T11" fmla="*/ 8 h 18"/>
                    <a:gd name="T12" fmla="*/ 8 w 15"/>
                    <a:gd name="T13" fmla="*/ 0 h 18"/>
                    <a:gd name="T14" fmla="*/ 0 60000 65536"/>
                    <a:gd name="T15" fmla="*/ 0 60000 65536"/>
                    <a:gd name="T16" fmla="*/ 0 60000 65536"/>
                    <a:gd name="T17" fmla="*/ 0 60000 65536"/>
                    <a:gd name="T18" fmla="*/ 0 60000 65536"/>
                    <a:gd name="T19" fmla="*/ 0 60000 65536"/>
                    <a:gd name="T20" fmla="*/ 0 60000 65536"/>
                    <a:gd name="T21" fmla="*/ 0 w 15"/>
                    <a:gd name="T22" fmla="*/ 0 h 18"/>
                    <a:gd name="T23" fmla="*/ 15 w 15"/>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8">
                      <a:moveTo>
                        <a:pt x="8" y="0"/>
                      </a:moveTo>
                      <a:lnTo>
                        <a:pt x="0" y="9"/>
                      </a:lnTo>
                      <a:lnTo>
                        <a:pt x="5" y="17"/>
                      </a:lnTo>
                      <a:lnTo>
                        <a:pt x="6" y="18"/>
                      </a:lnTo>
                      <a:lnTo>
                        <a:pt x="15" y="11"/>
                      </a:lnTo>
                      <a:lnTo>
                        <a:pt x="14" y="8"/>
                      </a:lnTo>
                      <a:lnTo>
                        <a:pt x="8"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37" name="Freeform 72"/>
                <p:cNvSpPr>
                  <a:spLocks noChangeAspect="1"/>
                </p:cNvSpPr>
                <p:nvPr/>
              </p:nvSpPr>
              <p:spPr bwMode="auto">
                <a:xfrm>
                  <a:off x="3196" y="963"/>
                  <a:ext cx="15" cy="17"/>
                </a:xfrm>
                <a:custGeom>
                  <a:avLst/>
                  <a:gdLst>
                    <a:gd name="T0" fmla="*/ 9 w 15"/>
                    <a:gd name="T1" fmla="*/ 0 h 17"/>
                    <a:gd name="T2" fmla="*/ 0 w 15"/>
                    <a:gd name="T3" fmla="*/ 7 h 17"/>
                    <a:gd name="T4" fmla="*/ 4 w 15"/>
                    <a:gd name="T5" fmla="*/ 17 h 17"/>
                    <a:gd name="T6" fmla="*/ 9 w 15"/>
                    <a:gd name="T7" fmla="*/ 12 h 17"/>
                    <a:gd name="T8" fmla="*/ 3 w 15"/>
                    <a:gd name="T9" fmla="*/ 12 h 17"/>
                    <a:gd name="T10" fmla="*/ 5 w 15"/>
                    <a:gd name="T11" fmla="*/ 16 h 17"/>
                    <a:gd name="T12" fmla="*/ 15 w 15"/>
                    <a:gd name="T13" fmla="*/ 12 h 17"/>
                    <a:gd name="T14" fmla="*/ 15 w 15"/>
                    <a:gd name="T15" fmla="*/ 12 h 17"/>
                    <a:gd name="T16" fmla="*/ 13 w 15"/>
                    <a:gd name="T17" fmla="*/ 8 h 17"/>
                    <a:gd name="T18" fmla="*/ 9 w 15"/>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17"/>
                    <a:gd name="T32" fmla="*/ 15 w 15"/>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17">
                      <a:moveTo>
                        <a:pt x="9" y="0"/>
                      </a:moveTo>
                      <a:lnTo>
                        <a:pt x="0" y="7"/>
                      </a:lnTo>
                      <a:lnTo>
                        <a:pt x="4" y="17"/>
                      </a:lnTo>
                      <a:lnTo>
                        <a:pt x="9" y="12"/>
                      </a:lnTo>
                      <a:lnTo>
                        <a:pt x="3" y="12"/>
                      </a:lnTo>
                      <a:lnTo>
                        <a:pt x="5" y="16"/>
                      </a:lnTo>
                      <a:lnTo>
                        <a:pt x="15" y="12"/>
                      </a:lnTo>
                      <a:lnTo>
                        <a:pt x="13" y="8"/>
                      </a:lnTo>
                      <a:lnTo>
                        <a:pt x="9"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38" name="Freeform 73"/>
                <p:cNvSpPr>
                  <a:spLocks noChangeAspect="1"/>
                </p:cNvSpPr>
                <p:nvPr/>
              </p:nvSpPr>
              <p:spPr bwMode="auto">
                <a:xfrm>
                  <a:off x="3205" y="987"/>
                  <a:ext cx="14" cy="14"/>
                </a:xfrm>
                <a:custGeom>
                  <a:avLst/>
                  <a:gdLst>
                    <a:gd name="T0" fmla="*/ 10 w 14"/>
                    <a:gd name="T1" fmla="*/ 0 h 14"/>
                    <a:gd name="T2" fmla="*/ 0 w 14"/>
                    <a:gd name="T3" fmla="*/ 4 h 14"/>
                    <a:gd name="T4" fmla="*/ 2 w 14"/>
                    <a:gd name="T5" fmla="*/ 10 h 14"/>
                    <a:gd name="T6" fmla="*/ 3 w 14"/>
                    <a:gd name="T7" fmla="*/ 14 h 14"/>
                    <a:gd name="T8" fmla="*/ 14 w 14"/>
                    <a:gd name="T9" fmla="*/ 12 h 14"/>
                    <a:gd name="T10" fmla="*/ 14 w 14"/>
                    <a:gd name="T11" fmla="*/ 10 h 14"/>
                    <a:gd name="T12" fmla="*/ 10 w 14"/>
                    <a:gd name="T13" fmla="*/ 0 h 14"/>
                    <a:gd name="T14" fmla="*/ 0 60000 65536"/>
                    <a:gd name="T15" fmla="*/ 0 60000 65536"/>
                    <a:gd name="T16" fmla="*/ 0 60000 65536"/>
                    <a:gd name="T17" fmla="*/ 0 60000 65536"/>
                    <a:gd name="T18" fmla="*/ 0 60000 65536"/>
                    <a:gd name="T19" fmla="*/ 0 60000 65536"/>
                    <a:gd name="T20" fmla="*/ 0 60000 65536"/>
                    <a:gd name="T21" fmla="*/ 0 w 14"/>
                    <a:gd name="T22" fmla="*/ 0 h 14"/>
                    <a:gd name="T23" fmla="*/ 14 w 14"/>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4">
                      <a:moveTo>
                        <a:pt x="10" y="0"/>
                      </a:moveTo>
                      <a:lnTo>
                        <a:pt x="0" y="4"/>
                      </a:lnTo>
                      <a:lnTo>
                        <a:pt x="2" y="10"/>
                      </a:lnTo>
                      <a:lnTo>
                        <a:pt x="3" y="14"/>
                      </a:lnTo>
                      <a:lnTo>
                        <a:pt x="14" y="12"/>
                      </a:lnTo>
                      <a:lnTo>
                        <a:pt x="14" y="10"/>
                      </a:lnTo>
                      <a:lnTo>
                        <a:pt x="10"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39" name="Freeform 74"/>
                <p:cNvSpPr>
                  <a:spLocks noChangeAspect="1"/>
                </p:cNvSpPr>
                <p:nvPr/>
              </p:nvSpPr>
              <p:spPr bwMode="auto">
                <a:xfrm>
                  <a:off x="3211" y="1011"/>
                  <a:ext cx="13" cy="13"/>
                </a:xfrm>
                <a:custGeom>
                  <a:avLst/>
                  <a:gdLst>
                    <a:gd name="T0" fmla="*/ 11 w 13"/>
                    <a:gd name="T1" fmla="*/ 0 h 13"/>
                    <a:gd name="T2" fmla="*/ 0 w 13"/>
                    <a:gd name="T3" fmla="*/ 2 h 13"/>
                    <a:gd name="T4" fmla="*/ 1 w 13"/>
                    <a:gd name="T5" fmla="*/ 9 h 13"/>
                    <a:gd name="T6" fmla="*/ 1 w 13"/>
                    <a:gd name="T7" fmla="*/ 13 h 13"/>
                    <a:gd name="T8" fmla="*/ 13 w 13"/>
                    <a:gd name="T9" fmla="*/ 13 h 13"/>
                    <a:gd name="T10" fmla="*/ 13 w 13"/>
                    <a:gd name="T11" fmla="*/ 9 h 13"/>
                    <a:gd name="T12" fmla="*/ 11 w 13"/>
                    <a:gd name="T13" fmla="*/ 0 h 13"/>
                    <a:gd name="T14" fmla="*/ 0 60000 65536"/>
                    <a:gd name="T15" fmla="*/ 0 60000 65536"/>
                    <a:gd name="T16" fmla="*/ 0 60000 65536"/>
                    <a:gd name="T17" fmla="*/ 0 60000 65536"/>
                    <a:gd name="T18" fmla="*/ 0 60000 65536"/>
                    <a:gd name="T19" fmla="*/ 0 60000 65536"/>
                    <a:gd name="T20" fmla="*/ 0 60000 65536"/>
                    <a:gd name="T21" fmla="*/ 0 w 13"/>
                    <a:gd name="T22" fmla="*/ 0 h 13"/>
                    <a:gd name="T23" fmla="*/ 13 w 13"/>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3">
                      <a:moveTo>
                        <a:pt x="11" y="0"/>
                      </a:moveTo>
                      <a:lnTo>
                        <a:pt x="0" y="2"/>
                      </a:lnTo>
                      <a:lnTo>
                        <a:pt x="1" y="9"/>
                      </a:lnTo>
                      <a:lnTo>
                        <a:pt x="1" y="13"/>
                      </a:lnTo>
                      <a:lnTo>
                        <a:pt x="13" y="13"/>
                      </a:lnTo>
                      <a:lnTo>
                        <a:pt x="13" y="9"/>
                      </a:lnTo>
                      <a:lnTo>
                        <a:pt x="11"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40" name="Freeform 75"/>
                <p:cNvSpPr>
                  <a:spLocks noChangeAspect="1"/>
                </p:cNvSpPr>
                <p:nvPr/>
              </p:nvSpPr>
              <p:spPr bwMode="auto">
                <a:xfrm>
                  <a:off x="3213" y="1036"/>
                  <a:ext cx="12" cy="12"/>
                </a:xfrm>
                <a:custGeom>
                  <a:avLst/>
                  <a:gdLst>
                    <a:gd name="T0" fmla="*/ 12 w 12"/>
                    <a:gd name="T1" fmla="*/ 0 h 12"/>
                    <a:gd name="T2" fmla="*/ 0 w 12"/>
                    <a:gd name="T3" fmla="*/ 0 h 12"/>
                    <a:gd name="T4" fmla="*/ 0 w 12"/>
                    <a:gd name="T5" fmla="*/ 6 h 12"/>
                    <a:gd name="T6" fmla="*/ 0 w 12"/>
                    <a:gd name="T7" fmla="*/ 12 h 12"/>
                    <a:gd name="T8" fmla="*/ 12 w 12"/>
                    <a:gd name="T9" fmla="*/ 12 h 12"/>
                    <a:gd name="T10" fmla="*/ 12 w 12"/>
                    <a:gd name="T11" fmla="*/ 6 h 12"/>
                    <a:gd name="T12" fmla="*/ 12 w 12"/>
                    <a:gd name="T13" fmla="*/ 0 h 12"/>
                    <a:gd name="T14" fmla="*/ 0 60000 65536"/>
                    <a:gd name="T15" fmla="*/ 0 60000 65536"/>
                    <a:gd name="T16" fmla="*/ 0 60000 65536"/>
                    <a:gd name="T17" fmla="*/ 0 60000 65536"/>
                    <a:gd name="T18" fmla="*/ 0 60000 65536"/>
                    <a:gd name="T19" fmla="*/ 0 60000 65536"/>
                    <a:gd name="T20" fmla="*/ 0 60000 65536"/>
                    <a:gd name="T21" fmla="*/ 0 w 12"/>
                    <a:gd name="T22" fmla="*/ 0 h 12"/>
                    <a:gd name="T23" fmla="*/ 12 w 1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2">
                      <a:moveTo>
                        <a:pt x="12" y="0"/>
                      </a:moveTo>
                      <a:lnTo>
                        <a:pt x="0" y="0"/>
                      </a:lnTo>
                      <a:lnTo>
                        <a:pt x="0" y="6"/>
                      </a:lnTo>
                      <a:lnTo>
                        <a:pt x="0" y="12"/>
                      </a:lnTo>
                      <a:lnTo>
                        <a:pt x="12" y="12"/>
                      </a:lnTo>
                      <a:lnTo>
                        <a:pt x="12" y="6"/>
                      </a:lnTo>
                      <a:lnTo>
                        <a:pt x="12"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41" name="Freeform 76"/>
                <p:cNvSpPr>
                  <a:spLocks noChangeAspect="1"/>
                </p:cNvSpPr>
                <p:nvPr/>
              </p:nvSpPr>
              <p:spPr bwMode="auto">
                <a:xfrm>
                  <a:off x="3210" y="1059"/>
                  <a:ext cx="13" cy="14"/>
                </a:xfrm>
                <a:custGeom>
                  <a:avLst/>
                  <a:gdLst>
                    <a:gd name="T0" fmla="*/ 13 w 13"/>
                    <a:gd name="T1" fmla="*/ 0 h 14"/>
                    <a:gd name="T2" fmla="*/ 1 w 13"/>
                    <a:gd name="T3" fmla="*/ 0 h 14"/>
                    <a:gd name="T4" fmla="*/ 1 w 13"/>
                    <a:gd name="T5" fmla="*/ 6 h 14"/>
                    <a:gd name="T6" fmla="*/ 0 w 13"/>
                    <a:gd name="T7" fmla="*/ 11 h 14"/>
                    <a:gd name="T8" fmla="*/ 11 w 13"/>
                    <a:gd name="T9" fmla="*/ 14 h 14"/>
                    <a:gd name="T10" fmla="*/ 13 w 13"/>
                    <a:gd name="T11" fmla="*/ 6 h 14"/>
                    <a:gd name="T12" fmla="*/ 13 w 13"/>
                    <a:gd name="T13" fmla="*/ 0 h 14"/>
                    <a:gd name="T14" fmla="*/ 0 60000 65536"/>
                    <a:gd name="T15" fmla="*/ 0 60000 65536"/>
                    <a:gd name="T16" fmla="*/ 0 60000 65536"/>
                    <a:gd name="T17" fmla="*/ 0 60000 65536"/>
                    <a:gd name="T18" fmla="*/ 0 60000 65536"/>
                    <a:gd name="T19" fmla="*/ 0 60000 65536"/>
                    <a:gd name="T20" fmla="*/ 0 60000 65536"/>
                    <a:gd name="T21" fmla="*/ 0 w 13"/>
                    <a:gd name="T22" fmla="*/ 0 h 14"/>
                    <a:gd name="T23" fmla="*/ 13 w 13"/>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4">
                      <a:moveTo>
                        <a:pt x="13" y="0"/>
                      </a:moveTo>
                      <a:lnTo>
                        <a:pt x="1" y="0"/>
                      </a:lnTo>
                      <a:lnTo>
                        <a:pt x="1" y="6"/>
                      </a:lnTo>
                      <a:lnTo>
                        <a:pt x="0" y="11"/>
                      </a:lnTo>
                      <a:lnTo>
                        <a:pt x="11" y="14"/>
                      </a:lnTo>
                      <a:lnTo>
                        <a:pt x="13" y="6"/>
                      </a:lnTo>
                      <a:lnTo>
                        <a:pt x="13" y="0"/>
                      </a:lnTo>
                      <a:close/>
                    </a:path>
                  </a:pathLst>
                </a:custGeom>
                <a:solidFill>
                  <a:srgbClr val="5C5B3C"/>
                </a:solidFill>
                <a:ln w="9525">
                  <a:noFill/>
                  <a:round/>
                  <a:headEnd/>
                  <a:tailEnd/>
                </a:ln>
              </p:spPr>
              <p:txBody>
                <a:bodyPr>
                  <a:prstTxWarp prst="textNoShape">
                    <a:avLst/>
                  </a:prstTxWarp>
                </a:bodyPr>
                <a:lstStyle/>
                <a:p>
                  <a:endParaRPr lang="en-US"/>
                </a:p>
              </p:txBody>
            </p:sp>
            <p:sp>
              <p:nvSpPr>
                <p:cNvPr id="62942" name="Freeform 77"/>
                <p:cNvSpPr>
                  <a:spLocks noChangeAspect="1"/>
                </p:cNvSpPr>
                <p:nvPr/>
              </p:nvSpPr>
              <p:spPr bwMode="auto">
                <a:xfrm>
                  <a:off x="3203" y="1081"/>
                  <a:ext cx="15" cy="15"/>
                </a:xfrm>
                <a:custGeom>
                  <a:avLst/>
                  <a:gdLst>
                    <a:gd name="T0" fmla="*/ 15 w 15"/>
                    <a:gd name="T1" fmla="*/ 3 h 15"/>
                    <a:gd name="T2" fmla="*/ 4 w 15"/>
                    <a:gd name="T3" fmla="*/ 0 h 15"/>
                    <a:gd name="T4" fmla="*/ 3 w 15"/>
                    <a:gd name="T5" fmla="*/ 6 h 15"/>
                    <a:gd name="T6" fmla="*/ 0 w 15"/>
                    <a:gd name="T7" fmla="*/ 11 h 15"/>
                    <a:gd name="T8" fmla="*/ 10 w 15"/>
                    <a:gd name="T9" fmla="*/ 15 h 15"/>
                    <a:gd name="T10" fmla="*/ 15 w 15"/>
                    <a:gd name="T11" fmla="*/ 6 h 15"/>
                    <a:gd name="T12" fmla="*/ 15 w 15"/>
                    <a:gd name="T13" fmla="*/ 3 h 15"/>
                    <a:gd name="T14" fmla="*/ 0 60000 65536"/>
                    <a:gd name="T15" fmla="*/ 0 60000 65536"/>
                    <a:gd name="T16" fmla="*/ 0 60000 65536"/>
                    <a:gd name="T17" fmla="*/ 0 60000 65536"/>
                    <a:gd name="T18" fmla="*/ 0 60000 65536"/>
                    <a:gd name="T19" fmla="*/ 0 60000 65536"/>
                    <a:gd name="T20" fmla="*/ 0 60000 65536"/>
                    <a:gd name="T21" fmla="*/ 0 w 15"/>
                    <a:gd name="T22" fmla="*/ 0 h 15"/>
                    <a:gd name="T23" fmla="*/ 15 w 1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5">
                      <a:moveTo>
                        <a:pt x="15" y="3"/>
                      </a:moveTo>
                      <a:lnTo>
                        <a:pt x="4" y="0"/>
                      </a:lnTo>
                      <a:lnTo>
                        <a:pt x="3" y="6"/>
                      </a:lnTo>
                      <a:lnTo>
                        <a:pt x="0" y="11"/>
                      </a:lnTo>
                      <a:lnTo>
                        <a:pt x="10" y="15"/>
                      </a:lnTo>
                      <a:lnTo>
                        <a:pt x="15" y="6"/>
                      </a:lnTo>
                      <a:lnTo>
                        <a:pt x="15" y="3"/>
                      </a:lnTo>
                      <a:close/>
                    </a:path>
                  </a:pathLst>
                </a:custGeom>
                <a:solidFill>
                  <a:srgbClr val="5C5B3C"/>
                </a:solidFill>
                <a:ln w="9525">
                  <a:noFill/>
                  <a:round/>
                  <a:headEnd/>
                  <a:tailEnd/>
                </a:ln>
              </p:spPr>
              <p:txBody>
                <a:bodyPr>
                  <a:prstTxWarp prst="textNoShape">
                    <a:avLst/>
                  </a:prstTxWarp>
                </a:bodyPr>
                <a:lstStyle/>
                <a:p>
                  <a:endParaRPr lang="en-US"/>
                </a:p>
              </p:txBody>
            </p:sp>
            <p:sp>
              <p:nvSpPr>
                <p:cNvPr id="62943" name="Freeform 78"/>
                <p:cNvSpPr>
                  <a:spLocks noChangeAspect="1"/>
                </p:cNvSpPr>
                <p:nvPr/>
              </p:nvSpPr>
              <p:spPr bwMode="auto">
                <a:xfrm>
                  <a:off x="3194" y="1103"/>
                  <a:ext cx="15" cy="16"/>
                </a:xfrm>
                <a:custGeom>
                  <a:avLst/>
                  <a:gdLst>
                    <a:gd name="T0" fmla="*/ 15 w 15"/>
                    <a:gd name="T1" fmla="*/ 4 h 16"/>
                    <a:gd name="T2" fmla="*/ 5 w 15"/>
                    <a:gd name="T3" fmla="*/ 0 h 16"/>
                    <a:gd name="T4" fmla="*/ 3 w 15"/>
                    <a:gd name="T5" fmla="*/ 5 h 16"/>
                    <a:gd name="T6" fmla="*/ 9 w 15"/>
                    <a:gd name="T7" fmla="*/ 5 h 16"/>
                    <a:gd name="T8" fmla="*/ 4 w 15"/>
                    <a:gd name="T9" fmla="*/ 1 h 16"/>
                    <a:gd name="T10" fmla="*/ 0 w 15"/>
                    <a:gd name="T11" fmla="*/ 9 h 16"/>
                    <a:gd name="T12" fmla="*/ 9 w 15"/>
                    <a:gd name="T13" fmla="*/ 16 h 16"/>
                    <a:gd name="T14" fmla="*/ 13 w 15"/>
                    <a:gd name="T15" fmla="*/ 10 h 16"/>
                    <a:gd name="T16" fmla="*/ 15 w 15"/>
                    <a:gd name="T17" fmla="*/ 5 h 16"/>
                    <a:gd name="T18" fmla="*/ 15 w 15"/>
                    <a:gd name="T19" fmla="*/ 5 h 16"/>
                    <a:gd name="T20" fmla="*/ 15 w 15"/>
                    <a:gd name="T21" fmla="*/ 4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16"/>
                    <a:gd name="T35" fmla="*/ 15 w 15"/>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16">
                      <a:moveTo>
                        <a:pt x="15" y="4"/>
                      </a:moveTo>
                      <a:lnTo>
                        <a:pt x="5" y="0"/>
                      </a:lnTo>
                      <a:lnTo>
                        <a:pt x="3" y="5"/>
                      </a:lnTo>
                      <a:lnTo>
                        <a:pt x="9" y="5"/>
                      </a:lnTo>
                      <a:lnTo>
                        <a:pt x="4" y="1"/>
                      </a:lnTo>
                      <a:lnTo>
                        <a:pt x="0" y="9"/>
                      </a:lnTo>
                      <a:lnTo>
                        <a:pt x="9" y="16"/>
                      </a:lnTo>
                      <a:lnTo>
                        <a:pt x="13" y="10"/>
                      </a:lnTo>
                      <a:lnTo>
                        <a:pt x="15" y="5"/>
                      </a:lnTo>
                      <a:lnTo>
                        <a:pt x="15" y="4"/>
                      </a:lnTo>
                      <a:close/>
                    </a:path>
                  </a:pathLst>
                </a:custGeom>
                <a:solidFill>
                  <a:srgbClr val="5C5B3C"/>
                </a:solidFill>
                <a:ln w="9525">
                  <a:noFill/>
                  <a:round/>
                  <a:headEnd/>
                  <a:tailEnd/>
                </a:ln>
              </p:spPr>
              <p:txBody>
                <a:bodyPr>
                  <a:prstTxWarp prst="textNoShape">
                    <a:avLst/>
                  </a:prstTxWarp>
                </a:bodyPr>
                <a:lstStyle/>
                <a:p>
                  <a:endParaRPr lang="en-US"/>
                </a:p>
              </p:txBody>
            </p:sp>
            <p:sp>
              <p:nvSpPr>
                <p:cNvPr id="62944" name="Freeform 79"/>
                <p:cNvSpPr>
                  <a:spLocks noChangeAspect="1"/>
                </p:cNvSpPr>
                <p:nvPr/>
              </p:nvSpPr>
              <p:spPr bwMode="auto">
                <a:xfrm>
                  <a:off x="3182" y="1123"/>
                  <a:ext cx="15" cy="18"/>
                </a:xfrm>
                <a:custGeom>
                  <a:avLst/>
                  <a:gdLst>
                    <a:gd name="T0" fmla="*/ 15 w 15"/>
                    <a:gd name="T1" fmla="*/ 7 h 18"/>
                    <a:gd name="T2" fmla="*/ 6 w 15"/>
                    <a:gd name="T3" fmla="*/ 0 h 18"/>
                    <a:gd name="T4" fmla="*/ 4 w 15"/>
                    <a:gd name="T5" fmla="*/ 2 h 18"/>
                    <a:gd name="T6" fmla="*/ 0 w 15"/>
                    <a:gd name="T7" fmla="*/ 9 h 18"/>
                    <a:gd name="T8" fmla="*/ 8 w 15"/>
                    <a:gd name="T9" fmla="*/ 18 h 18"/>
                    <a:gd name="T10" fmla="*/ 13 w 15"/>
                    <a:gd name="T11" fmla="*/ 11 h 18"/>
                    <a:gd name="T12" fmla="*/ 15 w 15"/>
                    <a:gd name="T13" fmla="*/ 7 h 18"/>
                    <a:gd name="T14" fmla="*/ 0 60000 65536"/>
                    <a:gd name="T15" fmla="*/ 0 60000 65536"/>
                    <a:gd name="T16" fmla="*/ 0 60000 65536"/>
                    <a:gd name="T17" fmla="*/ 0 60000 65536"/>
                    <a:gd name="T18" fmla="*/ 0 60000 65536"/>
                    <a:gd name="T19" fmla="*/ 0 60000 65536"/>
                    <a:gd name="T20" fmla="*/ 0 60000 65536"/>
                    <a:gd name="T21" fmla="*/ 0 w 15"/>
                    <a:gd name="T22" fmla="*/ 0 h 18"/>
                    <a:gd name="T23" fmla="*/ 15 w 15"/>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8">
                      <a:moveTo>
                        <a:pt x="15" y="7"/>
                      </a:moveTo>
                      <a:lnTo>
                        <a:pt x="6" y="0"/>
                      </a:lnTo>
                      <a:lnTo>
                        <a:pt x="4" y="2"/>
                      </a:lnTo>
                      <a:lnTo>
                        <a:pt x="0" y="9"/>
                      </a:lnTo>
                      <a:lnTo>
                        <a:pt x="8" y="18"/>
                      </a:lnTo>
                      <a:lnTo>
                        <a:pt x="13" y="11"/>
                      </a:lnTo>
                      <a:lnTo>
                        <a:pt x="15" y="7"/>
                      </a:lnTo>
                      <a:close/>
                    </a:path>
                  </a:pathLst>
                </a:custGeom>
                <a:solidFill>
                  <a:srgbClr val="5C5B3C"/>
                </a:solidFill>
                <a:ln w="9525">
                  <a:noFill/>
                  <a:round/>
                  <a:headEnd/>
                  <a:tailEnd/>
                </a:ln>
              </p:spPr>
              <p:txBody>
                <a:bodyPr>
                  <a:prstTxWarp prst="textNoShape">
                    <a:avLst/>
                  </a:prstTxWarp>
                </a:bodyPr>
                <a:lstStyle/>
                <a:p>
                  <a:endParaRPr lang="en-US"/>
                </a:p>
              </p:txBody>
            </p:sp>
            <p:sp>
              <p:nvSpPr>
                <p:cNvPr id="62945" name="Freeform 80"/>
                <p:cNvSpPr>
                  <a:spLocks noChangeAspect="1"/>
                </p:cNvSpPr>
                <p:nvPr/>
              </p:nvSpPr>
              <p:spPr bwMode="auto">
                <a:xfrm>
                  <a:off x="3167" y="1142"/>
                  <a:ext cx="16" cy="18"/>
                </a:xfrm>
                <a:custGeom>
                  <a:avLst/>
                  <a:gdLst>
                    <a:gd name="T0" fmla="*/ 16 w 16"/>
                    <a:gd name="T1" fmla="*/ 9 h 18"/>
                    <a:gd name="T2" fmla="*/ 8 w 16"/>
                    <a:gd name="T3" fmla="*/ 0 h 18"/>
                    <a:gd name="T4" fmla="*/ 4 w 16"/>
                    <a:gd name="T5" fmla="*/ 4 h 18"/>
                    <a:gd name="T6" fmla="*/ 0 w 16"/>
                    <a:gd name="T7" fmla="*/ 9 h 18"/>
                    <a:gd name="T8" fmla="*/ 8 w 16"/>
                    <a:gd name="T9" fmla="*/ 18 h 18"/>
                    <a:gd name="T10" fmla="*/ 13 w 16"/>
                    <a:gd name="T11" fmla="*/ 13 h 18"/>
                    <a:gd name="T12" fmla="*/ 16 w 16"/>
                    <a:gd name="T13" fmla="*/ 9 h 18"/>
                    <a:gd name="T14" fmla="*/ 0 60000 65536"/>
                    <a:gd name="T15" fmla="*/ 0 60000 65536"/>
                    <a:gd name="T16" fmla="*/ 0 60000 65536"/>
                    <a:gd name="T17" fmla="*/ 0 60000 65536"/>
                    <a:gd name="T18" fmla="*/ 0 60000 65536"/>
                    <a:gd name="T19" fmla="*/ 0 60000 65536"/>
                    <a:gd name="T20" fmla="*/ 0 60000 65536"/>
                    <a:gd name="T21" fmla="*/ 0 w 16"/>
                    <a:gd name="T22" fmla="*/ 0 h 18"/>
                    <a:gd name="T23" fmla="*/ 16 w 16"/>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8">
                      <a:moveTo>
                        <a:pt x="16" y="9"/>
                      </a:moveTo>
                      <a:lnTo>
                        <a:pt x="8" y="0"/>
                      </a:lnTo>
                      <a:lnTo>
                        <a:pt x="4" y="4"/>
                      </a:lnTo>
                      <a:lnTo>
                        <a:pt x="0" y="9"/>
                      </a:lnTo>
                      <a:lnTo>
                        <a:pt x="8" y="18"/>
                      </a:lnTo>
                      <a:lnTo>
                        <a:pt x="13" y="13"/>
                      </a:lnTo>
                      <a:lnTo>
                        <a:pt x="16" y="9"/>
                      </a:lnTo>
                      <a:close/>
                    </a:path>
                  </a:pathLst>
                </a:custGeom>
                <a:solidFill>
                  <a:srgbClr val="5C5B3C"/>
                </a:solidFill>
                <a:ln w="9525">
                  <a:noFill/>
                  <a:round/>
                  <a:headEnd/>
                  <a:tailEnd/>
                </a:ln>
              </p:spPr>
              <p:txBody>
                <a:bodyPr>
                  <a:prstTxWarp prst="textNoShape">
                    <a:avLst/>
                  </a:prstTxWarp>
                </a:bodyPr>
                <a:lstStyle/>
                <a:p>
                  <a:endParaRPr lang="en-US"/>
                </a:p>
              </p:txBody>
            </p:sp>
            <p:sp>
              <p:nvSpPr>
                <p:cNvPr id="62946" name="Freeform 81"/>
                <p:cNvSpPr>
                  <a:spLocks noChangeAspect="1"/>
                </p:cNvSpPr>
                <p:nvPr/>
              </p:nvSpPr>
              <p:spPr bwMode="auto">
                <a:xfrm>
                  <a:off x="3152" y="1160"/>
                  <a:ext cx="15" cy="18"/>
                </a:xfrm>
                <a:custGeom>
                  <a:avLst/>
                  <a:gdLst>
                    <a:gd name="T0" fmla="*/ 15 w 15"/>
                    <a:gd name="T1" fmla="*/ 9 h 18"/>
                    <a:gd name="T2" fmla="*/ 7 w 15"/>
                    <a:gd name="T3" fmla="*/ 0 h 18"/>
                    <a:gd name="T4" fmla="*/ 1 w 15"/>
                    <a:gd name="T5" fmla="*/ 6 h 18"/>
                    <a:gd name="T6" fmla="*/ 0 w 15"/>
                    <a:gd name="T7" fmla="*/ 9 h 18"/>
                    <a:gd name="T8" fmla="*/ 7 w 15"/>
                    <a:gd name="T9" fmla="*/ 18 h 18"/>
                    <a:gd name="T10" fmla="*/ 10 w 15"/>
                    <a:gd name="T11" fmla="*/ 15 h 18"/>
                    <a:gd name="T12" fmla="*/ 15 w 15"/>
                    <a:gd name="T13" fmla="*/ 9 h 18"/>
                    <a:gd name="T14" fmla="*/ 0 60000 65536"/>
                    <a:gd name="T15" fmla="*/ 0 60000 65536"/>
                    <a:gd name="T16" fmla="*/ 0 60000 65536"/>
                    <a:gd name="T17" fmla="*/ 0 60000 65536"/>
                    <a:gd name="T18" fmla="*/ 0 60000 65536"/>
                    <a:gd name="T19" fmla="*/ 0 60000 65536"/>
                    <a:gd name="T20" fmla="*/ 0 60000 65536"/>
                    <a:gd name="T21" fmla="*/ 0 w 15"/>
                    <a:gd name="T22" fmla="*/ 0 h 18"/>
                    <a:gd name="T23" fmla="*/ 15 w 15"/>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8">
                      <a:moveTo>
                        <a:pt x="15" y="9"/>
                      </a:moveTo>
                      <a:lnTo>
                        <a:pt x="7" y="0"/>
                      </a:lnTo>
                      <a:lnTo>
                        <a:pt x="1" y="6"/>
                      </a:lnTo>
                      <a:lnTo>
                        <a:pt x="0" y="9"/>
                      </a:lnTo>
                      <a:lnTo>
                        <a:pt x="7" y="18"/>
                      </a:lnTo>
                      <a:lnTo>
                        <a:pt x="10" y="15"/>
                      </a:lnTo>
                      <a:lnTo>
                        <a:pt x="15" y="9"/>
                      </a:lnTo>
                      <a:close/>
                    </a:path>
                  </a:pathLst>
                </a:custGeom>
                <a:solidFill>
                  <a:srgbClr val="5C5B3C"/>
                </a:solidFill>
                <a:ln w="9525">
                  <a:noFill/>
                  <a:round/>
                  <a:headEnd/>
                  <a:tailEnd/>
                </a:ln>
              </p:spPr>
              <p:txBody>
                <a:bodyPr>
                  <a:prstTxWarp prst="textNoShape">
                    <a:avLst/>
                  </a:prstTxWarp>
                </a:bodyPr>
                <a:lstStyle/>
                <a:p>
                  <a:endParaRPr lang="en-US"/>
                </a:p>
              </p:txBody>
            </p:sp>
            <p:sp>
              <p:nvSpPr>
                <p:cNvPr id="62947" name="Freeform 82"/>
                <p:cNvSpPr>
                  <a:spLocks noChangeAspect="1"/>
                </p:cNvSpPr>
                <p:nvPr/>
              </p:nvSpPr>
              <p:spPr bwMode="auto">
                <a:xfrm>
                  <a:off x="3134" y="1177"/>
                  <a:ext cx="16" cy="17"/>
                </a:xfrm>
                <a:custGeom>
                  <a:avLst/>
                  <a:gdLst>
                    <a:gd name="T0" fmla="*/ 16 w 16"/>
                    <a:gd name="T1" fmla="*/ 9 h 17"/>
                    <a:gd name="T2" fmla="*/ 9 w 16"/>
                    <a:gd name="T3" fmla="*/ 0 h 17"/>
                    <a:gd name="T4" fmla="*/ 0 w 16"/>
                    <a:gd name="T5" fmla="*/ 8 h 17"/>
                    <a:gd name="T6" fmla="*/ 7 w 16"/>
                    <a:gd name="T7" fmla="*/ 17 h 17"/>
                    <a:gd name="T8" fmla="*/ 16 w 16"/>
                    <a:gd name="T9" fmla="*/ 9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16" y="9"/>
                      </a:moveTo>
                      <a:lnTo>
                        <a:pt x="9" y="0"/>
                      </a:lnTo>
                      <a:lnTo>
                        <a:pt x="0" y="8"/>
                      </a:lnTo>
                      <a:lnTo>
                        <a:pt x="7" y="17"/>
                      </a:lnTo>
                      <a:lnTo>
                        <a:pt x="16" y="9"/>
                      </a:lnTo>
                      <a:close/>
                    </a:path>
                  </a:pathLst>
                </a:custGeom>
                <a:solidFill>
                  <a:srgbClr val="5C5B3C"/>
                </a:solidFill>
                <a:ln w="9525">
                  <a:noFill/>
                  <a:round/>
                  <a:headEnd/>
                  <a:tailEnd/>
                </a:ln>
              </p:spPr>
              <p:txBody>
                <a:bodyPr>
                  <a:prstTxWarp prst="textNoShape">
                    <a:avLst/>
                  </a:prstTxWarp>
                </a:bodyPr>
                <a:lstStyle/>
                <a:p>
                  <a:endParaRPr lang="en-US"/>
                </a:p>
              </p:txBody>
            </p:sp>
            <p:sp>
              <p:nvSpPr>
                <p:cNvPr id="62948" name="Freeform 83"/>
                <p:cNvSpPr>
                  <a:spLocks noChangeAspect="1"/>
                </p:cNvSpPr>
                <p:nvPr/>
              </p:nvSpPr>
              <p:spPr bwMode="auto">
                <a:xfrm>
                  <a:off x="3116" y="1192"/>
                  <a:ext cx="16" cy="18"/>
                </a:xfrm>
                <a:custGeom>
                  <a:avLst/>
                  <a:gdLst>
                    <a:gd name="T0" fmla="*/ 16 w 16"/>
                    <a:gd name="T1" fmla="*/ 10 h 18"/>
                    <a:gd name="T2" fmla="*/ 9 w 16"/>
                    <a:gd name="T3" fmla="*/ 0 h 18"/>
                    <a:gd name="T4" fmla="*/ 0 w 16"/>
                    <a:gd name="T5" fmla="*/ 8 h 18"/>
                    <a:gd name="T6" fmla="*/ 7 w 16"/>
                    <a:gd name="T7" fmla="*/ 18 h 18"/>
                    <a:gd name="T8" fmla="*/ 16 w 16"/>
                    <a:gd name="T9" fmla="*/ 10 h 18"/>
                    <a:gd name="T10" fmla="*/ 0 60000 65536"/>
                    <a:gd name="T11" fmla="*/ 0 60000 65536"/>
                    <a:gd name="T12" fmla="*/ 0 60000 65536"/>
                    <a:gd name="T13" fmla="*/ 0 60000 65536"/>
                    <a:gd name="T14" fmla="*/ 0 60000 65536"/>
                    <a:gd name="T15" fmla="*/ 0 w 16"/>
                    <a:gd name="T16" fmla="*/ 0 h 18"/>
                    <a:gd name="T17" fmla="*/ 16 w 16"/>
                    <a:gd name="T18" fmla="*/ 18 h 18"/>
                  </a:gdLst>
                  <a:ahLst/>
                  <a:cxnLst>
                    <a:cxn ang="T10">
                      <a:pos x="T0" y="T1"/>
                    </a:cxn>
                    <a:cxn ang="T11">
                      <a:pos x="T2" y="T3"/>
                    </a:cxn>
                    <a:cxn ang="T12">
                      <a:pos x="T4" y="T5"/>
                    </a:cxn>
                    <a:cxn ang="T13">
                      <a:pos x="T6" y="T7"/>
                    </a:cxn>
                    <a:cxn ang="T14">
                      <a:pos x="T8" y="T9"/>
                    </a:cxn>
                  </a:cxnLst>
                  <a:rect l="T15" t="T16" r="T17" b="T18"/>
                  <a:pathLst>
                    <a:path w="16" h="18">
                      <a:moveTo>
                        <a:pt x="16" y="10"/>
                      </a:moveTo>
                      <a:lnTo>
                        <a:pt x="9" y="0"/>
                      </a:lnTo>
                      <a:lnTo>
                        <a:pt x="0" y="8"/>
                      </a:lnTo>
                      <a:lnTo>
                        <a:pt x="7" y="18"/>
                      </a:lnTo>
                      <a:lnTo>
                        <a:pt x="16" y="10"/>
                      </a:lnTo>
                      <a:close/>
                    </a:path>
                  </a:pathLst>
                </a:custGeom>
                <a:solidFill>
                  <a:srgbClr val="5C5B3C"/>
                </a:solidFill>
                <a:ln w="9525">
                  <a:noFill/>
                  <a:round/>
                  <a:headEnd/>
                  <a:tailEnd/>
                </a:ln>
              </p:spPr>
              <p:txBody>
                <a:bodyPr>
                  <a:prstTxWarp prst="textNoShape">
                    <a:avLst/>
                  </a:prstTxWarp>
                </a:bodyPr>
                <a:lstStyle/>
                <a:p>
                  <a:endParaRPr lang="en-US"/>
                </a:p>
              </p:txBody>
            </p:sp>
            <p:sp>
              <p:nvSpPr>
                <p:cNvPr id="62949" name="Freeform 84"/>
                <p:cNvSpPr>
                  <a:spLocks noChangeAspect="1"/>
                </p:cNvSpPr>
                <p:nvPr/>
              </p:nvSpPr>
              <p:spPr bwMode="auto">
                <a:xfrm>
                  <a:off x="3096" y="1207"/>
                  <a:ext cx="17" cy="17"/>
                </a:xfrm>
                <a:custGeom>
                  <a:avLst/>
                  <a:gdLst>
                    <a:gd name="T0" fmla="*/ 17 w 17"/>
                    <a:gd name="T1" fmla="*/ 10 h 17"/>
                    <a:gd name="T2" fmla="*/ 10 w 17"/>
                    <a:gd name="T3" fmla="*/ 0 h 17"/>
                    <a:gd name="T4" fmla="*/ 0 w 17"/>
                    <a:gd name="T5" fmla="*/ 7 h 17"/>
                    <a:gd name="T6" fmla="*/ 7 w 17"/>
                    <a:gd name="T7" fmla="*/ 17 h 17"/>
                    <a:gd name="T8" fmla="*/ 17 w 17"/>
                    <a:gd name="T9" fmla="*/ 1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7" y="10"/>
                      </a:moveTo>
                      <a:lnTo>
                        <a:pt x="10" y="0"/>
                      </a:lnTo>
                      <a:lnTo>
                        <a:pt x="0" y="7"/>
                      </a:lnTo>
                      <a:lnTo>
                        <a:pt x="7" y="17"/>
                      </a:lnTo>
                      <a:lnTo>
                        <a:pt x="17" y="10"/>
                      </a:lnTo>
                      <a:close/>
                    </a:path>
                  </a:pathLst>
                </a:custGeom>
                <a:solidFill>
                  <a:srgbClr val="5C5B3C"/>
                </a:solidFill>
                <a:ln w="9525">
                  <a:noFill/>
                  <a:round/>
                  <a:headEnd/>
                  <a:tailEnd/>
                </a:ln>
              </p:spPr>
              <p:txBody>
                <a:bodyPr>
                  <a:prstTxWarp prst="textNoShape">
                    <a:avLst/>
                  </a:prstTxWarp>
                </a:bodyPr>
                <a:lstStyle/>
                <a:p>
                  <a:endParaRPr lang="en-US"/>
                </a:p>
              </p:txBody>
            </p:sp>
            <p:sp>
              <p:nvSpPr>
                <p:cNvPr id="62950" name="Freeform 85"/>
                <p:cNvSpPr>
                  <a:spLocks noChangeAspect="1"/>
                </p:cNvSpPr>
                <p:nvPr/>
              </p:nvSpPr>
              <p:spPr bwMode="auto">
                <a:xfrm>
                  <a:off x="3077" y="1221"/>
                  <a:ext cx="17" cy="17"/>
                </a:xfrm>
                <a:custGeom>
                  <a:avLst/>
                  <a:gdLst>
                    <a:gd name="T0" fmla="*/ 17 w 17"/>
                    <a:gd name="T1" fmla="*/ 10 h 17"/>
                    <a:gd name="T2" fmla="*/ 10 w 17"/>
                    <a:gd name="T3" fmla="*/ 0 h 17"/>
                    <a:gd name="T4" fmla="*/ 4 w 17"/>
                    <a:gd name="T5" fmla="*/ 4 h 17"/>
                    <a:gd name="T6" fmla="*/ 9 w 17"/>
                    <a:gd name="T7" fmla="*/ 8 h 17"/>
                    <a:gd name="T8" fmla="*/ 6 w 17"/>
                    <a:gd name="T9" fmla="*/ 3 h 17"/>
                    <a:gd name="T10" fmla="*/ 0 w 17"/>
                    <a:gd name="T11" fmla="*/ 7 h 17"/>
                    <a:gd name="T12" fmla="*/ 6 w 17"/>
                    <a:gd name="T13" fmla="*/ 17 h 17"/>
                    <a:gd name="T14" fmla="*/ 11 w 17"/>
                    <a:gd name="T15" fmla="*/ 14 h 17"/>
                    <a:gd name="T16" fmla="*/ 13 w 17"/>
                    <a:gd name="T17" fmla="*/ 13 h 17"/>
                    <a:gd name="T18" fmla="*/ 17 w 17"/>
                    <a:gd name="T19" fmla="*/ 1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7" y="10"/>
                      </a:moveTo>
                      <a:lnTo>
                        <a:pt x="10" y="0"/>
                      </a:lnTo>
                      <a:lnTo>
                        <a:pt x="4" y="4"/>
                      </a:lnTo>
                      <a:lnTo>
                        <a:pt x="9" y="8"/>
                      </a:lnTo>
                      <a:lnTo>
                        <a:pt x="6" y="3"/>
                      </a:lnTo>
                      <a:lnTo>
                        <a:pt x="0" y="7"/>
                      </a:lnTo>
                      <a:lnTo>
                        <a:pt x="6" y="17"/>
                      </a:lnTo>
                      <a:lnTo>
                        <a:pt x="11" y="14"/>
                      </a:lnTo>
                      <a:lnTo>
                        <a:pt x="13" y="13"/>
                      </a:lnTo>
                      <a:lnTo>
                        <a:pt x="17" y="10"/>
                      </a:lnTo>
                      <a:close/>
                    </a:path>
                  </a:pathLst>
                </a:custGeom>
                <a:solidFill>
                  <a:srgbClr val="5C5B3C"/>
                </a:solidFill>
                <a:ln w="9525">
                  <a:noFill/>
                  <a:round/>
                  <a:headEnd/>
                  <a:tailEnd/>
                </a:ln>
              </p:spPr>
              <p:txBody>
                <a:bodyPr>
                  <a:prstTxWarp prst="textNoShape">
                    <a:avLst/>
                  </a:prstTxWarp>
                </a:bodyPr>
                <a:lstStyle/>
                <a:p>
                  <a:endParaRPr lang="en-US"/>
                </a:p>
              </p:txBody>
            </p:sp>
            <p:sp>
              <p:nvSpPr>
                <p:cNvPr id="62951" name="Freeform 86"/>
                <p:cNvSpPr>
                  <a:spLocks noChangeAspect="1"/>
                </p:cNvSpPr>
                <p:nvPr/>
              </p:nvSpPr>
              <p:spPr bwMode="auto">
                <a:xfrm>
                  <a:off x="3057" y="1234"/>
                  <a:ext cx="16" cy="16"/>
                </a:xfrm>
                <a:custGeom>
                  <a:avLst/>
                  <a:gdLst>
                    <a:gd name="T0" fmla="*/ 16 w 16"/>
                    <a:gd name="T1" fmla="*/ 10 h 16"/>
                    <a:gd name="T2" fmla="*/ 10 w 16"/>
                    <a:gd name="T3" fmla="*/ 0 h 16"/>
                    <a:gd name="T4" fmla="*/ 0 w 16"/>
                    <a:gd name="T5" fmla="*/ 6 h 16"/>
                    <a:gd name="T6" fmla="*/ 6 w 16"/>
                    <a:gd name="T7" fmla="*/ 16 h 16"/>
                    <a:gd name="T8" fmla="*/ 16 w 16"/>
                    <a:gd name="T9" fmla="*/ 1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16" y="10"/>
                      </a:moveTo>
                      <a:lnTo>
                        <a:pt x="10" y="0"/>
                      </a:lnTo>
                      <a:lnTo>
                        <a:pt x="0" y="6"/>
                      </a:lnTo>
                      <a:lnTo>
                        <a:pt x="6" y="16"/>
                      </a:lnTo>
                      <a:lnTo>
                        <a:pt x="16" y="10"/>
                      </a:lnTo>
                      <a:close/>
                    </a:path>
                  </a:pathLst>
                </a:custGeom>
                <a:solidFill>
                  <a:srgbClr val="5C5B3C"/>
                </a:solidFill>
                <a:ln w="9525">
                  <a:noFill/>
                  <a:round/>
                  <a:headEnd/>
                  <a:tailEnd/>
                </a:ln>
              </p:spPr>
              <p:txBody>
                <a:bodyPr>
                  <a:prstTxWarp prst="textNoShape">
                    <a:avLst/>
                  </a:prstTxWarp>
                </a:bodyPr>
                <a:lstStyle/>
                <a:p>
                  <a:endParaRPr lang="en-US"/>
                </a:p>
              </p:txBody>
            </p:sp>
            <p:sp>
              <p:nvSpPr>
                <p:cNvPr id="62952" name="Freeform 87"/>
                <p:cNvSpPr>
                  <a:spLocks noChangeAspect="1"/>
                </p:cNvSpPr>
                <p:nvPr/>
              </p:nvSpPr>
              <p:spPr bwMode="auto">
                <a:xfrm>
                  <a:off x="3036" y="1246"/>
                  <a:ext cx="16" cy="16"/>
                </a:xfrm>
                <a:custGeom>
                  <a:avLst/>
                  <a:gdLst>
                    <a:gd name="T0" fmla="*/ 16 w 16"/>
                    <a:gd name="T1" fmla="*/ 10 h 16"/>
                    <a:gd name="T2" fmla="*/ 10 w 16"/>
                    <a:gd name="T3" fmla="*/ 0 h 16"/>
                    <a:gd name="T4" fmla="*/ 0 w 16"/>
                    <a:gd name="T5" fmla="*/ 6 h 16"/>
                    <a:gd name="T6" fmla="*/ 6 w 16"/>
                    <a:gd name="T7" fmla="*/ 16 h 16"/>
                    <a:gd name="T8" fmla="*/ 16 w 16"/>
                    <a:gd name="T9" fmla="*/ 1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16" y="10"/>
                      </a:moveTo>
                      <a:lnTo>
                        <a:pt x="10" y="0"/>
                      </a:lnTo>
                      <a:lnTo>
                        <a:pt x="0" y="6"/>
                      </a:lnTo>
                      <a:lnTo>
                        <a:pt x="6" y="16"/>
                      </a:lnTo>
                      <a:lnTo>
                        <a:pt x="16" y="10"/>
                      </a:lnTo>
                      <a:close/>
                    </a:path>
                  </a:pathLst>
                </a:custGeom>
                <a:solidFill>
                  <a:srgbClr val="5C5B3C"/>
                </a:solidFill>
                <a:ln w="9525">
                  <a:noFill/>
                  <a:round/>
                  <a:headEnd/>
                  <a:tailEnd/>
                </a:ln>
              </p:spPr>
              <p:txBody>
                <a:bodyPr>
                  <a:prstTxWarp prst="textNoShape">
                    <a:avLst/>
                  </a:prstTxWarp>
                </a:bodyPr>
                <a:lstStyle/>
                <a:p>
                  <a:endParaRPr lang="en-US"/>
                </a:p>
              </p:txBody>
            </p:sp>
            <p:sp>
              <p:nvSpPr>
                <p:cNvPr id="62953" name="Freeform 88"/>
                <p:cNvSpPr>
                  <a:spLocks noChangeAspect="1"/>
                </p:cNvSpPr>
                <p:nvPr/>
              </p:nvSpPr>
              <p:spPr bwMode="auto">
                <a:xfrm>
                  <a:off x="3015" y="1258"/>
                  <a:ext cx="16" cy="16"/>
                </a:xfrm>
                <a:custGeom>
                  <a:avLst/>
                  <a:gdLst>
                    <a:gd name="T0" fmla="*/ 16 w 16"/>
                    <a:gd name="T1" fmla="*/ 10 h 16"/>
                    <a:gd name="T2" fmla="*/ 10 w 16"/>
                    <a:gd name="T3" fmla="*/ 0 h 16"/>
                    <a:gd name="T4" fmla="*/ 7 w 16"/>
                    <a:gd name="T5" fmla="*/ 2 h 16"/>
                    <a:gd name="T6" fmla="*/ 0 w 16"/>
                    <a:gd name="T7" fmla="*/ 5 h 16"/>
                    <a:gd name="T8" fmla="*/ 5 w 16"/>
                    <a:gd name="T9" fmla="*/ 16 h 16"/>
                    <a:gd name="T10" fmla="*/ 12 w 16"/>
                    <a:gd name="T11" fmla="*/ 13 h 16"/>
                    <a:gd name="T12" fmla="*/ 16 w 16"/>
                    <a:gd name="T13" fmla="*/ 10 h 16"/>
                    <a:gd name="T14" fmla="*/ 0 60000 65536"/>
                    <a:gd name="T15" fmla="*/ 0 60000 65536"/>
                    <a:gd name="T16" fmla="*/ 0 60000 65536"/>
                    <a:gd name="T17" fmla="*/ 0 60000 65536"/>
                    <a:gd name="T18" fmla="*/ 0 60000 65536"/>
                    <a:gd name="T19" fmla="*/ 0 60000 65536"/>
                    <a:gd name="T20" fmla="*/ 0 60000 65536"/>
                    <a:gd name="T21" fmla="*/ 0 w 16"/>
                    <a:gd name="T22" fmla="*/ 0 h 16"/>
                    <a:gd name="T23" fmla="*/ 16 w 16"/>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6">
                      <a:moveTo>
                        <a:pt x="16" y="10"/>
                      </a:moveTo>
                      <a:lnTo>
                        <a:pt x="10" y="0"/>
                      </a:lnTo>
                      <a:lnTo>
                        <a:pt x="7" y="2"/>
                      </a:lnTo>
                      <a:lnTo>
                        <a:pt x="0" y="5"/>
                      </a:lnTo>
                      <a:lnTo>
                        <a:pt x="5" y="16"/>
                      </a:lnTo>
                      <a:lnTo>
                        <a:pt x="12" y="13"/>
                      </a:lnTo>
                      <a:lnTo>
                        <a:pt x="16" y="10"/>
                      </a:lnTo>
                      <a:close/>
                    </a:path>
                  </a:pathLst>
                </a:custGeom>
                <a:solidFill>
                  <a:srgbClr val="5C5B3C"/>
                </a:solidFill>
                <a:ln w="9525">
                  <a:noFill/>
                  <a:round/>
                  <a:headEnd/>
                  <a:tailEnd/>
                </a:ln>
              </p:spPr>
              <p:txBody>
                <a:bodyPr>
                  <a:prstTxWarp prst="textNoShape">
                    <a:avLst/>
                  </a:prstTxWarp>
                </a:bodyPr>
                <a:lstStyle/>
                <a:p>
                  <a:endParaRPr lang="en-US"/>
                </a:p>
              </p:txBody>
            </p:sp>
            <p:sp>
              <p:nvSpPr>
                <p:cNvPr id="62954" name="Freeform 89"/>
                <p:cNvSpPr>
                  <a:spLocks noChangeAspect="1"/>
                </p:cNvSpPr>
                <p:nvPr/>
              </p:nvSpPr>
              <p:spPr bwMode="auto">
                <a:xfrm>
                  <a:off x="2994" y="1268"/>
                  <a:ext cx="15" cy="17"/>
                </a:xfrm>
                <a:custGeom>
                  <a:avLst/>
                  <a:gdLst>
                    <a:gd name="T0" fmla="*/ 15 w 15"/>
                    <a:gd name="T1" fmla="*/ 11 h 17"/>
                    <a:gd name="T2" fmla="*/ 10 w 15"/>
                    <a:gd name="T3" fmla="*/ 0 h 17"/>
                    <a:gd name="T4" fmla="*/ 0 w 15"/>
                    <a:gd name="T5" fmla="*/ 6 h 17"/>
                    <a:gd name="T6" fmla="*/ 5 w 15"/>
                    <a:gd name="T7" fmla="*/ 17 h 17"/>
                    <a:gd name="T8" fmla="*/ 15 w 15"/>
                    <a:gd name="T9" fmla="*/ 11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15" y="11"/>
                      </a:moveTo>
                      <a:lnTo>
                        <a:pt x="10" y="0"/>
                      </a:lnTo>
                      <a:lnTo>
                        <a:pt x="0" y="6"/>
                      </a:lnTo>
                      <a:lnTo>
                        <a:pt x="5" y="17"/>
                      </a:lnTo>
                      <a:lnTo>
                        <a:pt x="15" y="11"/>
                      </a:lnTo>
                      <a:close/>
                    </a:path>
                  </a:pathLst>
                </a:custGeom>
                <a:solidFill>
                  <a:srgbClr val="5C5B3C"/>
                </a:solidFill>
                <a:ln w="9525">
                  <a:noFill/>
                  <a:round/>
                  <a:headEnd/>
                  <a:tailEnd/>
                </a:ln>
              </p:spPr>
              <p:txBody>
                <a:bodyPr>
                  <a:prstTxWarp prst="textNoShape">
                    <a:avLst/>
                  </a:prstTxWarp>
                </a:bodyPr>
                <a:lstStyle/>
                <a:p>
                  <a:endParaRPr lang="en-US"/>
                </a:p>
              </p:txBody>
            </p:sp>
            <p:sp>
              <p:nvSpPr>
                <p:cNvPr id="62955" name="Freeform 90"/>
                <p:cNvSpPr>
                  <a:spLocks noChangeAspect="1"/>
                </p:cNvSpPr>
                <p:nvPr/>
              </p:nvSpPr>
              <p:spPr bwMode="auto">
                <a:xfrm>
                  <a:off x="2972" y="1279"/>
                  <a:ext cx="16" cy="16"/>
                </a:xfrm>
                <a:custGeom>
                  <a:avLst/>
                  <a:gdLst>
                    <a:gd name="T0" fmla="*/ 16 w 16"/>
                    <a:gd name="T1" fmla="*/ 11 h 16"/>
                    <a:gd name="T2" fmla="*/ 11 w 16"/>
                    <a:gd name="T3" fmla="*/ 0 h 16"/>
                    <a:gd name="T4" fmla="*/ 0 w 16"/>
                    <a:gd name="T5" fmla="*/ 5 h 16"/>
                    <a:gd name="T6" fmla="*/ 5 w 16"/>
                    <a:gd name="T7" fmla="*/ 16 h 16"/>
                    <a:gd name="T8" fmla="*/ 16 w 16"/>
                    <a:gd name="T9" fmla="*/ 11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16" y="11"/>
                      </a:moveTo>
                      <a:lnTo>
                        <a:pt x="11" y="0"/>
                      </a:lnTo>
                      <a:lnTo>
                        <a:pt x="0" y="5"/>
                      </a:lnTo>
                      <a:lnTo>
                        <a:pt x="5" y="16"/>
                      </a:lnTo>
                      <a:lnTo>
                        <a:pt x="16" y="11"/>
                      </a:lnTo>
                      <a:close/>
                    </a:path>
                  </a:pathLst>
                </a:custGeom>
                <a:solidFill>
                  <a:srgbClr val="5C5B3C"/>
                </a:solidFill>
                <a:ln w="9525">
                  <a:noFill/>
                  <a:round/>
                  <a:headEnd/>
                  <a:tailEnd/>
                </a:ln>
              </p:spPr>
              <p:txBody>
                <a:bodyPr>
                  <a:prstTxWarp prst="textNoShape">
                    <a:avLst/>
                  </a:prstTxWarp>
                </a:bodyPr>
                <a:lstStyle/>
                <a:p>
                  <a:endParaRPr lang="en-US"/>
                </a:p>
              </p:txBody>
            </p:sp>
            <p:sp>
              <p:nvSpPr>
                <p:cNvPr id="62956" name="Freeform 91"/>
                <p:cNvSpPr>
                  <a:spLocks noChangeAspect="1"/>
                </p:cNvSpPr>
                <p:nvPr/>
              </p:nvSpPr>
              <p:spPr bwMode="auto">
                <a:xfrm>
                  <a:off x="2950" y="1289"/>
                  <a:ext cx="16" cy="15"/>
                </a:xfrm>
                <a:custGeom>
                  <a:avLst/>
                  <a:gdLst>
                    <a:gd name="T0" fmla="*/ 16 w 16"/>
                    <a:gd name="T1" fmla="*/ 11 h 15"/>
                    <a:gd name="T2" fmla="*/ 11 w 16"/>
                    <a:gd name="T3" fmla="*/ 0 h 15"/>
                    <a:gd name="T4" fmla="*/ 0 w 16"/>
                    <a:gd name="T5" fmla="*/ 4 h 15"/>
                    <a:gd name="T6" fmla="*/ 5 w 16"/>
                    <a:gd name="T7" fmla="*/ 15 h 15"/>
                    <a:gd name="T8" fmla="*/ 16 w 16"/>
                    <a:gd name="T9" fmla="*/ 11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16" y="11"/>
                      </a:moveTo>
                      <a:lnTo>
                        <a:pt x="11" y="0"/>
                      </a:lnTo>
                      <a:lnTo>
                        <a:pt x="0" y="4"/>
                      </a:lnTo>
                      <a:lnTo>
                        <a:pt x="5" y="15"/>
                      </a:lnTo>
                      <a:lnTo>
                        <a:pt x="16" y="11"/>
                      </a:lnTo>
                      <a:close/>
                    </a:path>
                  </a:pathLst>
                </a:custGeom>
                <a:solidFill>
                  <a:srgbClr val="5C5B3C"/>
                </a:solidFill>
                <a:ln w="9525">
                  <a:noFill/>
                  <a:round/>
                  <a:headEnd/>
                  <a:tailEnd/>
                </a:ln>
              </p:spPr>
              <p:txBody>
                <a:bodyPr>
                  <a:prstTxWarp prst="textNoShape">
                    <a:avLst/>
                  </a:prstTxWarp>
                </a:bodyPr>
                <a:lstStyle/>
                <a:p>
                  <a:endParaRPr lang="en-US"/>
                </a:p>
              </p:txBody>
            </p:sp>
            <p:sp>
              <p:nvSpPr>
                <p:cNvPr id="62957" name="Freeform 92"/>
                <p:cNvSpPr>
                  <a:spLocks noChangeAspect="1"/>
                </p:cNvSpPr>
                <p:nvPr/>
              </p:nvSpPr>
              <p:spPr bwMode="auto">
                <a:xfrm>
                  <a:off x="2928" y="1298"/>
                  <a:ext cx="16" cy="15"/>
                </a:xfrm>
                <a:custGeom>
                  <a:avLst/>
                  <a:gdLst>
                    <a:gd name="T0" fmla="*/ 16 w 16"/>
                    <a:gd name="T1" fmla="*/ 11 h 15"/>
                    <a:gd name="T2" fmla="*/ 11 w 16"/>
                    <a:gd name="T3" fmla="*/ 0 h 15"/>
                    <a:gd name="T4" fmla="*/ 0 w 16"/>
                    <a:gd name="T5" fmla="*/ 4 h 15"/>
                    <a:gd name="T6" fmla="*/ 5 w 16"/>
                    <a:gd name="T7" fmla="*/ 15 h 15"/>
                    <a:gd name="T8" fmla="*/ 16 w 16"/>
                    <a:gd name="T9" fmla="*/ 11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16" y="11"/>
                      </a:moveTo>
                      <a:lnTo>
                        <a:pt x="11" y="0"/>
                      </a:lnTo>
                      <a:lnTo>
                        <a:pt x="0" y="4"/>
                      </a:lnTo>
                      <a:lnTo>
                        <a:pt x="5" y="15"/>
                      </a:lnTo>
                      <a:lnTo>
                        <a:pt x="16" y="11"/>
                      </a:lnTo>
                      <a:close/>
                    </a:path>
                  </a:pathLst>
                </a:custGeom>
                <a:solidFill>
                  <a:srgbClr val="5C5B3C"/>
                </a:solidFill>
                <a:ln w="9525">
                  <a:noFill/>
                  <a:round/>
                  <a:headEnd/>
                  <a:tailEnd/>
                </a:ln>
              </p:spPr>
              <p:txBody>
                <a:bodyPr>
                  <a:prstTxWarp prst="textNoShape">
                    <a:avLst/>
                  </a:prstTxWarp>
                </a:bodyPr>
                <a:lstStyle/>
                <a:p>
                  <a:endParaRPr lang="en-US"/>
                </a:p>
              </p:txBody>
            </p:sp>
            <p:sp>
              <p:nvSpPr>
                <p:cNvPr id="62958" name="Freeform 93"/>
                <p:cNvSpPr>
                  <a:spLocks noChangeAspect="1"/>
                </p:cNvSpPr>
                <p:nvPr/>
              </p:nvSpPr>
              <p:spPr bwMode="auto">
                <a:xfrm>
                  <a:off x="2906" y="1307"/>
                  <a:ext cx="16" cy="15"/>
                </a:xfrm>
                <a:custGeom>
                  <a:avLst/>
                  <a:gdLst>
                    <a:gd name="T0" fmla="*/ 16 w 16"/>
                    <a:gd name="T1" fmla="*/ 11 h 15"/>
                    <a:gd name="T2" fmla="*/ 11 w 16"/>
                    <a:gd name="T3" fmla="*/ 0 h 15"/>
                    <a:gd name="T4" fmla="*/ 4 w 16"/>
                    <a:gd name="T5" fmla="*/ 2 h 15"/>
                    <a:gd name="T6" fmla="*/ 0 w 16"/>
                    <a:gd name="T7" fmla="*/ 4 h 15"/>
                    <a:gd name="T8" fmla="*/ 4 w 16"/>
                    <a:gd name="T9" fmla="*/ 15 h 15"/>
                    <a:gd name="T10" fmla="*/ 9 w 16"/>
                    <a:gd name="T11" fmla="*/ 13 h 15"/>
                    <a:gd name="T12" fmla="*/ 16 w 16"/>
                    <a:gd name="T13" fmla="*/ 11 h 15"/>
                    <a:gd name="T14" fmla="*/ 0 60000 65536"/>
                    <a:gd name="T15" fmla="*/ 0 60000 65536"/>
                    <a:gd name="T16" fmla="*/ 0 60000 65536"/>
                    <a:gd name="T17" fmla="*/ 0 60000 65536"/>
                    <a:gd name="T18" fmla="*/ 0 60000 65536"/>
                    <a:gd name="T19" fmla="*/ 0 60000 65536"/>
                    <a:gd name="T20" fmla="*/ 0 60000 65536"/>
                    <a:gd name="T21" fmla="*/ 0 w 16"/>
                    <a:gd name="T22" fmla="*/ 0 h 15"/>
                    <a:gd name="T23" fmla="*/ 16 w 16"/>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5">
                      <a:moveTo>
                        <a:pt x="16" y="11"/>
                      </a:moveTo>
                      <a:lnTo>
                        <a:pt x="11" y="0"/>
                      </a:lnTo>
                      <a:lnTo>
                        <a:pt x="4" y="2"/>
                      </a:lnTo>
                      <a:lnTo>
                        <a:pt x="0" y="4"/>
                      </a:lnTo>
                      <a:lnTo>
                        <a:pt x="4" y="15"/>
                      </a:lnTo>
                      <a:lnTo>
                        <a:pt x="9" y="13"/>
                      </a:lnTo>
                      <a:lnTo>
                        <a:pt x="16" y="11"/>
                      </a:lnTo>
                      <a:close/>
                    </a:path>
                  </a:pathLst>
                </a:custGeom>
                <a:solidFill>
                  <a:srgbClr val="5C5B3C"/>
                </a:solidFill>
                <a:ln w="9525">
                  <a:noFill/>
                  <a:round/>
                  <a:headEnd/>
                  <a:tailEnd/>
                </a:ln>
              </p:spPr>
              <p:txBody>
                <a:bodyPr>
                  <a:prstTxWarp prst="textNoShape">
                    <a:avLst/>
                  </a:prstTxWarp>
                </a:bodyPr>
                <a:lstStyle/>
                <a:p>
                  <a:endParaRPr lang="en-US"/>
                </a:p>
              </p:txBody>
            </p:sp>
            <p:sp>
              <p:nvSpPr>
                <p:cNvPr id="62959" name="Freeform 94"/>
                <p:cNvSpPr>
                  <a:spLocks noChangeAspect="1"/>
                </p:cNvSpPr>
                <p:nvPr/>
              </p:nvSpPr>
              <p:spPr bwMode="auto">
                <a:xfrm>
                  <a:off x="2883" y="1315"/>
                  <a:ext cx="16" cy="15"/>
                </a:xfrm>
                <a:custGeom>
                  <a:avLst/>
                  <a:gdLst>
                    <a:gd name="T0" fmla="*/ 16 w 16"/>
                    <a:gd name="T1" fmla="*/ 11 h 15"/>
                    <a:gd name="T2" fmla="*/ 12 w 16"/>
                    <a:gd name="T3" fmla="*/ 0 h 15"/>
                    <a:gd name="T4" fmla="*/ 0 w 16"/>
                    <a:gd name="T5" fmla="*/ 4 h 15"/>
                    <a:gd name="T6" fmla="*/ 4 w 16"/>
                    <a:gd name="T7" fmla="*/ 15 h 15"/>
                    <a:gd name="T8" fmla="*/ 16 w 16"/>
                    <a:gd name="T9" fmla="*/ 11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16" y="11"/>
                      </a:moveTo>
                      <a:lnTo>
                        <a:pt x="12" y="0"/>
                      </a:lnTo>
                      <a:lnTo>
                        <a:pt x="0" y="4"/>
                      </a:lnTo>
                      <a:lnTo>
                        <a:pt x="4" y="15"/>
                      </a:lnTo>
                      <a:lnTo>
                        <a:pt x="16" y="11"/>
                      </a:lnTo>
                      <a:close/>
                    </a:path>
                  </a:pathLst>
                </a:custGeom>
                <a:solidFill>
                  <a:srgbClr val="5C5B3C"/>
                </a:solidFill>
                <a:ln w="9525">
                  <a:noFill/>
                  <a:round/>
                  <a:headEnd/>
                  <a:tailEnd/>
                </a:ln>
              </p:spPr>
              <p:txBody>
                <a:bodyPr>
                  <a:prstTxWarp prst="textNoShape">
                    <a:avLst/>
                  </a:prstTxWarp>
                </a:bodyPr>
                <a:lstStyle/>
                <a:p>
                  <a:endParaRPr lang="en-US"/>
                </a:p>
              </p:txBody>
            </p:sp>
            <p:sp>
              <p:nvSpPr>
                <p:cNvPr id="62960" name="Freeform 95"/>
                <p:cNvSpPr>
                  <a:spLocks noChangeAspect="1"/>
                </p:cNvSpPr>
                <p:nvPr/>
              </p:nvSpPr>
              <p:spPr bwMode="auto">
                <a:xfrm>
                  <a:off x="2861" y="1323"/>
                  <a:ext cx="15" cy="15"/>
                </a:xfrm>
                <a:custGeom>
                  <a:avLst/>
                  <a:gdLst>
                    <a:gd name="T0" fmla="*/ 15 w 15"/>
                    <a:gd name="T1" fmla="*/ 11 h 15"/>
                    <a:gd name="T2" fmla="*/ 11 w 15"/>
                    <a:gd name="T3" fmla="*/ 0 h 15"/>
                    <a:gd name="T4" fmla="*/ 7 w 15"/>
                    <a:gd name="T5" fmla="*/ 2 h 15"/>
                    <a:gd name="T6" fmla="*/ 0 w 15"/>
                    <a:gd name="T7" fmla="*/ 4 h 15"/>
                    <a:gd name="T8" fmla="*/ 4 w 15"/>
                    <a:gd name="T9" fmla="*/ 15 h 15"/>
                    <a:gd name="T10" fmla="*/ 12 w 15"/>
                    <a:gd name="T11" fmla="*/ 13 h 15"/>
                    <a:gd name="T12" fmla="*/ 15 w 15"/>
                    <a:gd name="T13" fmla="*/ 11 h 15"/>
                    <a:gd name="T14" fmla="*/ 0 60000 65536"/>
                    <a:gd name="T15" fmla="*/ 0 60000 65536"/>
                    <a:gd name="T16" fmla="*/ 0 60000 65536"/>
                    <a:gd name="T17" fmla="*/ 0 60000 65536"/>
                    <a:gd name="T18" fmla="*/ 0 60000 65536"/>
                    <a:gd name="T19" fmla="*/ 0 60000 65536"/>
                    <a:gd name="T20" fmla="*/ 0 60000 65536"/>
                    <a:gd name="T21" fmla="*/ 0 w 15"/>
                    <a:gd name="T22" fmla="*/ 0 h 15"/>
                    <a:gd name="T23" fmla="*/ 15 w 1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5">
                      <a:moveTo>
                        <a:pt x="15" y="11"/>
                      </a:moveTo>
                      <a:lnTo>
                        <a:pt x="11" y="0"/>
                      </a:lnTo>
                      <a:lnTo>
                        <a:pt x="7" y="2"/>
                      </a:lnTo>
                      <a:lnTo>
                        <a:pt x="0" y="4"/>
                      </a:lnTo>
                      <a:lnTo>
                        <a:pt x="4" y="15"/>
                      </a:lnTo>
                      <a:lnTo>
                        <a:pt x="12" y="13"/>
                      </a:lnTo>
                      <a:lnTo>
                        <a:pt x="15" y="11"/>
                      </a:lnTo>
                      <a:close/>
                    </a:path>
                  </a:pathLst>
                </a:custGeom>
                <a:solidFill>
                  <a:srgbClr val="5C5B3C"/>
                </a:solidFill>
                <a:ln w="9525">
                  <a:noFill/>
                  <a:round/>
                  <a:headEnd/>
                  <a:tailEnd/>
                </a:ln>
              </p:spPr>
              <p:txBody>
                <a:bodyPr>
                  <a:prstTxWarp prst="textNoShape">
                    <a:avLst/>
                  </a:prstTxWarp>
                </a:bodyPr>
                <a:lstStyle/>
                <a:p>
                  <a:endParaRPr lang="en-US"/>
                </a:p>
              </p:txBody>
            </p:sp>
            <p:sp>
              <p:nvSpPr>
                <p:cNvPr id="62961" name="Freeform 96"/>
                <p:cNvSpPr>
                  <a:spLocks noChangeAspect="1"/>
                </p:cNvSpPr>
                <p:nvPr/>
              </p:nvSpPr>
              <p:spPr bwMode="auto">
                <a:xfrm>
                  <a:off x="2838" y="1331"/>
                  <a:ext cx="15" cy="15"/>
                </a:xfrm>
                <a:custGeom>
                  <a:avLst/>
                  <a:gdLst>
                    <a:gd name="T0" fmla="*/ 15 w 15"/>
                    <a:gd name="T1" fmla="*/ 11 h 15"/>
                    <a:gd name="T2" fmla="*/ 11 w 15"/>
                    <a:gd name="T3" fmla="*/ 0 h 15"/>
                    <a:gd name="T4" fmla="*/ 0 w 15"/>
                    <a:gd name="T5" fmla="*/ 4 h 15"/>
                    <a:gd name="T6" fmla="*/ 4 w 15"/>
                    <a:gd name="T7" fmla="*/ 15 h 15"/>
                    <a:gd name="T8" fmla="*/ 15 w 15"/>
                    <a:gd name="T9" fmla="*/ 11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15" y="11"/>
                      </a:moveTo>
                      <a:lnTo>
                        <a:pt x="11" y="0"/>
                      </a:lnTo>
                      <a:lnTo>
                        <a:pt x="0" y="4"/>
                      </a:lnTo>
                      <a:lnTo>
                        <a:pt x="4" y="15"/>
                      </a:lnTo>
                      <a:lnTo>
                        <a:pt x="15" y="11"/>
                      </a:lnTo>
                      <a:close/>
                    </a:path>
                  </a:pathLst>
                </a:custGeom>
                <a:solidFill>
                  <a:srgbClr val="5C5B3C"/>
                </a:solidFill>
                <a:ln w="9525">
                  <a:noFill/>
                  <a:round/>
                  <a:headEnd/>
                  <a:tailEnd/>
                </a:ln>
              </p:spPr>
              <p:txBody>
                <a:bodyPr>
                  <a:prstTxWarp prst="textNoShape">
                    <a:avLst/>
                  </a:prstTxWarp>
                </a:bodyPr>
                <a:lstStyle/>
                <a:p>
                  <a:endParaRPr lang="en-US"/>
                </a:p>
              </p:txBody>
            </p:sp>
            <p:sp>
              <p:nvSpPr>
                <p:cNvPr id="62962" name="Freeform 97"/>
                <p:cNvSpPr>
                  <a:spLocks noChangeAspect="1"/>
                </p:cNvSpPr>
                <p:nvPr/>
              </p:nvSpPr>
              <p:spPr bwMode="auto">
                <a:xfrm>
                  <a:off x="2815" y="1338"/>
                  <a:ext cx="15" cy="15"/>
                </a:xfrm>
                <a:custGeom>
                  <a:avLst/>
                  <a:gdLst>
                    <a:gd name="T0" fmla="*/ 15 w 15"/>
                    <a:gd name="T1" fmla="*/ 11 h 15"/>
                    <a:gd name="T2" fmla="*/ 11 w 15"/>
                    <a:gd name="T3" fmla="*/ 0 h 15"/>
                    <a:gd name="T4" fmla="*/ 9 w 15"/>
                    <a:gd name="T5" fmla="*/ 1 h 15"/>
                    <a:gd name="T6" fmla="*/ 0 w 15"/>
                    <a:gd name="T7" fmla="*/ 4 h 15"/>
                    <a:gd name="T8" fmla="*/ 3 w 15"/>
                    <a:gd name="T9" fmla="*/ 15 h 15"/>
                    <a:gd name="T10" fmla="*/ 14 w 15"/>
                    <a:gd name="T11" fmla="*/ 12 h 15"/>
                    <a:gd name="T12" fmla="*/ 15 w 15"/>
                    <a:gd name="T13" fmla="*/ 11 h 15"/>
                    <a:gd name="T14" fmla="*/ 0 60000 65536"/>
                    <a:gd name="T15" fmla="*/ 0 60000 65536"/>
                    <a:gd name="T16" fmla="*/ 0 60000 65536"/>
                    <a:gd name="T17" fmla="*/ 0 60000 65536"/>
                    <a:gd name="T18" fmla="*/ 0 60000 65536"/>
                    <a:gd name="T19" fmla="*/ 0 60000 65536"/>
                    <a:gd name="T20" fmla="*/ 0 60000 65536"/>
                    <a:gd name="T21" fmla="*/ 0 w 15"/>
                    <a:gd name="T22" fmla="*/ 0 h 15"/>
                    <a:gd name="T23" fmla="*/ 15 w 1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5">
                      <a:moveTo>
                        <a:pt x="15" y="11"/>
                      </a:moveTo>
                      <a:lnTo>
                        <a:pt x="11" y="0"/>
                      </a:lnTo>
                      <a:lnTo>
                        <a:pt x="9" y="1"/>
                      </a:lnTo>
                      <a:lnTo>
                        <a:pt x="0" y="4"/>
                      </a:lnTo>
                      <a:lnTo>
                        <a:pt x="3" y="15"/>
                      </a:lnTo>
                      <a:lnTo>
                        <a:pt x="14" y="12"/>
                      </a:lnTo>
                      <a:lnTo>
                        <a:pt x="15" y="11"/>
                      </a:lnTo>
                      <a:close/>
                    </a:path>
                  </a:pathLst>
                </a:custGeom>
                <a:solidFill>
                  <a:srgbClr val="5C5B3C"/>
                </a:solidFill>
                <a:ln w="9525">
                  <a:noFill/>
                  <a:round/>
                  <a:headEnd/>
                  <a:tailEnd/>
                </a:ln>
              </p:spPr>
              <p:txBody>
                <a:bodyPr>
                  <a:prstTxWarp prst="textNoShape">
                    <a:avLst/>
                  </a:prstTxWarp>
                </a:bodyPr>
                <a:lstStyle/>
                <a:p>
                  <a:endParaRPr lang="en-US"/>
                </a:p>
              </p:txBody>
            </p:sp>
            <p:sp>
              <p:nvSpPr>
                <p:cNvPr id="62963" name="Freeform 98"/>
                <p:cNvSpPr>
                  <a:spLocks noChangeAspect="1"/>
                </p:cNvSpPr>
                <p:nvPr/>
              </p:nvSpPr>
              <p:spPr bwMode="auto">
                <a:xfrm>
                  <a:off x="2792" y="1345"/>
                  <a:ext cx="15" cy="15"/>
                </a:xfrm>
                <a:custGeom>
                  <a:avLst/>
                  <a:gdLst>
                    <a:gd name="T0" fmla="*/ 15 w 15"/>
                    <a:gd name="T1" fmla="*/ 11 h 15"/>
                    <a:gd name="T2" fmla="*/ 12 w 15"/>
                    <a:gd name="T3" fmla="*/ 0 h 15"/>
                    <a:gd name="T4" fmla="*/ 0 w 15"/>
                    <a:gd name="T5" fmla="*/ 4 h 15"/>
                    <a:gd name="T6" fmla="*/ 3 w 15"/>
                    <a:gd name="T7" fmla="*/ 15 h 15"/>
                    <a:gd name="T8" fmla="*/ 15 w 15"/>
                    <a:gd name="T9" fmla="*/ 11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15" y="11"/>
                      </a:moveTo>
                      <a:lnTo>
                        <a:pt x="12" y="0"/>
                      </a:lnTo>
                      <a:lnTo>
                        <a:pt x="0" y="4"/>
                      </a:lnTo>
                      <a:lnTo>
                        <a:pt x="3" y="15"/>
                      </a:lnTo>
                      <a:lnTo>
                        <a:pt x="15" y="11"/>
                      </a:lnTo>
                      <a:close/>
                    </a:path>
                  </a:pathLst>
                </a:custGeom>
                <a:solidFill>
                  <a:srgbClr val="5C5B3C"/>
                </a:solidFill>
                <a:ln w="9525">
                  <a:noFill/>
                  <a:round/>
                  <a:headEnd/>
                  <a:tailEnd/>
                </a:ln>
              </p:spPr>
              <p:txBody>
                <a:bodyPr>
                  <a:prstTxWarp prst="textNoShape">
                    <a:avLst/>
                  </a:prstTxWarp>
                </a:bodyPr>
                <a:lstStyle/>
                <a:p>
                  <a:endParaRPr lang="en-US"/>
                </a:p>
              </p:txBody>
            </p:sp>
            <p:sp>
              <p:nvSpPr>
                <p:cNvPr id="62964" name="Freeform 99"/>
                <p:cNvSpPr>
                  <a:spLocks noChangeAspect="1"/>
                </p:cNvSpPr>
                <p:nvPr/>
              </p:nvSpPr>
              <p:spPr bwMode="auto">
                <a:xfrm>
                  <a:off x="2769" y="1352"/>
                  <a:ext cx="15" cy="14"/>
                </a:xfrm>
                <a:custGeom>
                  <a:avLst/>
                  <a:gdLst>
                    <a:gd name="T0" fmla="*/ 15 w 15"/>
                    <a:gd name="T1" fmla="*/ 11 h 14"/>
                    <a:gd name="T2" fmla="*/ 12 w 15"/>
                    <a:gd name="T3" fmla="*/ 0 h 14"/>
                    <a:gd name="T4" fmla="*/ 9 w 15"/>
                    <a:gd name="T5" fmla="*/ 1 h 14"/>
                    <a:gd name="T6" fmla="*/ 0 w 15"/>
                    <a:gd name="T7" fmla="*/ 3 h 14"/>
                    <a:gd name="T8" fmla="*/ 3 w 15"/>
                    <a:gd name="T9" fmla="*/ 14 h 14"/>
                    <a:gd name="T10" fmla="*/ 14 w 15"/>
                    <a:gd name="T11" fmla="*/ 12 h 14"/>
                    <a:gd name="T12" fmla="*/ 15 w 15"/>
                    <a:gd name="T13" fmla="*/ 11 h 14"/>
                    <a:gd name="T14" fmla="*/ 0 60000 65536"/>
                    <a:gd name="T15" fmla="*/ 0 60000 65536"/>
                    <a:gd name="T16" fmla="*/ 0 60000 65536"/>
                    <a:gd name="T17" fmla="*/ 0 60000 65536"/>
                    <a:gd name="T18" fmla="*/ 0 60000 65536"/>
                    <a:gd name="T19" fmla="*/ 0 60000 65536"/>
                    <a:gd name="T20" fmla="*/ 0 60000 65536"/>
                    <a:gd name="T21" fmla="*/ 0 w 15"/>
                    <a:gd name="T22" fmla="*/ 0 h 14"/>
                    <a:gd name="T23" fmla="*/ 15 w 15"/>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4">
                      <a:moveTo>
                        <a:pt x="15" y="11"/>
                      </a:moveTo>
                      <a:lnTo>
                        <a:pt x="12" y="0"/>
                      </a:lnTo>
                      <a:lnTo>
                        <a:pt x="9" y="1"/>
                      </a:lnTo>
                      <a:lnTo>
                        <a:pt x="0" y="3"/>
                      </a:lnTo>
                      <a:lnTo>
                        <a:pt x="3" y="14"/>
                      </a:lnTo>
                      <a:lnTo>
                        <a:pt x="14" y="12"/>
                      </a:lnTo>
                      <a:lnTo>
                        <a:pt x="15" y="11"/>
                      </a:lnTo>
                      <a:close/>
                    </a:path>
                  </a:pathLst>
                </a:custGeom>
                <a:solidFill>
                  <a:srgbClr val="5C5B3C"/>
                </a:solidFill>
                <a:ln w="9525">
                  <a:noFill/>
                  <a:round/>
                  <a:headEnd/>
                  <a:tailEnd/>
                </a:ln>
              </p:spPr>
              <p:txBody>
                <a:bodyPr>
                  <a:prstTxWarp prst="textNoShape">
                    <a:avLst/>
                  </a:prstTxWarp>
                </a:bodyPr>
                <a:lstStyle/>
                <a:p>
                  <a:endParaRPr lang="en-US"/>
                </a:p>
              </p:txBody>
            </p:sp>
            <p:sp>
              <p:nvSpPr>
                <p:cNvPr id="62965" name="Freeform 100"/>
                <p:cNvSpPr>
                  <a:spLocks noChangeAspect="1"/>
                </p:cNvSpPr>
                <p:nvPr/>
              </p:nvSpPr>
              <p:spPr bwMode="auto">
                <a:xfrm>
                  <a:off x="2746" y="1358"/>
                  <a:ext cx="15" cy="15"/>
                </a:xfrm>
                <a:custGeom>
                  <a:avLst/>
                  <a:gdLst>
                    <a:gd name="T0" fmla="*/ 15 w 15"/>
                    <a:gd name="T1" fmla="*/ 11 h 15"/>
                    <a:gd name="T2" fmla="*/ 12 w 15"/>
                    <a:gd name="T3" fmla="*/ 0 h 15"/>
                    <a:gd name="T4" fmla="*/ 0 w 15"/>
                    <a:gd name="T5" fmla="*/ 4 h 15"/>
                    <a:gd name="T6" fmla="*/ 3 w 15"/>
                    <a:gd name="T7" fmla="*/ 15 h 15"/>
                    <a:gd name="T8" fmla="*/ 15 w 15"/>
                    <a:gd name="T9" fmla="*/ 11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15" y="11"/>
                      </a:moveTo>
                      <a:lnTo>
                        <a:pt x="12" y="0"/>
                      </a:lnTo>
                      <a:lnTo>
                        <a:pt x="0" y="4"/>
                      </a:lnTo>
                      <a:lnTo>
                        <a:pt x="3" y="15"/>
                      </a:lnTo>
                      <a:lnTo>
                        <a:pt x="15" y="11"/>
                      </a:lnTo>
                      <a:close/>
                    </a:path>
                  </a:pathLst>
                </a:custGeom>
                <a:solidFill>
                  <a:srgbClr val="5C5B3C"/>
                </a:solidFill>
                <a:ln w="9525">
                  <a:noFill/>
                  <a:round/>
                  <a:headEnd/>
                  <a:tailEnd/>
                </a:ln>
              </p:spPr>
              <p:txBody>
                <a:bodyPr>
                  <a:prstTxWarp prst="textNoShape">
                    <a:avLst/>
                  </a:prstTxWarp>
                </a:bodyPr>
                <a:lstStyle/>
                <a:p>
                  <a:endParaRPr lang="en-US"/>
                </a:p>
              </p:txBody>
            </p:sp>
            <p:sp>
              <p:nvSpPr>
                <p:cNvPr id="62966" name="Freeform 101"/>
                <p:cNvSpPr>
                  <a:spLocks noChangeAspect="1"/>
                </p:cNvSpPr>
                <p:nvPr/>
              </p:nvSpPr>
              <p:spPr bwMode="auto">
                <a:xfrm>
                  <a:off x="2723" y="1365"/>
                  <a:ext cx="15" cy="14"/>
                </a:xfrm>
                <a:custGeom>
                  <a:avLst/>
                  <a:gdLst>
                    <a:gd name="T0" fmla="*/ 15 w 15"/>
                    <a:gd name="T1" fmla="*/ 11 h 14"/>
                    <a:gd name="T2" fmla="*/ 12 w 15"/>
                    <a:gd name="T3" fmla="*/ 0 h 14"/>
                    <a:gd name="T4" fmla="*/ 7 w 15"/>
                    <a:gd name="T5" fmla="*/ 1 h 14"/>
                    <a:gd name="T6" fmla="*/ 0 w 15"/>
                    <a:gd name="T7" fmla="*/ 3 h 14"/>
                    <a:gd name="T8" fmla="*/ 3 w 15"/>
                    <a:gd name="T9" fmla="*/ 14 h 14"/>
                    <a:gd name="T10" fmla="*/ 12 w 15"/>
                    <a:gd name="T11" fmla="*/ 12 h 14"/>
                    <a:gd name="T12" fmla="*/ 15 w 15"/>
                    <a:gd name="T13" fmla="*/ 11 h 14"/>
                    <a:gd name="T14" fmla="*/ 0 60000 65536"/>
                    <a:gd name="T15" fmla="*/ 0 60000 65536"/>
                    <a:gd name="T16" fmla="*/ 0 60000 65536"/>
                    <a:gd name="T17" fmla="*/ 0 60000 65536"/>
                    <a:gd name="T18" fmla="*/ 0 60000 65536"/>
                    <a:gd name="T19" fmla="*/ 0 60000 65536"/>
                    <a:gd name="T20" fmla="*/ 0 60000 65536"/>
                    <a:gd name="T21" fmla="*/ 0 w 15"/>
                    <a:gd name="T22" fmla="*/ 0 h 14"/>
                    <a:gd name="T23" fmla="*/ 15 w 15"/>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4">
                      <a:moveTo>
                        <a:pt x="15" y="11"/>
                      </a:moveTo>
                      <a:lnTo>
                        <a:pt x="12" y="0"/>
                      </a:lnTo>
                      <a:lnTo>
                        <a:pt x="7" y="1"/>
                      </a:lnTo>
                      <a:lnTo>
                        <a:pt x="0" y="3"/>
                      </a:lnTo>
                      <a:lnTo>
                        <a:pt x="3" y="14"/>
                      </a:lnTo>
                      <a:lnTo>
                        <a:pt x="12" y="12"/>
                      </a:lnTo>
                      <a:lnTo>
                        <a:pt x="15" y="11"/>
                      </a:lnTo>
                      <a:close/>
                    </a:path>
                  </a:pathLst>
                </a:custGeom>
                <a:solidFill>
                  <a:srgbClr val="5C5B3C"/>
                </a:solidFill>
                <a:ln w="9525">
                  <a:noFill/>
                  <a:round/>
                  <a:headEnd/>
                  <a:tailEnd/>
                </a:ln>
              </p:spPr>
              <p:txBody>
                <a:bodyPr>
                  <a:prstTxWarp prst="textNoShape">
                    <a:avLst/>
                  </a:prstTxWarp>
                </a:bodyPr>
                <a:lstStyle/>
                <a:p>
                  <a:endParaRPr lang="en-US"/>
                </a:p>
              </p:txBody>
            </p:sp>
            <p:sp>
              <p:nvSpPr>
                <p:cNvPr id="62967" name="Freeform 102"/>
                <p:cNvSpPr>
                  <a:spLocks noChangeAspect="1"/>
                </p:cNvSpPr>
                <p:nvPr/>
              </p:nvSpPr>
              <p:spPr bwMode="auto">
                <a:xfrm>
                  <a:off x="2700" y="1370"/>
                  <a:ext cx="14" cy="14"/>
                </a:xfrm>
                <a:custGeom>
                  <a:avLst/>
                  <a:gdLst>
                    <a:gd name="T0" fmla="*/ 14 w 14"/>
                    <a:gd name="T1" fmla="*/ 11 h 14"/>
                    <a:gd name="T2" fmla="*/ 11 w 14"/>
                    <a:gd name="T3" fmla="*/ 0 h 14"/>
                    <a:gd name="T4" fmla="*/ 0 w 14"/>
                    <a:gd name="T5" fmla="*/ 3 h 14"/>
                    <a:gd name="T6" fmla="*/ 3 w 14"/>
                    <a:gd name="T7" fmla="*/ 14 h 14"/>
                    <a:gd name="T8" fmla="*/ 14 w 14"/>
                    <a:gd name="T9" fmla="*/ 11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4" y="11"/>
                      </a:moveTo>
                      <a:lnTo>
                        <a:pt x="11" y="0"/>
                      </a:lnTo>
                      <a:lnTo>
                        <a:pt x="0" y="3"/>
                      </a:lnTo>
                      <a:lnTo>
                        <a:pt x="3" y="14"/>
                      </a:lnTo>
                      <a:lnTo>
                        <a:pt x="14" y="11"/>
                      </a:lnTo>
                      <a:close/>
                    </a:path>
                  </a:pathLst>
                </a:custGeom>
                <a:solidFill>
                  <a:srgbClr val="5C5B3C"/>
                </a:solidFill>
                <a:ln w="9525">
                  <a:noFill/>
                  <a:round/>
                  <a:headEnd/>
                  <a:tailEnd/>
                </a:ln>
              </p:spPr>
              <p:txBody>
                <a:bodyPr>
                  <a:prstTxWarp prst="textNoShape">
                    <a:avLst/>
                  </a:prstTxWarp>
                </a:bodyPr>
                <a:lstStyle/>
                <a:p>
                  <a:endParaRPr lang="en-US"/>
                </a:p>
              </p:txBody>
            </p:sp>
            <p:sp>
              <p:nvSpPr>
                <p:cNvPr id="62968" name="Freeform 103"/>
                <p:cNvSpPr>
                  <a:spLocks noChangeAspect="1"/>
                </p:cNvSpPr>
                <p:nvPr/>
              </p:nvSpPr>
              <p:spPr bwMode="auto">
                <a:xfrm>
                  <a:off x="2677" y="1376"/>
                  <a:ext cx="14" cy="14"/>
                </a:xfrm>
                <a:custGeom>
                  <a:avLst/>
                  <a:gdLst>
                    <a:gd name="T0" fmla="*/ 14 w 14"/>
                    <a:gd name="T1" fmla="*/ 11 h 14"/>
                    <a:gd name="T2" fmla="*/ 11 w 14"/>
                    <a:gd name="T3" fmla="*/ 0 h 14"/>
                    <a:gd name="T4" fmla="*/ 3 w 14"/>
                    <a:gd name="T5" fmla="*/ 2 h 14"/>
                    <a:gd name="T6" fmla="*/ 0 w 14"/>
                    <a:gd name="T7" fmla="*/ 2 h 14"/>
                    <a:gd name="T8" fmla="*/ 2 w 14"/>
                    <a:gd name="T9" fmla="*/ 14 h 14"/>
                    <a:gd name="T10" fmla="*/ 8 w 14"/>
                    <a:gd name="T11" fmla="*/ 13 h 14"/>
                    <a:gd name="T12" fmla="*/ 14 w 14"/>
                    <a:gd name="T13" fmla="*/ 11 h 14"/>
                    <a:gd name="T14" fmla="*/ 0 60000 65536"/>
                    <a:gd name="T15" fmla="*/ 0 60000 65536"/>
                    <a:gd name="T16" fmla="*/ 0 60000 65536"/>
                    <a:gd name="T17" fmla="*/ 0 60000 65536"/>
                    <a:gd name="T18" fmla="*/ 0 60000 65536"/>
                    <a:gd name="T19" fmla="*/ 0 60000 65536"/>
                    <a:gd name="T20" fmla="*/ 0 60000 65536"/>
                    <a:gd name="T21" fmla="*/ 0 w 14"/>
                    <a:gd name="T22" fmla="*/ 0 h 14"/>
                    <a:gd name="T23" fmla="*/ 14 w 14"/>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4">
                      <a:moveTo>
                        <a:pt x="14" y="11"/>
                      </a:moveTo>
                      <a:lnTo>
                        <a:pt x="11" y="0"/>
                      </a:lnTo>
                      <a:lnTo>
                        <a:pt x="3" y="2"/>
                      </a:lnTo>
                      <a:lnTo>
                        <a:pt x="0" y="2"/>
                      </a:lnTo>
                      <a:lnTo>
                        <a:pt x="2" y="14"/>
                      </a:lnTo>
                      <a:lnTo>
                        <a:pt x="8" y="13"/>
                      </a:lnTo>
                      <a:lnTo>
                        <a:pt x="14" y="11"/>
                      </a:lnTo>
                      <a:close/>
                    </a:path>
                  </a:pathLst>
                </a:custGeom>
                <a:solidFill>
                  <a:srgbClr val="5C5B3C"/>
                </a:solidFill>
                <a:ln w="9525">
                  <a:noFill/>
                  <a:round/>
                  <a:headEnd/>
                  <a:tailEnd/>
                </a:ln>
              </p:spPr>
              <p:txBody>
                <a:bodyPr>
                  <a:prstTxWarp prst="textNoShape">
                    <a:avLst/>
                  </a:prstTxWarp>
                </a:bodyPr>
                <a:lstStyle/>
                <a:p>
                  <a:endParaRPr lang="en-US"/>
                </a:p>
              </p:txBody>
            </p:sp>
            <p:sp>
              <p:nvSpPr>
                <p:cNvPr id="62969" name="Freeform 104"/>
                <p:cNvSpPr>
                  <a:spLocks noChangeAspect="1"/>
                </p:cNvSpPr>
                <p:nvPr/>
              </p:nvSpPr>
              <p:spPr bwMode="auto">
                <a:xfrm>
                  <a:off x="2653" y="1381"/>
                  <a:ext cx="14" cy="14"/>
                </a:xfrm>
                <a:custGeom>
                  <a:avLst/>
                  <a:gdLst>
                    <a:gd name="T0" fmla="*/ 14 w 14"/>
                    <a:gd name="T1" fmla="*/ 12 h 14"/>
                    <a:gd name="T2" fmla="*/ 12 w 14"/>
                    <a:gd name="T3" fmla="*/ 0 h 14"/>
                    <a:gd name="T4" fmla="*/ 0 w 14"/>
                    <a:gd name="T5" fmla="*/ 2 h 14"/>
                    <a:gd name="T6" fmla="*/ 2 w 14"/>
                    <a:gd name="T7" fmla="*/ 14 h 14"/>
                    <a:gd name="T8" fmla="*/ 14 w 14"/>
                    <a:gd name="T9" fmla="*/ 12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4" y="12"/>
                      </a:moveTo>
                      <a:lnTo>
                        <a:pt x="12" y="0"/>
                      </a:lnTo>
                      <a:lnTo>
                        <a:pt x="0" y="2"/>
                      </a:lnTo>
                      <a:lnTo>
                        <a:pt x="2" y="14"/>
                      </a:lnTo>
                      <a:lnTo>
                        <a:pt x="14" y="12"/>
                      </a:lnTo>
                      <a:close/>
                    </a:path>
                  </a:pathLst>
                </a:custGeom>
                <a:solidFill>
                  <a:srgbClr val="5C5B3C"/>
                </a:solidFill>
                <a:ln w="9525">
                  <a:noFill/>
                  <a:round/>
                  <a:headEnd/>
                  <a:tailEnd/>
                </a:ln>
              </p:spPr>
              <p:txBody>
                <a:bodyPr>
                  <a:prstTxWarp prst="textNoShape">
                    <a:avLst/>
                  </a:prstTxWarp>
                </a:bodyPr>
                <a:lstStyle/>
                <a:p>
                  <a:endParaRPr lang="en-US"/>
                </a:p>
              </p:txBody>
            </p:sp>
            <p:sp>
              <p:nvSpPr>
                <p:cNvPr id="62970" name="Freeform 105"/>
                <p:cNvSpPr>
                  <a:spLocks noChangeAspect="1"/>
                </p:cNvSpPr>
                <p:nvPr/>
              </p:nvSpPr>
              <p:spPr bwMode="auto">
                <a:xfrm>
                  <a:off x="2630" y="1386"/>
                  <a:ext cx="14" cy="14"/>
                </a:xfrm>
                <a:custGeom>
                  <a:avLst/>
                  <a:gdLst>
                    <a:gd name="T0" fmla="*/ 14 w 14"/>
                    <a:gd name="T1" fmla="*/ 12 h 14"/>
                    <a:gd name="T2" fmla="*/ 12 w 14"/>
                    <a:gd name="T3" fmla="*/ 0 h 14"/>
                    <a:gd name="T4" fmla="*/ 0 w 14"/>
                    <a:gd name="T5" fmla="*/ 2 h 14"/>
                    <a:gd name="T6" fmla="*/ 2 w 14"/>
                    <a:gd name="T7" fmla="*/ 14 h 14"/>
                    <a:gd name="T8" fmla="*/ 14 w 14"/>
                    <a:gd name="T9" fmla="*/ 12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4" y="12"/>
                      </a:moveTo>
                      <a:lnTo>
                        <a:pt x="12" y="0"/>
                      </a:lnTo>
                      <a:lnTo>
                        <a:pt x="0" y="2"/>
                      </a:lnTo>
                      <a:lnTo>
                        <a:pt x="2" y="14"/>
                      </a:lnTo>
                      <a:lnTo>
                        <a:pt x="14" y="12"/>
                      </a:lnTo>
                      <a:close/>
                    </a:path>
                  </a:pathLst>
                </a:custGeom>
                <a:solidFill>
                  <a:srgbClr val="5C5B3C"/>
                </a:solidFill>
                <a:ln w="9525">
                  <a:noFill/>
                  <a:round/>
                  <a:headEnd/>
                  <a:tailEnd/>
                </a:ln>
              </p:spPr>
              <p:txBody>
                <a:bodyPr>
                  <a:prstTxWarp prst="textNoShape">
                    <a:avLst/>
                  </a:prstTxWarp>
                </a:bodyPr>
                <a:lstStyle/>
                <a:p>
                  <a:endParaRPr lang="en-US"/>
                </a:p>
              </p:txBody>
            </p:sp>
            <p:sp>
              <p:nvSpPr>
                <p:cNvPr id="62971" name="Freeform 106"/>
                <p:cNvSpPr>
                  <a:spLocks noChangeAspect="1"/>
                </p:cNvSpPr>
                <p:nvPr/>
              </p:nvSpPr>
              <p:spPr bwMode="auto">
                <a:xfrm>
                  <a:off x="2606" y="1391"/>
                  <a:ext cx="14" cy="14"/>
                </a:xfrm>
                <a:custGeom>
                  <a:avLst/>
                  <a:gdLst>
                    <a:gd name="T0" fmla="*/ 14 w 14"/>
                    <a:gd name="T1" fmla="*/ 12 h 14"/>
                    <a:gd name="T2" fmla="*/ 12 w 14"/>
                    <a:gd name="T3" fmla="*/ 0 h 14"/>
                    <a:gd name="T4" fmla="*/ 0 w 14"/>
                    <a:gd name="T5" fmla="*/ 2 h 14"/>
                    <a:gd name="T6" fmla="*/ 2 w 14"/>
                    <a:gd name="T7" fmla="*/ 14 h 14"/>
                    <a:gd name="T8" fmla="*/ 14 w 14"/>
                    <a:gd name="T9" fmla="*/ 12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4" y="12"/>
                      </a:moveTo>
                      <a:lnTo>
                        <a:pt x="12" y="0"/>
                      </a:lnTo>
                      <a:lnTo>
                        <a:pt x="0" y="2"/>
                      </a:lnTo>
                      <a:lnTo>
                        <a:pt x="2" y="14"/>
                      </a:lnTo>
                      <a:lnTo>
                        <a:pt x="14" y="12"/>
                      </a:lnTo>
                      <a:close/>
                    </a:path>
                  </a:pathLst>
                </a:custGeom>
                <a:solidFill>
                  <a:srgbClr val="5C5B3C"/>
                </a:solidFill>
                <a:ln w="9525">
                  <a:noFill/>
                  <a:round/>
                  <a:headEnd/>
                  <a:tailEnd/>
                </a:ln>
              </p:spPr>
              <p:txBody>
                <a:bodyPr>
                  <a:prstTxWarp prst="textNoShape">
                    <a:avLst/>
                  </a:prstTxWarp>
                </a:bodyPr>
                <a:lstStyle/>
                <a:p>
                  <a:endParaRPr lang="en-US"/>
                </a:p>
              </p:txBody>
            </p:sp>
            <p:sp>
              <p:nvSpPr>
                <p:cNvPr id="62972" name="Freeform 107"/>
                <p:cNvSpPr>
                  <a:spLocks noChangeAspect="1"/>
                </p:cNvSpPr>
                <p:nvPr/>
              </p:nvSpPr>
              <p:spPr bwMode="auto">
                <a:xfrm>
                  <a:off x="2583" y="1395"/>
                  <a:ext cx="14" cy="15"/>
                </a:xfrm>
                <a:custGeom>
                  <a:avLst/>
                  <a:gdLst>
                    <a:gd name="T0" fmla="*/ 14 w 14"/>
                    <a:gd name="T1" fmla="*/ 12 h 15"/>
                    <a:gd name="T2" fmla="*/ 12 w 14"/>
                    <a:gd name="T3" fmla="*/ 0 h 15"/>
                    <a:gd name="T4" fmla="*/ 0 w 14"/>
                    <a:gd name="T5" fmla="*/ 3 h 15"/>
                    <a:gd name="T6" fmla="*/ 2 w 14"/>
                    <a:gd name="T7" fmla="*/ 15 h 15"/>
                    <a:gd name="T8" fmla="*/ 14 w 14"/>
                    <a:gd name="T9" fmla="*/ 12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14" y="12"/>
                      </a:moveTo>
                      <a:lnTo>
                        <a:pt x="12" y="0"/>
                      </a:lnTo>
                      <a:lnTo>
                        <a:pt x="0" y="3"/>
                      </a:lnTo>
                      <a:lnTo>
                        <a:pt x="2" y="15"/>
                      </a:lnTo>
                      <a:lnTo>
                        <a:pt x="14" y="12"/>
                      </a:lnTo>
                      <a:close/>
                    </a:path>
                  </a:pathLst>
                </a:custGeom>
                <a:solidFill>
                  <a:srgbClr val="5C5B3C"/>
                </a:solidFill>
                <a:ln w="9525">
                  <a:noFill/>
                  <a:round/>
                  <a:headEnd/>
                  <a:tailEnd/>
                </a:ln>
              </p:spPr>
              <p:txBody>
                <a:bodyPr>
                  <a:prstTxWarp prst="textNoShape">
                    <a:avLst/>
                  </a:prstTxWarp>
                </a:bodyPr>
                <a:lstStyle/>
                <a:p>
                  <a:endParaRPr lang="en-US"/>
                </a:p>
              </p:txBody>
            </p:sp>
            <p:sp>
              <p:nvSpPr>
                <p:cNvPr id="62973" name="Freeform 108"/>
                <p:cNvSpPr>
                  <a:spLocks noChangeAspect="1"/>
                </p:cNvSpPr>
                <p:nvPr/>
              </p:nvSpPr>
              <p:spPr bwMode="auto">
                <a:xfrm>
                  <a:off x="2559" y="1400"/>
                  <a:ext cx="14" cy="14"/>
                </a:xfrm>
                <a:custGeom>
                  <a:avLst/>
                  <a:gdLst>
                    <a:gd name="T0" fmla="*/ 14 w 14"/>
                    <a:gd name="T1" fmla="*/ 12 h 14"/>
                    <a:gd name="T2" fmla="*/ 12 w 14"/>
                    <a:gd name="T3" fmla="*/ 0 h 14"/>
                    <a:gd name="T4" fmla="*/ 0 w 14"/>
                    <a:gd name="T5" fmla="*/ 2 h 14"/>
                    <a:gd name="T6" fmla="*/ 2 w 14"/>
                    <a:gd name="T7" fmla="*/ 14 h 14"/>
                    <a:gd name="T8" fmla="*/ 14 w 14"/>
                    <a:gd name="T9" fmla="*/ 12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4" y="12"/>
                      </a:moveTo>
                      <a:lnTo>
                        <a:pt x="12" y="0"/>
                      </a:lnTo>
                      <a:lnTo>
                        <a:pt x="0" y="2"/>
                      </a:lnTo>
                      <a:lnTo>
                        <a:pt x="2" y="14"/>
                      </a:lnTo>
                      <a:lnTo>
                        <a:pt x="14" y="12"/>
                      </a:lnTo>
                      <a:close/>
                    </a:path>
                  </a:pathLst>
                </a:custGeom>
                <a:solidFill>
                  <a:srgbClr val="5C5B3C"/>
                </a:solidFill>
                <a:ln w="9525">
                  <a:noFill/>
                  <a:round/>
                  <a:headEnd/>
                  <a:tailEnd/>
                </a:ln>
              </p:spPr>
              <p:txBody>
                <a:bodyPr>
                  <a:prstTxWarp prst="textNoShape">
                    <a:avLst/>
                  </a:prstTxWarp>
                </a:bodyPr>
                <a:lstStyle/>
                <a:p>
                  <a:endParaRPr lang="en-US"/>
                </a:p>
              </p:txBody>
            </p:sp>
            <p:sp>
              <p:nvSpPr>
                <p:cNvPr id="62974" name="Freeform 109"/>
                <p:cNvSpPr>
                  <a:spLocks noChangeAspect="1"/>
                </p:cNvSpPr>
                <p:nvPr/>
              </p:nvSpPr>
              <p:spPr bwMode="auto">
                <a:xfrm>
                  <a:off x="2535" y="1404"/>
                  <a:ext cx="14" cy="14"/>
                </a:xfrm>
                <a:custGeom>
                  <a:avLst/>
                  <a:gdLst>
                    <a:gd name="T0" fmla="*/ 14 w 14"/>
                    <a:gd name="T1" fmla="*/ 12 h 14"/>
                    <a:gd name="T2" fmla="*/ 12 w 14"/>
                    <a:gd name="T3" fmla="*/ 0 h 14"/>
                    <a:gd name="T4" fmla="*/ 0 w 14"/>
                    <a:gd name="T5" fmla="*/ 2 h 14"/>
                    <a:gd name="T6" fmla="*/ 2 w 14"/>
                    <a:gd name="T7" fmla="*/ 14 h 14"/>
                    <a:gd name="T8" fmla="*/ 14 w 14"/>
                    <a:gd name="T9" fmla="*/ 12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4" y="12"/>
                      </a:moveTo>
                      <a:lnTo>
                        <a:pt x="12" y="0"/>
                      </a:lnTo>
                      <a:lnTo>
                        <a:pt x="0" y="2"/>
                      </a:lnTo>
                      <a:lnTo>
                        <a:pt x="2" y="14"/>
                      </a:lnTo>
                      <a:lnTo>
                        <a:pt x="14" y="12"/>
                      </a:lnTo>
                      <a:close/>
                    </a:path>
                  </a:pathLst>
                </a:custGeom>
                <a:solidFill>
                  <a:srgbClr val="5C5B3C"/>
                </a:solidFill>
                <a:ln w="9525">
                  <a:noFill/>
                  <a:round/>
                  <a:headEnd/>
                  <a:tailEnd/>
                </a:ln>
              </p:spPr>
              <p:txBody>
                <a:bodyPr>
                  <a:prstTxWarp prst="textNoShape">
                    <a:avLst/>
                  </a:prstTxWarp>
                </a:bodyPr>
                <a:lstStyle/>
                <a:p>
                  <a:endParaRPr lang="en-US"/>
                </a:p>
              </p:txBody>
            </p:sp>
            <p:sp>
              <p:nvSpPr>
                <p:cNvPr id="62975" name="Freeform 110"/>
                <p:cNvSpPr>
                  <a:spLocks noChangeAspect="1"/>
                </p:cNvSpPr>
                <p:nvPr/>
              </p:nvSpPr>
              <p:spPr bwMode="auto">
                <a:xfrm>
                  <a:off x="2512" y="1408"/>
                  <a:ext cx="14" cy="14"/>
                </a:xfrm>
                <a:custGeom>
                  <a:avLst/>
                  <a:gdLst>
                    <a:gd name="T0" fmla="*/ 14 w 14"/>
                    <a:gd name="T1" fmla="*/ 12 h 14"/>
                    <a:gd name="T2" fmla="*/ 12 w 14"/>
                    <a:gd name="T3" fmla="*/ 0 h 14"/>
                    <a:gd name="T4" fmla="*/ 9 w 14"/>
                    <a:gd name="T5" fmla="*/ 1 h 14"/>
                    <a:gd name="T6" fmla="*/ 0 w 14"/>
                    <a:gd name="T7" fmla="*/ 2 h 14"/>
                    <a:gd name="T8" fmla="*/ 2 w 14"/>
                    <a:gd name="T9" fmla="*/ 14 h 14"/>
                    <a:gd name="T10" fmla="*/ 9 w 14"/>
                    <a:gd name="T11" fmla="*/ 13 h 14"/>
                    <a:gd name="T12" fmla="*/ 14 w 14"/>
                    <a:gd name="T13" fmla="*/ 12 h 14"/>
                    <a:gd name="T14" fmla="*/ 0 60000 65536"/>
                    <a:gd name="T15" fmla="*/ 0 60000 65536"/>
                    <a:gd name="T16" fmla="*/ 0 60000 65536"/>
                    <a:gd name="T17" fmla="*/ 0 60000 65536"/>
                    <a:gd name="T18" fmla="*/ 0 60000 65536"/>
                    <a:gd name="T19" fmla="*/ 0 60000 65536"/>
                    <a:gd name="T20" fmla="*/ 0 60000 65536"/>
                    <a:gd name="T21" fmla="*/ 0 w 14"/>
                    <a:gd name="T22" fmla="*/ 0 h 14"/>
                    <a:gd name="T23" fmla="*/ 14 w 14"/>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4">
                      <a:moveTo>
                        <a:pt x="14" y="12"/>
                      </a:moveTo>
                      <a:lnTo>
                        <a:pt x="12" y="0"/>
                      </a:lnTo>
                      <a:lnTo>
                        <a:pt x="9" y="1"/>
                      </a:lnTo>
                      <a:lnTo>
                        <a:pt x="0" y="2"/>
                      </a:lnTo>
                      <a:lnTo>
                        <a:pt x="2" y="14"/>
                      </a:lnTo>
                      <a:lnTo>
                        <a:pt x="9" y="13"/>
                      </a:lnTo>
                      <a:lnTo>
                        <a:pt x="14" y="12"/>
                      </a:lnTo>
                      <a:close/>
                    </a:path>
                  </a:pathLst>
                </a:custGeom>
                <a:solidFill>
                  <a:srgbClr val="5C5B3C"/>
                </a:solidFill>
                <a:ln w="9525">
                  <a:noFill/>
                  <a:round/>
                  <a:headEnd/>
                  <a:tailEnd/>
                </a:ln>
              </p:spPr>
              <p:txBody>
                <a:bodyPr>
                  <a:prstTxWarp prst="textNoShape">
                    <a:avLst/>
                  </a:prstTxWarp>
                </a:bodyPr>
                <a:lstStyle/>
                <a:p>
                  <a:endParaRPr lang="en-US"/>
                </a:p>
              </p:txBody>
            </p:sp>
            <p:sp>
              <p:nvSpPr>
                <p:cNvPr id="62976" name="Freeform 111"/>
                <p:cNvSpPr>
                  <a:spLocks noChangeAspect="1"/>
                </p:cNvSpPr>
                <p:nvPr/>
              </p:nvSpPr>
              <p:spPr bwMode="auto">
                <a:xfrm>
                  <a:off x="2488" y="1412"/>
                  <a:ext cx="14" cy="14"/>
                </a:xfrm>
                <a:custGeom>
                  <a:avLst/>
                  <a:gdLst>
                    <a:gd name="T0" fmla="*/ 14 w 14"/>
                    <a:gd name="T1" fmla="*/ 12 h 14"/>
                    <a:gd name="T2" fmla="*/ 12 w 14"/>
                    <a:gd name="T3" fmla="*/ 0 h 14"/>
                    <a:gd name="T4" fmla="*/ 0 w 14"/>
                    <a:gd name="T5" fmla="*/ 2 h 14"/>
                    <a:gd name="T6" fmla="*/ 2 w 14"/>
                    <a:gd name="T7" fmla="*/ 14 h 14"/>
                    <a:gd name="T8" fmla="*/ 14 w 14"/>
                    <a:gd name="T9" fmla="*/ 12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4" y="12"/>
                      </a:moveTo>
                      <a:lnTo>
                        <a:pt x="12" y="0"/>
                      </a:lnTo>
                      <a:lnTo>
                        <a:pt x="0" y="2"/>
                      </a:lnTo>
                      <a:lnTo>
                        <a:pt x="2" y="14"/>
                      </a:lnTo>
                      <a:lnTo>
                        <a:pt x="14" y="12"/>
                      </a:lnTo>
                      <a:close/>
                    </a:path>
                  </a:pathLst>
                </a:custGeom>
                <a:solidFill>
                  <a:srgbClr val="5C5B3C"/>
                </a:solidFill>
                <a:ln w="9525">
                  <a:noFill/>
                  <a:round/>
                  <a:headEnd/>
                  <a:tailEnd/>
                </a:ln>
              </p:spPr>
              <p:txBody>
                <a:bodyPr>
                  <a:prstTxWarp prst="textNoShape">
                    <a:avLst/>
                  </a:prstTxWarp>
                </a:bodyPr>
                <a:lstStyle/>
                <a:p>
                  <a:endParaRPr lang="en-US"/>
                </a:p>
              </p:txBody>
            </p:sp>
            <p:sp>
              <p:nvSpPr>
                <p:cNvPr id="62977" name="Freeform 112"/>
                <p:cNvSpPr>
                  <a:spLocks noChangeAspect="1"/>
                </p:cNvSpPr>
                <p:nvPr/>
              </p:nvSpPr>
              <p:spPr bwMode="auto">
                <a:xfrm>
                  <a:off x="2464" y="1415"/>
                  <a:ext cx="14" cy="14"/>
                </a:xfrm>
                <a:custGeom>
                  <a:avLst/>
                  <a:gdLst>
                    <a:gd name="T0" fmla="*/ 14 w 14"/>
                    <a:gd name="T1" fmla="*/ 12 h 14"/>
                    <a:gd name="T2" fmla="*/ 12 w 14"/>
                    <a:gd name="T3" fmla="*/ 0 h 14"/>
                    <a:gd name="T4" fmla="*/ 0 w 14"/>
                    <a:gd name="T5" fmla="*/ 2 h 14"/>
                    <a:gd name="T6" fmla="*/ 2 w 14"/>
                    <a:gd name="T7" fmla="*/ 14 h 14"/>
                    <a:gd name="T8" fmla="*/ 14 w 14"/>
                    <a:gd name="T9" fmla="*/ 12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4" y="12"/>
                      </a:moveTo>
                      <a:lnTo>
                        <a:pt x="12" y="0"/>
                      </a:lnTo>
                      <a:lnTo>
                        <a:pt x="0" y="2"/>
                      </a:lnTo>
                      <a:lnTo>
                        <a:pt x="2" y="14"/>
                      </a:lnTo>
                      <a:lnTo>
                        <a:pt x="14" y="12"/>
                      </a:lnTo>
                      <a:close/>
                    </a:path>
                  </a:pathLst>
                </a:custGeom>
                <a:solidFill>
                  <a:srgbClr val="5C5B3C"/>
                </a:solidFill>
                <a:ln w="9525">
                  <a:noFill/>
                  <a:round/>
                  <a:headEnd/>
                  <a:tailEnd/>
                </a:ln>
              </p:spPr>
              <p:txBody>
                <a:bodyPr>
                  <a:prstTxWarp prst="textNoShape">
                    <a:avLst/>
                  </a:prstTxWarp>
                </a:bodyPr>
                <a:lstStyle/>
                <a:p>
                  <a:endParaRPr lang="en-US"/>
                </a:p>
              </p:txBody>
            </p:sp>
            <p:sp>
              <p:nvSpPr>
                <p:cNvPr id="62978" name="Freeform 113"/>
                <p:cNvSpPr>
                  <a:spLocks noChangeAspect="1"/>
                </p:cNvSpPr>
                <p:nvPr/>
              </p:nvSpPr>
              <p:spPr bwMode="auto">
                <a:xfrm>
                  <a:off x="2441" y="1419"/>
                  <a:ext cx="13" cy="13"/>
                </a:xfrm>
                <a:custGeom>
                  <a:avLst/>
                  <a:gdLst>
                    <a:gd name="T0" fmla="*/ 13 w 13"/>
                    <a:gd name="T1" fmla="*/ 12 h 13"/>
                    <a:gd name="T2" fmla="*/ 12 w 13"/>
                    <a:gd name="T3" fmla="*/ 0 h 13"/>
                    <a:gd name="T4" fmla="*/ 0 w 13"/>
                    <a:gd name="T5" fmla="*/ 1 h 13"/>
                    <a:gd name="T6" fmla="*/ 1 w 13"/>
                    <a:gd name="T7" fmla="*/ 13 h 13"/>
                    <a:gd name="T8" fmla="*/ 13 w 13"/>
                    <a:gd name="T9" fmla="*/ 12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13" y="12"/>
                      </a:moveTo>
                      <a:lnTo>
                        <a:pt x="12" y="0"/>
                      </a:lnTo>
                      <a:lnTo>
                        <a:pt x="0" y="1"/>
                      </a:lnTo>
                      <a:lnTo>
                        <a:pt x="1" y="13"/>
                      </a:lnTo>
                      <a:lnTo>
                        <a:pt x="13" y="12"/>
                      </a:lnTo>
                      <a:close/>
                    </a:path>
                  </a:pathLst>
                </a:custGeom>
                <a:solidFill>
                  <a:srgbClr val="5C5B3C"/>
                </a:solidFill>
                <a:ln w="9525">
                  <a:noFill/>
                  <a:round/>
                  <a:headEnd/>
                  <a:tailEnd/>
                </a:ln>
              </p:spPr>
              <p:txBody>
                <a:bodyPr>
                  <a:prstTxWarp prst="textNoShape">
                    <a:avLst/>
                  </a:prstTxWarp>
                </a:bodyPr>
                <a:lstStyle/>
                <a:p>
                  <a:endParaRPr lang="en-US"/>
                </a:p>
              </p:txBody>
            </p:sp>
            <p:sp>
              <p:nvSpPr>
                <p:cNvPr id="62979" name="Freeform 114"/>
                <p:cNvSpPr>
                  <a:spLocks noChangeAspect="1"/>
                </p:cNvSpPr>
                <p:nvPr/>
              </p:nvSpPr>
              <p:spPr bwMode="auto">
                <a:xfrm>
                  <a:off x="2417" y="1422"/>
                  <a:ext cx="13" cy="14"/>
                </a:xfrm>
                <a:custGeom>
                  <a:avLst/>
                  <a:gdLst>
                    <a:gd name="T0" fmla="*/ 13 w 13"/>
                    <a:gd name="T1" fmla="*/ 12 h 14"/>
                    <a:gd name="T2" fmla="*/ 12 w 13"/>
                    <a:gd name="T3" fmla="*/ 0 h 14"/>
                    <a:gd name="T4" fmla="*/ 0 w 13"/>
                    <a:gd name="T5" fmla="*/ 2 h 14"/>
                    <a:gd name="T6" fmla="*/ 1 w 13"/>
                    <a:gd name="T7" fmla="*/ 14 h 14"/>
                    <a:gd name="T8" fmla="*/ 13 w 13"/>
                    <a:gd name="T9" fmla="*/ 12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13" y="12"/>
                      </a:moveTo>
                      <a:lnTo>
                        <a:pt x="12" y="0"/>
                      </a:lnTo>
                      <a:lnTo>
                        <a:pt x="0" y="2"/>
                      </a:lnTo>
                      <a:lnTo>
                        <a:pt x="1" y="14"/>
                      </a:lnTo>
                      <a:lnTo>
                        <a:pt x="13" y="12"/>
                      </a:lnTo>
                      <a:close/>
                    </a:path>
                  </a:pathLst>
                </a:custGeom>
                <a:solidFill>
                  <a:srgbClr val="5C5B3C"/>
                </a:solidFill>
                <a:ln w="9525">
                  <a:noFill/>
                  <a:round/>
                  <a:headEnd/>
                  <a:tailEnd/>
                </a:ln>
              </p:spPr>
              <p:txBody>
                <a:bodyPr>
                  <a:prstTxWarp prst="textNoShape">
                    <a:avLst/>
                  </a:prstTxWarp>
                </a:bodyPr>
                <a:lstStyle/>
                <a:p>
                  <a:endParaRPr lang="en-US"/>
                </a:p>
              </p:txBody>
            </p:sp>
            <p:sp>
              <p:nvSpPr>
                <p:cNvPr id="62980" name="Freeform 115"/>
                <p:cNvSpPr>
                  <a:spLocks noChangeAspect="1"/>
                </p:cNvSpPr>
                <p:nvPr/>
              </p:nvSpPr>
              <p:spPr bwMode="auto">
                <a:xfrm>
                  <a:off x="2393" y="1425"/>
                  <a:ext cx="13" cy="14"/>
                </a:xfrm>
                <a:custGeom>
                  <a:avLst/>
                  <a:gdLst>
                    <a:gd name="T0" fmla="*/ 13 w 13"/>
                    <a:gd name="T1" fmla="*/ 12 h 14"/>
                    <a:gd name="T2" fmla="*/ 12 w 13"/>
                    <a:gd name="T3" fmla="*/ 0 h 14"/>
                    <a:gd name="T4" fmla="*/ 13 w 13"/>
                    <a:gd name="T5" fmla="*/ 0 h 14"/>
                    <a:gd name="T6" fmla="*/ 0 w 13"/>
                    <a:gd name="T7" fmla="*/ 2 h 14"/>
                    <a:gd name="T8" fmla="*/ 1 w 13"/>
                    <a:gd name="T9" fmla="*/ 14 h 14"/>
                    <a:gd name="T10" fmla="*/ 13 w 13"/>
                    <a:gd name="T11" fmla="*/ 12 h 14"/>
                    <a:gd name="T12" fmla="*/ 0 60000 65536"/>
                    <a:gd name="T13" fmla="*/ 0 60000 65536"/>
                    <a:gd name="T14" fmla="*/ 0 60000 65536"/>
                    <a:gd name="T15" fmla="*/ 0 60000 65536"/>
                    <a:gd name="T16" fmla="*/ 0 60000 65536"/>
                    <a:gd name="T17" fmla="*/ 0 60000 65536"/>
                    <a:gd name="T18" fmla="*/ 0 w 13"/>
                    <a:gd name="T19" fmla="*/ 0 h 14"/>
                    <a:gd name="T20" fmla="*/ 13 w 1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3" h="14">
                      <a:moveTo>
                        <a:pt x="13" y="12"/>
                      </a:moveTo>
                      <a:lnTo>
                        <a:pt x="12" y="0"/>
                      </a:lnTo>
                      <a:lnTo>
                        <a:pt x="13" y="0"/>
                      </a:lnTo>
                      <a:lnTo>
                        <a:pt x="0" y="2"/>
                      </a:lnTo>
                      <a:lnTo>
                        <a:pt x="1" y="14"/>
                      </a:lnTo>
                      <a:lnTo>
                        <a:pt x="13" y="12"/>
                      </a:lnTo>
                      <a:close/>
                    </a:path>
                  </a:pathLst>
                </a:custGeom>
                <a:solidFill>
                  <a:srgbClr val="5C5B3C"/>
                </a:solidFill>
                <a:ln w="9525">
                  <a:noFill/>
                  <a:round/>
                  <a:headEnd/>
                  <a:tailEnd/>
                </a:ln>
              </p:spPr>
              <p:txBody>
                <a:bodyPr>
                  <a:prstTxWarp prst="textNoShape">
                    <a:avLst/>
                  </a:prstTxWarp>
                </a:bodyPr>
                <a:lstStyle/>
                <a:p>
                  <a:endParaRPr lang="en-US"/>
                </a:p>
              </p:txBody>
            </p:sp>
            <p:sp>
              <p:nvSpPr>
                <p:cNvPr id="62981" name="Freeform 116"/>
                <p:cNvSpPr>
                  <a:spLocks noChangeAspect="1"/>
                </p:cNvSpPr>
                <p:nvPr/>
              </p:nvSpPr>
              <p:spPr bwMode="auto">
                <a:xfrm>
                  <a:off x="2370" y="1428"/>
                  <a:ext cx="13" cy="13"/>
                </a:xfrm>
                <a:custGeom>
                  <a:avLst/>
                  <a:gdLst>
                    <a:gd name="T0" fmla="*/ 13 w 13"/>
                    <a:gd name="T1" fmla="*/ 12 h 13"/>
                    <a:gd name="T2" fmla="*/ 12 w 13"/>
                    <a:gd name="T3" fmla="*/ 0 h 13"/>
                    <a:gd name="T4" fmla="*/ 0 w 13"/>
                    <a:gd name="T5" fmla="*/ 1 h 13"/>
                    <a:gd name="T6" fmla="*/ 1 w 13"/>
                    <a:gd name="T7" fmla="*/ 13 h 13"/>
                    <a:gd name="T8" fmla="*/ 13 w 13"/>
                    <a:gd name="T9" fmla="*/ 12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13" y="12"/>
                      </a:moveTo>
                      <a:lnTo>
                        <a:pt x="12" y="0"/>
                      </a:lnTo>
                      <a:lnTo>
                        <a:pt x="0" y="1"/>
                      </a:lnTo>
                      <a:lnTo>
                        <a:pt x="1" y="13"/>
                      </a:lnTo>
                      <a:lnTo>
                        <a:pt x="13" y="12"/>
                      </a:lnTo>
                      <a:close/>
                    </a:path>
                  </a:pathLst>
                </a:custGeom>
                <a:solidFill>
                  <a:srgbClr val="5C5B3C"/>
                </a:solidFill>
                <a:ln w="9525">
                  <a:noFill/>
                  <a:round/>
                  <a:headEnd/>
                  <a:tailEnd/>
                </a:ln>
              </p:spPr>
              <p:txBody>
                <a:bodyPr>
                  <a:prstTxWarp prst="textNoShape">
                    <a:avLst/>
                  </a:prstTxWarp>
                </a:bodyPr>
                <a:lstStyle/>
                <a:p>
                  <a:endParaRPr lang="en-US"/>
                </a:p>
              </p:txBody>
            </p:sp>
            <p:sp>
              <p:nvSpPr>
                <p:cNvPr id="62982" name="Freeform 117"/>
                <p:cNvSpPr>
                  <a:spLocks noChangeAspect="1"/>
                </p:cNvSpPr>
                <p:nvPr/>
              </p:nvSpPr>
              <p:spPr bwMode="auto">
                <a:xfrm>
                  <a:off x="2346" y="1431"/>
                  <a:ext cx="13" cy="13"/>
                </a:xfrm>
                <a:custGeom>
                  <a:avLst/>
                  <a:gdLst>
                    <a:gd name="T0" fmla="*/ 13 w 13"/>
                    <a:gd name="T1" fmla="*/ 12 h 13"/>
                    <a:gd name="T2" fmla="*/ 12 w 13"/>
                    <a:gd name="T3" fmla="*/ 0 h 13"/>
                    <a:gd name="T4" fmla="*/ 0 w 13"/>
                    <a:gd name="T5" fmla="*/ 1 h 13"/>
                    <a:gd name="T6" fmla="*/ 1 w 13"/>
                    <a:gd name="T7" fmla="*/ 13 h 13"/>
                    <a:gd name="T8" fmla="*/ 13 w 13"/>
                    <a:gd name="T9" fmla="*/ 12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13" y="12"/>
                      </a:moveTo>
                      <a:lnTo>
                        <a:pt x="12" y="0"/>
                      </a:lnTo>
                      <a:lnTo>
                        <a:pt x="0" y="1"/>
                      </a:lnTo>
                      <a:lnTo>
                        <a:pt x="1" y="13"/>
                      </a:lnTo>
                      <a:lnTo>
                        <a:pt x="13" y="12"/>
                      </a:lnTo>
                      <a:close/>
                    </a:path>
                  </a:pathLst>
                </a:custGeom>
                <a:solidFill>
                  <a:srgbClr val="5C5B3C"/>
                </a:solidFill>
                <a:ln w="9525">
                  <a:noFill/>
                  <a:round/>
                  <a:headEnd/>
                  <a:tailEnd/>
                </a:ln>
              </p:spPr>
              <p:txBody>
                <a:bodyPr>
                  <a:prstTxWarp prst="textNoShape">
                    <a:avLst/>
                  </a:prstTxWarp>
                </a:bodyPr>
                <a:lstStyle/>
                <a:p>
                  <a:endParaRPr lang="en-US"/>
                </a:p>
              </p:txBody>
            </p:sp>
            <p:sp>
              <p:nvSpPr>
                <p:cNvPr id="62983" name="Freeform 118"/>
                <p:cNvSpPr>
                  <a:spLocks noChangeAspect="1"/>
                </p:cNvSpPr>
                <p:nvPr/>
              </p:nvSpPr>
              <p:spPr bwMode="auto">
                <a:xfrm>
                  <a:off x="2322" y="1433"/>
                  <a:ext cx="13" cy="13"/>
                </a:xfrm>
                <a:custGeom>
                  <a:avLst/>
                  <a:gdLst>
                    <a:gd name="T0" fmla="*/ 13 w 13"/>
                    <a:gd name="T1" fmla="*/ 12 h 13"/>
                    <a:gd name="T2" fmla="*/ 12 w 13"/>
                    <a:gd name="T3" fmla="*/ 0 h 13"/>
                    <a:gd name="T4" fmla="*/ 0 w 13"/>
                    <a:gd name="T5" fmla="*/ 1 h 13"/>
                    <a:gd name="T6" fmla="*/ 1 w 13"/>
                    <a:gd name="T7" fmla="*/ 13 h 13"/>
                    <a:gd name="T8" fmla="*/ 13 w 13"/>
                    <a:gd name="T9" fmla="*/ 12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13" y="12"/>
                      </a:moveTo>
                      <a:lnTo>
                        <a:pt x="12" y="0"/>
                      </a:lnTo>
                      <a:lnTo>
                        <a:pt x="0" y="1"/>
                      </a:lnTo>
                      <a:lnTo>
                        <a:pt x="1" y="13"/>
                      </a:lnTo>
                      <a:lnTo>
                        <a:pt x="13" y="12"/>
                      </a:lnTo>
                      <a:close/>
                    </a:path>
                  </a:pathLst>
                </a:custGeom>
                <a:solidFill>
                  <a:srgbClr val="5C5B3C"/>
                </a:solidFill>
                <a:ln w="9525">
                  <a:noFill/>
                  <a:round/>
                  <a:headEnd/>
                  <a:tailEnd/>
                </a:ln>
              </p:spPr>
              <p:txBody>
                <a:bodyPr>
                  <a:prstTxWarp prst="textNoShape">
                    <a:avLst/>
                  </a:prstTxWarp>
                </a:bodyPr>
                <a:lstStyle/>
                <a:p>
                  <a:endParaRPr lang="en-US"/>
                </a:p>
              </p:txBody>
            </p:sp>
            <p:sp>
              <p:nvSpPr>
                <p:cNvPr id="62984" name="Freeform 119"/>
                <p:cNvSpPr>
                  <a:spLocks noChangeAspect="1"/>
                </p:cNvSpPr>
                <p:nvPr/>
              </p:nvSpPr>
              <p:spPr bwMode="auto">
                <a:xfrm>
                  <a:off x="2298" y="1435"/>
                  <a:ext cx="13" cy="13"/>
                </a:xfrm>
                <a:custGeom>
                  <a:avLst/>
                  <a:gdLst>
                    <a:gd name="T0" fmla="*/ 13 w 13"/>
                    <a:gd name="T1" fmla="*/ 12 h 13"/>
                    <a:gd name="T2" fmla="*/ 12 w 13"/>
                    <a:gd name="T3" fmla="*/ 0 h 13"/>
                    <a:gd name="T4" fmla="*/ 0 w 13"/>
                    <a:gd name="T5" fmla="*/ 1 h 13"/>
                    <a:gd name="T6" fmla="*/ 1 w 13"/>
                    <a:gd name="T7" fmla="*/ 13 h 13"/>
                    <a:gd name="T8" fmla="*/ 13 w 13"/>
                    <a:gd name="T9" fmla="*/ 12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13" y="12"/>
                      </a:moveTo>
                      <a:lnTo>
                        <a:pt x="12" y="0"/>
                      </a:lnTo>
                      <a:lnTo>
                        <a:pt x="0" y="1"/>
                      </a:lnTo>
                      <a:lnTo>
                        <a:pt x="1" y="13"/>
                      </a:lnTo>
                      <a:lnTo>
                        <a:pt x="13" y="12"/>
                      </a:lnTo>
                      <a:close/>
                    </a:path>
                  </a:pathLst>
                </a:custGeom>
                <a:solidFill>
                  <a:srgbClr val="5C5B3C"/>
                </a:solidFill>
                <a:ln w="9525">
                  <a:noFill/>
                  <a:round/>
                  <a:headEnd/>
                  <a:tailEnd/>
                </a:ln>
              </p:spPr>
              <p:txBody>
                <a:bodyPr>
                  <a:prstTxWarp prst="textNoShape">
                    <a:avLst/>
                  </a:prstTxWarp>
                </a:bodyPr>
                <a:lstStyle/>
                <a:p>
                  <a:endParaRPr lang="en-US"/>
                </a:p>
              </p:txBody>
            </p:sp>
            <p:sp>
              <p:nvSpPr>
                <p:cNvPr id="62985" name="Freeform 120"/>
                <p:cNvSpPr>
                  <a:spLocks noChangeAspect="1"/>
                </p:cNvSpPr>
                <p:nvPr/>
              </p:nvSpPr>
              <p:spPr bwMode="auto">
                <a:xfrm>
                  <a:off x="2274" y="1438"/>
                  <a:ext cx="13" cy="13"/>
                </a:xfrm>
                <a:custGeom>
                  <a:avLst/>
                  <a:gdLst>
                    <a:gd name="T0" fmla="*/ 13 w 13"/>
                    <a:gd name="T1" fmla="*/ 12 h 13"/>
                    <a:gd name="T2" fmla="*/ 12 w 13"/>
                    <a:gd name="T3" fmla="*/ 0 h 13"/>
                    <a:gd name="T4" fmla="*/ 10 w 13"/>
                    <a:gd name="T5" fmla="*/ 0 h 13"/>
                    <a:gd name="T6" fmla="*/ 0 w 13"/>
                    <a:gd name="T7" fmla="*/ 1 h 13"/>
                    <a:gd name="T8" fmla="*/ 1 w 13"/>
                    <a:gd name="T9" fmla="*/ 13 h 13"/>
                    <a:gd name="T10" fmla="*/ 10 w 13"/>
                    <a:gd name="T11" fmla="*/ 12 h 13"/>
                    <a:gd name="T12" fmla="*/ 13 w 13"/>
                    <a:gd name="T13" fmla="*/ 12 h 13"/>
                    <a:gd name="T14" fmla="*/ 0 60000 65536"/>
                    <a:gd name="T15" fmla="*/ 0 60000 65536"/>
                    <a:gd name="T16" fmla="*/ 0 60000 65536"/>
                    <a:gd name="T17" fmla="*/ 0 60000 65536"/>
                    <a:gd name="T18" fmla="*/ 0 60000 65536"/>
                    <a:gd name="T19" fmla="*/ 0 60000 65536"/>
                    <a:gd name="T20" fmla="*/ 0 60000 65536"/>
                    <a:gd name="T21" fmla="*/ 0 w 13"/>
                    <a:gd name="T22" fmla="*/ 0 h 13"/>
                    <a:gd name="T23" fmla="*/ 13 w 13"/>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3">
                      <a:moveTo>
                        <a:pt x="13" y="12"/>
                      </a:moveTo>
                      <a:lnTo>
                        <a:pt x="12" y="0"/>
                      </a:lnTo>
                      <a:lnTo>
                        <a:pt x="10" y="0"/>
                      </a:lnTo>
                      <a:lnTo>
                        <a:pt x="0" y="1"/>
                      </a:lnTo>
                      <a:lnTo>
                        <a:pt x="1" y="13"/>
                      </a:lnTo>
                      <a:lnTo>
                        <a:pt x="10" y="12"/>
                      </a:lnTo>
                      <a:lnTo>
                        <a:pt x="13" y="12"/>
                      </a:lnTo>
                      <a:close/>
                    </a:path>
                  </a:pathLst>
                </a:custGeom>
                <a:solidFill>
                  <a:srgbClr val="5C5B3C"/>
                </a:solidFill>
                <a:ln w="9525">
                  <a:noFill/>
                  <a:round/>
                  <a:headEnd/>
                  <a:tailEnd/>
                </a:ln>
              </p:spPr>
              <p:txBody>
                <a:bodyPr>
                  <a:prstTxWarp prst="textNoShape">
                    <a:avLst/>
                  </a:prstTxWarp>
                </a:bodyPr>
                <a:lstStyle/>
                <a:p>
                  <a:endParaRPr lang="en-US"/>
                </a:p>
              </p:txBody>
            </p:sp>
            <p:sp>
              <p:nvSpPr>
                <p:cNvPr id="62986" name="Freeform 121"/>
                <p:cNvSpPr>
                  <a:spLocks noChangeAspect="1"/>
                </p:cNvSpPr>
                <p:nvPr/>
              </p:nvSpPr>
              <p:spPr bwMode="auto">
                <a:xfrm>
                  <a:off x="2250" y="1440"/>
                  <a:ext cx="13" cy="12"/>
                </a:xfrm>
                <a:custGeom>
                  <a:avLst/>
                  <a:gdLst>
                    <a:gd name="T0" fmla="*/ 13 w 13"/>
                    <a:gd name="T1" fmla="*/ 12 h 12"/>
                    <a:gd name="T2" fmla="*/ 12 w 13"/>
                    <a:gd name="T3" fmla="*/ 0 h 12"/>
                    <a:gd name="T4" fmla="*/ 0 w 13"/>
                    <a:gd name="T5" fmla="*/ 0 h 12"/>
                    <a:gd name="T6" fmla="*/ 1 w 13"/>
                    <a:gd name="T7" fmla="*/ 12 h 12"/>
                    <a:gd name="T8" fmla="*/ 13 w 13"/>
                    <a:gd name="T9" fmla="*/ 12 h 12"/>
                    <a:gd name="T10" fmla="*/ 0 60000 65536"/>
                    <a:gd name="T11" fmla="*/ 0 60000 65536"/>
                    <a:gd name="T12" fmla="*/ 0 60000 65536"/>
                    <a:gd name="T13" fmla="*/ 0 60000 65536"/>
                    <a:gd name="T14" fmla="*/ 0 60000 65536"/>
                    <a:gd name="T15" fmla="*/ 0 w 13"/>
                    <a:gd name="T16" fmla="*/ 0 h 12"/>
                    <a:gd name="T17" fmla="*/ 13 w 13"/>
                    <a:gd name="T18" fmla="*/ 12 h 12"/>
                  </a:gdLst>
                  <a:ahLst/>
                  <a:cxnLst>
                    <a:cxn ang="T10">
                      <a:pos x="T0" y="T1"/>
                    </a:cxn>
                    <a:cxn ang="T11">
                      <a:pos x="T2" y="T3"/>
                    </a:cxn>
                    <a:cxn ang="T12">
                      <a:pos x="T4" y="T5"/>
                    </a:cxn>
                    <a:cxn ang="T13">
                      <a:pos x="T6" y="T7"/>
                    </a:cxn>
                    <a:cxn ang="T14">
                      <a:pos x="T8" y="T9"/>
                    </a:cxn>
                  </a:cxnLst>
                  <a:rect l="T15" t="T16" r="T17" b="T18"/>
                  <a:pathLst>
                    <a:path w="13" h="12">
                      <a:moveTo>
                        <a:pt x="13" y="12"/>
                      </a:moveTo>
                      <a:lnTo>
                        <a:pt x="12" y="0"/>
                      </a:lnTo>
                      <a:lnTo>
                        <a:pt x="0" y="0"/>
                      </a:lnTo>
                      <a:lnTo>
                        <a:pt x="1" y="12"/>
                      </a:lnTo>
                      <a:lnTo>
                        <a:pt x="13" y="12"/>
                      </a:lnTo>
                      <a:close/>
                    </a:path>
                  </a:pathLst>
                </a:custGeom>
                <a:solidFill>
                  <a:srgbClr val="5C5B3C"/>
                </a:solidFill>
                <a:ln w="9525">
                  <a:noFill/>
                  <a:round/>
                  <a:headEnd/>
                  <a:tailEnd/>
                </a:ln>
              </p:spPr>
              <p:txBody>
                <a:bodyPr>
                  <a:prstTxWarp prst="textNoShape">
                    <a:avLst/>
                  </a:prstTxWarp>
                </a:bodyPr>
                <a:lstStyle/>
                <a:p>
                  <a:endParaRPr lang="en-US"/>
                </a:p>
              </p:txBody>
            </p:sp>
            <p:sp>
              <p:nvSpPr>
                <p:cNvPr id="62987" name="Freeform 122"/>
                <p:cNvSpPr>
                  <a:spLocks noChangeAspect="1"/>
                </p:cNvSpPr>
                <p:nvPr/>
              </p:nvSpPr>
              <p:spPr bwMode="auto">
                <a:xfrm>
                  <a:off x="2226" y="1441"/>
                  <a:ext cx="13" cy="13"/>
                </a:xfrm>
                <a:custGeom>
                  <a:avLst/>
                  <a:gdLst>
                    <a:gd name="T0" fmla="*/ 13 w 13"/>
                    <a:gd name="T1" fmla="*/ 12 h 13"/>
                    <a:gd name="T2" fmla="*/ 12 w 13"/>
                    <a:gd name="T3" fmla="*/ 0 h 13"/>
                    <a:gd name="T4" fmla="*/ 0 w 13"/>
                    <a:gd name="T5" fmla="*/ 1 h 13"/>
                    <a:gd name="T6" fmla="*/ 1 w 13"/>
                    <a:gd name="T7" fmla="*/ 13 h 13"/>
                    <a:gd name="T8" fmla="*/ 13 w 13"/>
                    <a:gd name="T9" fmla="*/ 12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13" y="12"/>
                      </a:moveTo>
                      <a:lnTo>
                        <a:pt x="12" y="0"/>
                      </a:lnTo>
                      <a:lnTo>
                        <a:pt x="0" y="1"/>
                      </a:lnTo>
                      <a:lnTo>
                        <a:pt x="1" y="13"/>
                      </a:lnTo>
                      <a:lnTo>
                        <a:pt x="13" y="12"/>
                      </a:lnTo>
                      <a:close/>
                    </a:path>
                  </a:pathLst>
                </a:custGeom>
                <a:solidFill>
                  <a:srgbClr val="5C5B3C"/>
                </a:solidFill>
                <a:ln w="9525">
                  <a:noFill/>
                  <a:round/>
                  <a:headEnd/>
                  <a:tailEnd/>
                </a:ln>
              </p:spPr>
              <p:txBody>
                <a:bodyPr>
                  <a:prstTxWarp prst="textNoShape">
                    <a:avLst/>
                  </a:prstTxWarp>
                </a:bodyPr>
                <a:lstStyle/>
                <a:p>
                  <a:endParaRPr lang="en-US"/>
                </a:p>
              </p:txBody>
            </p:sp>
            <p:sp>
              <p:nvSpPr>
                <p:cNvPr id="62988" name="Freeform 123"/>
                <p:cNvSpPr>
                  <a:spLocks noChangeAspect="1"/>
                </p:cNvSpPr>
                <p:nvPr/>
              </p:nvSpPr>
              <p:spPr bwMode="auto">
                <a:xfrm>
                  <a:off x="2202" y="1443"/>
                  <a:ext cx="13" cy="13"/>
                </a:xfrm>
                <a:custGeom>
                  <a:avLst/>
                  <a:gdLst>
                    <a:gd name="T0" fmla="*/ 13 w 13"/>
                    <a:gd name="T1" fmla="*/ 12 h 13"/>
                    <a:gd name="T2" fmla="*/ 12 w 13"/>
                    <a:gd name="T3" fmla="*/ 0 h 13"/>
                    <a:gd name="T4" fmla="*/ 0 w 13"/>
                    <a:gd name="T5" fmla="*/ 1 h 13"/>
                    <a:gd name="T6" fmla="*/ 1 w 13"/>
                    <a:gd name="T7" fmla="*/ 13 h 13"/>
                    <a:gd name="T8" fmla="*/ 13 w 13"/>
                    <a:gd name="T9" fmla="*/ 12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13" y="12"/>
                      </a:moveTo>
                      <a:lnTo>
                        <a:pt x="12" y="0"/>
                      </a:lnTo>
                      <a:lnTo>
                        <a:pt x="0" y="1"/>
                      </a:lnTo>
                      <a:lnTo>
                        <a:pt x="1" y="13"/>
                      </a:lnTo>
                      <a:lnTo>
                        <a:pt x="13" y="12"/>
                      </a:lnTo>
                      <a:close/>
                    </a:path>
                  </a:pathLst>
                </a:custGeom>
                <a:solidFill>
                  <a:srgbClr val="5C5B3C"/>
                </a:solidFill>
                <a:ln w="9525">
                  <a:noFill/>
                  <a:round/>
                  <a:headEnd/>
                  <a:tailEnd/>
                </a:ln>
              </p:spPr>
              <p:txBody>
                <a:bodyPr>
                  <a:prstTxWarp prst="textNoShape">
                    <a:avLst/>
                  </a:prstTxWarp>
                </a:bodyPr>
                <a:lstStyle/>
                <a:p>
                  <a:endParaRPr lang="en-US"/>
                </a:p>
              </p:txBody>
            </p:sp>
            <p:sp>
              <p:nvSpPr>
                <p:cNvPr id="62989" name="Freeform 124"/>
                <p:cNvSpPr>
                  <a:spLocks noChangeAspect="1"/>
                </p:cNvSpPr>
                <p:nvPr/>
              </p:nvSpPr>
              <p:spPr bwMode="auto">
                <a:xfrm>
                  <a:off x="2178" y="1445"/>
                  <a:ext cx="13" cy="12"/>
                </a:xfrm>
                <a:custGeom>
                  <a:avLst/>
                  <a:gdLst>
                    <a:gd name="T0" fmla="*/ 13 w 13"/>
                    <a:gd name="T1" fmla="*/ 12 h 12"/>
                    <a:gd name="T2" fmla="*/ 12 w 13"/>
                    <a:gd name="T3" fmla="*/ 0 h 12"/>
                    <a:gd name="T4" fmla="*/ 0 w 13"/>
                    <a:gd name="T5" fmla="*/ 0 h 12"/>
                    <a:gd name="T6" fmla="*/ 1 w 13"/>
                    <a:gd name="T7" fmla="*/ 12 h 12"/>
                    <a:gd name="T8" fmla="*/ 13 w 13"/>
                    <a:gd name="T9" fmla="*/ 12 h 12"/>
                    <a:gd name="T10" fmla="*/ 0 60000 65536"/>
                    <a:gd name="T11" fmla="*/ 0 60000 65536"/>
                    <a:gd name="T12" fmla="*/ 0 60000 65536"/>
                    <a:gd name="T13" fmla="*/ 0 60000 65536"/>
                    <a:gd name="T14" fmla="*/ 0 60000 65536"/>
                    <a:gd name="T15" fmla="*/ 0 w 13"/>
                    <a:gd name="T16" fmla="*/ 0 h 12"/>
                    <a:gd name="T17" fmla="*/ 13 w 13"/>
                    <a:gd name="T18" fmla="*/ 12 h 12"/>
                  </a:gdLst>
                  <a:ahLst/>
                  <a:cxnLst>
                    <a:cxn ang="T10">
                      <a:pos x="T0" y="T1"/>
                    </a:cxn>
                    <a:cxn ang="T11">
                      <a:pos x="T2" y="T3"/>
                    </a:cxn>
                    <a:cxn ang="T12">
                      <a:pos x="T4" y="T5"/>
                    </a:cxn>
                    <a:cxn ang="T13">
                      <a:pos x="T6" y="T7"/>
                    </a:cxn>
                    <a:cxn ang="T14">
                      <a:pos x="T8" y="T9"/>
                    </a:cxn>
                  </a:cxnLst>
                  <a:rect l="T15" t="T16" r="T17" b="T18"/>
                  <a:pathLst>
                    <a:path w="13" h="12">
                      <a:moveTo>
                        <a:pt x="13" y="12"/>
                      </a:moveTo>
                      <a:lnTo>
                        <a:pt x="12" y="0"/>
                      </a:lnTo>
                      <a:lnTo>
                        <a:pt x="0" y="0"/>
                      </a:lnTo>
                      <a:lnTo>
                        <a:pt x="1" y="12"/>
                      </a:lnTo>
                      <a:lnTo>
                        <a:pt x="13" y="12"/>
                      </a:lnTo>
                      <a:close/>
                    </a:path>
                  </a:pathLst>
                </a:custGeom>
                <a:solidFill>
                  <a:srgbClr val="5C5B3C"/>
                </a:solidFill>
                <a:ln w="9525">
                  <a:noFill/>
                  <a:round/>
                  <a:headEnd/>
                  <a:tailEnd/>
                </a:ln>
              </p:spPr>
              <p:txBody>
                <a:bodyPr>
                  <a:prstTxWarp prst="textNoShape">
                    <a:avLst/>
                  </a:prstTxWarp>
                </a:bodyPr>
                <a:lstStyle/>
                <a:p>
                  <a:endParaRPr lang="en-US"/>
                </a:p>
              </p:txBody>
            </p:sp>
            <p:sp>
              <p:nvSpPr>
                <p:cNvPr id="62990" name="Freeform 125"/>
                <p:cNvSpPr>
                  <a:spLocks noChangeAspect="1"/>
                </p:cNvSpPr>
                <p:nvPr/>
              </p:nvSpPr>
              <p:spPr bwMode="auto">
                <a:xfrm>
                  <a:off x="2155" y="1446"/>
                  <a:ext cx="12" cy="13"/>
                </a:xfrm>
                <a:custGeom>
                  <a:avLst/>
                  <a:gdLst>
                    <a:gd name="T0" fmla="*/ 12 w 12"/>
                    <a:gd name="T1" fmla="*/ 12 h 13"/>
                    <a:gd name="T2" fmla="*/ 11 w 12"/>
                    <a:gd name="T3" fmla="*/ 0 h 13"/>
                    <a:gd name="T4" fmla="*/ 2 w 12"/>
                    <a:gd name="T5" fmla="*/ 1 h 13"/>
                    <a:gd name="T6" fmla="*/ 0 w 12"/>
                    <a:gd name="T7" fmla="*/ 1 h 13"/>
                    <a:gd name="T8" fmla="*/ 0 w 12"/>
                    <a:gd name="T9" fmla="*/ 13 h 13"/>
                    <a:gd name="T10" fmla="*/ 2 w 12"/>
                    <a:gd name="T11" fmla="*/ 13 h 13"/>
                    <a:gd name="T12" fmla="*/ 12 w 12"/>
                    <a:gd name="T13" fmla="*/ 12 h 13"/>
                    <a:gd name="T14" fmla="*/ 0 60000 65536"/>
                    <a:gd name="T15" fmla="*/ 0 60000 65536"/>
                    <a:gd name="T16" fmla="*/ 0 60000 65536"/>
                    <a:gd name="T17" fmla="*/ 0 60000 65536"/>
                    <a:gd name="T18" fmla="*/ 0 60000 65536"/>
                    <a:gd name="T19" fmla="*/ 0 60000 65536"/>
                    <a:gd name="T20" fmla="*/ 0 60000 65536"/>
                    <a:gd name="T21" fmla="*/ 0 w 12"/>
                    <a:gd name="T22" fmla="*/ 0 h 13"/>
                    <a:gd name="T23" fmla="*/ 12 w 12"/>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3">
                      <a:moveTo>
                        <a:pt x="12" y="12"/>
                      </a:moveTo>
                      <a:lnTo>
                        <a:pt x="11" y="0"/>
                      </a:lnTo>
                      <a:lnTo>
                        <a:pt x="2" y="1"/>
                      </a:lnTo>
                      <a:lnTo>
                        <a:pt x="0" y="1"/>
                      </a:lnTo>
                      <a:lnTo>
                        <a:pt x="0" y="13"/>
                      </a:lnTo>
                      <a:lnTo>
                        <a:pt x="2" y="13"/>
                      </a:lnTo>
                      <a:lnTo>
                        <a:pt x="12" y="12"/>
                      </a:lnTo>
                      <a:close/>
                    </a:path>
                  </a:pathLst>
                </a:custGeom>
                <a:solidFill>
                  <a:srgbClr val="5C5B3C"/>
                </a:solidFill>
                <a:ln w="9525">
                  <a:noFill/>
                  <a:round/>
                  <a:headEnd/>
                  <a:tailEnd/>
                </a:ln>
              </p:spPr>
              <p:txBody>
                <a:bodyPr>
                  <a:prstTxWarp prst="textNoShape">
                    <a:avLst/>
                  </a:prstTxWarp>
                </a:bodyPr>
                <a:lstStyle/>
                <a:p>
                  <a:endParaRPr lang="en-US"/>
                </a:p>
              </p:txBody>
            </p:sp>
            <p:sp>
              <p:nvSpPr>
                <p:cNvPr id="62991" name="Freeform 126"/>
                <p:cNvSpPr>
                  <a:spLocks noChangeAspect="1"/>
                </p:cNvSpPr>
                <p:nvPr/>
              </p:nvSpPr>
              <p:spPr bwMode="auto">
                <a:xfrm>
                  <a:off x="2131" y="1447"/>
                  <a:ext cx="12" cy="13"/>
                </a:xfrm>
                <a:custGeom>
                  <a:avLst/>
                  <a:gdLst>
                    <a:gd name="T0" fmla="*/ 12 w 12"/>
                    <a:gd name="T1" fmla="*/ 12 h 13"/>
                    <a:gd name="T2" fmla="*/ 12 w 12"/>
                    <a:gd name="T3" fmla="*/ 0 h 13"/>
                    <a:gd name="T4" fmla="*/ 0 w 12"/>
                    <a:gd name="T5" fmla="*/ 1 h 13"/>
                    <a:gd name="T6" fmla="*/ 0 w 12"/>
                    <a:gd name="T7" fmla="*/ 13 h 13"/>
                    <a:gd name="T8" fmla="*/ 12 w 12"/>
                    <a:gd name="T9" fmla="*/ 12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12" y="12"/>
                      </a:moveTo>
                      <a:lnTo>
                        <a:pt x="12" y="0"/>
                      </a:lnTo>
                      <a:lnTo>
                        <a:pt x="0" y="1"/>
                      </a:lnTo>
                      <a:lnTo>
                        <a:pt x="0" y="13"/>
                      </a:lnTo>
                      <a:lnTo>
                        <a:pt x="12" y="12"/>
                      </a:lnTo>
                      <a:close/>
                    </a:path>
                  </a:pathLst>
                </a:custGeom>
                <a:solidFill>
                  <a:srgbClr val="5C5B3C"/>
                </a:solidFill>
                <a:ln w="9525">
                  <a:noFill/>
                  <a:round/>
                  <a:headEnd/>
                  <a:tailEnd/>
                </a:ln>
              </p:spPr>
              <p:txBody>
                <a:bodyPr>
                  <a:prstTxWarp prst="textNoShape">
                    <a:avLst/>
                  </a:prstTxWarp>
                </a:bodyPr>
                <a:lstStyle/>
                <a:p>
                  <a:endParaRPr lang="en-US"/>
                </a:p>
              </p:txBody>
            </p:sp>
            <p:sp>
              <p:nvSpPr>
                <p:cNvPr id="62992" name="Freeform 127"/>
                <p:cNvSpPr>
                  <a:spLocks noChangeAspect="1"/>
                </p:cNvSpPr>
                <p:nvPr/>
              </p:nvSpPr>
              <p:spPr bwMode="auto">
                <a:xfrm>
                  <a:off x="2107" y="1448"/>
                  <a:ext cx="12" cy="13"/>
                </a:xfrm>
                <a:custGeom>
                  <a:avLst/>
                  <a:gdLst>
                    <a:gd name="T0" fmla="*/ 12 w 12"/>
                    <a:gd name="T1" fmla="*/ 12 h 13"/>
                    <a:gd name="T2" fmla="*/ 12 w 12"/>
                    <a:gd name="T3" fmla="*/ 0 h 13"/>
                    <a:gd name="T4" fmla="*/ 0 w 12"/>
                    <a:gd name="T5" fmla="*/ 1 h 13"/>
                    <a:gd name="T6" fmla="*/ 0 w 12"/>
                    <a:gd name="T7" fmla="*/ 13 h 13"/>
                    <a:gd name="T8" fmla="*/ 12 w 12"/>
                    <a:gd name="T9" fmla="*/ 12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12" y="12"/>
                      </a:moveTo>
                      <a:lnTo>
                        <a:pt x="12" y="0"/>
                      </a:lnTo>
                      <a:lnTo>
                        <a:pt x="0" y="1"/>
                      </a:lnTo>
                      <a:lnTo>
                        <a:pt x="0" y="13"/>
                      </a:lnTo>
                      <a:lnTo>
                        <a:pt x="12" y="12"/>
                      </a:lnTo>
                      <a:close/>
                    </a:path>
                  </a:pathLst>
                </a:custGeom>
                <a:solidFill>
                  <a:srgbClr val="5C5B3C"/>
                </a:solidFill>
                <a:ln w="9525">
                  <a:noFill/>
                  <a:round/>
                  <a:headEnd/>
                  <a:tailEnd/>
                </a:ln>
              </p:spPr>
              <p:txBody>
                <a:bodyPr>
                  <a:prstTxWarp prst="textNoShape">
                    <a:avLst/>
                  </a:prstTxWarp>
                </a:bodyPr>
                <a:lstStyle/>
                <a:p>
                  <a:endParaRPr lang="en-US"/>
                </a:p>
              </p:txBody>
            </p:sp>
            <p:sp>
              <p:nvSpPr>
                <p:cNvPr id="62993" name="Freeform 128"/>
                <p:cNvSpPr>
                  <a:spLocks noChangeAspect="1"/>
                </p:cNvSpPr>
                <p:nvPr/>
              </p:nvSpPr>
              <p:spPr bwMode="auto">
                <a:xfrm>
                  <a:off x="2083" y="1449"/>
                  <a:ext cx="12" cy="13"/>
                </a:xfrm>
                <a:custGeom>
                  <a:avLst/>
                  <a:gdLst>
                    <a:gd name="T0" fmla="*/ 12 w 12"/>
                    <a:gd name="T1" fmla="*/ 12 h 13"/>
                    <a:gd name="T2" fmla="*/ 12 w 12"/>
                    <a:gd name="T3" fmla="*/ 0 h 13"/>
                    <a:gd name="T4" fmla="*/ 9 w 12"/>
                    <a:gd name="T5" fmla="*/ 0 h 13"/>
                    <a:gd name="T6" fmla="*/ 0 w 12"/>
                    <a:gd name="T7" fmla="*/ 1 h 13"/>
                    <a:gd name="T8" fmla="*/ 0 w 12"/>
                    <a:gd name="T9" fmla="*/ 13 h 13"/>
                    <a:gd name="T10" fmla="*/ 9 w 12"/>
                    <a:gd name="T11" fmla="*/ 12 h 13"/>
                    <a:gd name="T12" fmla="*/ 12 w 12"/>
                    <a:gd name="T13" fmla="*/ 12 h 13"/>
                    <a:gd name="T14" fmla="*/ 0 60000 65536"/>
                    <a:gd name="T15" fmla="*/ 0 60000 65536"/>
                    <a:gd name="T16" fmla="*/ 0 60000 65536"/>
                    <a:gd name="T17" fmla="*/ 0 60000 65536"/>
                    <a:gd name="T18" fmla="*/ 0 60000 65536"/>
                    <a:gd name="T19" fmla="*/ 0 60000 65536"/>
                    <a:gd name="T20" fmla="*/ 0 60000 65536"/>
                    <a:gd name="T21" fmla="*/ 0 w 12"/>
                    <a:gd name="T22" fmla="*/ 0 h 13"/>
                    <a:gd name="T23" fmla="*/ 12 w 12"/>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3">
                      <a:moveTo>
                        <a:pt x="12" y="12"/>
                      </a:moveTo>
                      <a:lnTo>
                        <a:pt x="12" y="0"/>
                      </a:lnTo>
                      <a:lnTo>
                        <a:pt x="9" y="0"/>
                      </a:lnTo>
                      <a:lnTo>
                        <a:pt x="0" y="1"/>
                      </a:lnTo>
                      <a:lnTo>
                        <a:pt x="0" y="13"/>
                      </a:lnTo>
                      <a:lnTo>
                        <a:pt x="9" y="12"/>
                      </a:lnTo>
                      <a:lnTo>
                        <a:pt x="12" y="12"/>
                      </a:lnTo>
                      <a:close/>
                    </a:path>
                  </a:pathLst>
                </a:custGeom>
                <a:solidFill>
                  <a:srgbClr val="5C5B3C"/>
                </a:solidFill>
                <a:ln w="9525">
                  <a:noFill/>
                  <a:round/>
                  <a:headEnd/>
                  <a:tailEnd/>
                </a:ln>
              </p:spPr>
              <p:txBody>
                <a:bodyPr>
                  <a:prstTxWarp prst="textNoShape">
                    <a:avLst/>
                  </a:prstTxWarp>
                </a:bodyPr>
                <a:lstStyle/>
                <a:p>
                  <a:endParaRPr lang="en-US"/>
                </a:p>
              </p:txBody>
            </p:sp>
            <p:sp>
              <p:nvSpPr>
                <p:cNvPr id="62994" name="Rectangle 129"/>
                <p:cNvSpPr>
                  <a:spLocks noChangeAspect="1" noChangeArrowheads="1"/>
                </p:cNvSpPr>
                <p:nvPr/>
              </p:nvSpPr>
              <p:spPr bwMode="auto">
                <a:xfrm>
                  <a:off x="2059" y="1450"/>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995" name="Freeform 130"/>
                <p:cNvSpPr>
                  <a:spLocks noChangeAspect="1"/>
                </p:cNvSpPr>
                <p:nvPr/>
              </p:nvSpPr>
              <p:spPr bwMode="auto">
                <a:xfrm>
                  <a:off x="2035" y="1450"/>
                  <a:ext cx="12" cy="13"/>
                </a:xfrm>
                <a:custGeom>
                  <a:avLst/>
                  <a:gdLst>
                    <a:gd name="T0" fmla="*/ 12 w 12"/>
                    <a:gd name="T1" fmla="*/ 12 h 13"/>
                    <a:gd name="T2" fmla="*/ 12 w 12"/>
                    <a:gd name="T3" fmla="*/ 0 h 13"/>
                    <a:gd name="T4" fmla="*/ 0 w 12"/>
                    <a:gd name="T5" fmla="*/ 1 h 13"/>
                    <a:gd name="T6" fmla="*/ 0 w 12"/>
                    <a:gd name="T7" fmla="*/ 13 h 13"/>
                    <a:gd name="T8" fmla="*/ 12 w 12"/>
                    <a:gd name="T9" fmla="*/ 12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12" y="12"/>
                      </a:moveTo>
                      <a:lnTo>
                        <a:pt x="12" y="0"/>
                      </a:lnTo>
                      <a:lnTo>
                        <a:pt x="0" y="1"/>
                      </a:lnTo>
                      <a:lnTo>
                        <a:pt x="0" y="13"/>
                      </a:lnTo>
                      <a:lnTo>
                        <a:pt x="12" y="12"/>
                      </a:lnTo>
                      <a:close/>
                    </a:path>
                  </a:pathLst>
                </a:custGeom>
                <a:solidFill>
                  <a:srgbClr val="5C5B3C"/>
                </a:solidFill>
                <a:ln w="9525">
                  <a:noFill/>
                  <a:round/>
                  <a:headEnd/>
                  <a:tailEnd/>
                </a:ln>
              </p:spPr>
              <p:txBody>
                <a:bodyPr>
                  <a:prstTxWarp prst="textNoShape">
                    <a:avLst/>
                  </a:prstTxWarp>
                </a:bodyPr>
                <a:lstStyle/>
                <a:p>
                  <a:endParaRPr lang="en-US"/>
                </a:p>
              </p:txBody>
            </p:sp>
            <p:sp>
              <p:nvSpPr>
                <p:cNvPr id="62996" name="Rectangle 131"/>
                <p:cNvSpPr>
                  <a:spLocks noChangeAspect="1" noChangeArrowheads="1"/>
                </p:cNvSpPr>
                <p:nvPr/>
              </p:nvSpPr>
              <p:spPr bwMode="auto">
                <a:xfrm>
                  <a:off x="2011" y="1451"/>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997" name="Rectangle 132"/>
                <p:cNvSpPr>
                  <a:spLocks noChangeAspect="1" noChangeArrowheads="1"/>
                </p:cNvSpPr>
                <p:nvPr/>
              </p:nvSpPr>
              <p:spPr bwMode="auto">
                <a:xfrm>
                  <a:off x="1987" y="1451"/>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998" name="Freeform 133"/>
                <p:cNvSpPr>
                  <a:spLocks noChangeAspect="1"/>
                </p:cNvSpPr>
                <p:nvPr/>
              </p:nvSpPr>
              <p:spPr bwMode="auto">
                <a:xfrm>
                  <a:off x="1963" y="1451"/>
                  <a:ext cx="12" cy="13"/>
                </a:xfrm>
                <a:custGeom>
                  <a:avLst/>
                  <a:gdLst>
                    <a:gd name="T0" fmla="*/ 12 w 12"/>
                    <a:gd name="T1" fmla="*/ 12 h 13"/>
                    <a:gd name="T2" fmla="*/ 12 w 12"/>
                    <a:gd name="T3" fmla="*/ 0 h 13"/>
                    <a:gd name="T4" fmla="*/ 0 w 12"/>
                    <a:gd name="T5" fmla="*/ 1 h 13"/>
                    <a:gd name="T6" fmla="*/ 0 w 12"/>
                    <a:gd name="T7" fmla="*/ 13 h 13"/>
                    <a:gd name="T8" fmla="*/ 12 w 12"/>
                    <a:gd name="T9" fmla="*/ 12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12" y="12"/>
                      </a:moveTo>
                      <a:lnTo>
                        <a:pt x="12" y="0"/>
                      </a:lnTo>
                      <a:lnTo>
                        <a:pt x="0" y="1"/>
                      </a:lnTo>
                      <a:lnTo>
                        <a:pt x="0" y="13"/>
                      </a:lnTo>
                      <a:lnTo>
                        <a:pt x="12" y="12"/>
                      </a:lnTo>
                      <a:close/>
                    </a:path>
                  </a:pathLst>
                </a:custGeom>
                <a:solidFill>
                  <a:srgbClr val="5C5B3C"/>
                </a:solidFill>
                <a:ln w="9525">
                  <a:noFill/>
                  <a:round/>
                  <a:headEnd/>
                  <a:tailEnd/>
                </a:ln>
              </p:spPr>
              <p:txBody>
                <a:bodyPr>
                  <a:prstTxWarp prst="textNoShape">
                    <a:avLst/>
                  </a:prstTxWarp>
                </a:bodyPr>
                <a:lstStyle/>
                <a:p>
                  <a:endParaRPr lang="en-US"/>
                </a:p>
              </p:txBody>
            </p:sp>
            <p:sp>
              <p:nvSpPr>
                <p:cNvPr id="62999" name="Freeform 134"/>
                <p:cNvSpPr>
                  <a:spLocks noChangeAspect="1"/>
                </p:cNvSpPr>
                <p:nvPr/>
              </p:nvSpPr>
              <p:spPr bwMode="auto">
                <a:xfrm>
                  <a:off x="1939" y="1451"/>
                  <a:ext cx="12" cy="13"/>
                </a:xfrm>
                <a:custGeom>
                  <a:avLst/>
                  <a:gdLst>
                    <a:gd name="T0" fmla="*/ 12 w 12"/>
                    <a:gd name="T1" fmla="*/ 13 h 13"/>
                    <a:gd name="T2" fmla="*/ 12 w 12"/>
                    <a:gd name="T3" fmla="*/ 1 h 13"/>
                    <a:gd name="T4" fmla="*/ 0 w 12"/>
                    <a:gd name="T5" fmla="*/ 0 h 13"/>
                    <a:gd name="T6" fmla="*/ 0 w 12"/>
                    <a:gd name="T7" fmla="*/ 12 h 13"/>
                    <a:gd name="T8" fmla="*/ 12 w 12"/>
                    <a:gd name="T9" fmla="*/ 13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12" y="13"/>
                      </a:moveTo>
                      <a:lnTo>
                        <a:pt x="12" y="1"/>
                      </a:lnTo>
                      <a:lnTo>
                        <a:pt x="0" y="0"/>
                      </a:lnTo>
                      <a:lnTo>
                        <a:pt x="0" y="12"/>
                      </a:lnTo>
                      <a:lnTo>
                        <a:pt x="12" y="13"/>
                      </a:lnTo>
                      <a:close/>
                    </a:path>
                  </a:pathLst>
                </a:custGeom>
                <a:solidFill>
                  <a:srgbClr val="5C5B3C"/>
                </a:solidFill>
                <a:ln w="9525">
                  <a:noFill/>
                  <a:round/>
                  <a:headEnd/>
                  <a:tailEnd/>
                </a:ln>
              </p:spPr>
              <p:txBody>
                <a:bodyPr>
                  <a:prstTxWarp prst="textNoShape">
                    <a:avLst/>
                  </a:prstTxWarp>
                </a:bodyPr>
                <a:lstStyle/>
                <a:p>
                  <a:endParaRPr lang="en-US"/>
                </a:p>
              </p:txBody>
            </p:sp>
            <p:sp>
              <p:nvSpPr>
                <p:cNvPr id="63000" name="Rectangle 135"/>
                <p:cNvSpPr>
                  <a:spLocks noChangeAspect="1" noChangeArrowheads="1"/>
                </p:cNvSpPr>
                <p:nvPr/>
              </p:nvSpPr>
              <p:spPr bwMode="auto">
                <a:xfrm>
                  <a:off x="1915" y="1451"/>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3001" name="Freeform 136"/>
                <p:cNvSpPr>
                  <a:spLocks noChangeAspect="1"/>
                </p:cNvSpPr>
                <p:nvPr/>
              </p:nvSpPr>
              <p:spPr bwMode="auto">
                <a:xfrm>
                  <a:off x="1891" y="1451"/>
                  <a:ext cx="12" cy="12"/>
                </a:xfrm>
                <a:custGeom>
                  <a:avLst/>
                  <a:gdLst>
                    <a:gd name="T0" fmla="*/ 12 w 12"/>
                    <a:gd name="T1" fmla="*/ 12 h 12"/>
                    <a:gd name="T2" fmla="*/ 12 w 12"/>
                    <a:gd name="T3" fmla="*/ 0 h 12"/>
                    <a:gd name="T4" fmla="*/ 0 w 12"/>
                    <a:gd name="T5" fmla="*/ 0 h 12"/>
                    <a:gd name="T6" fmla="*/ 0 w 12"/>
                    <a:gd name="T7" fmla="*/ 0 h 12"/>
                    <a:gd name="T8" fmla="*/ 0 w 12"/>
                    <a:gd name="T9" fmla="*/ 12 h 12"/>
                    <a:gd name="T10" fmla="*/ 0 w 12"/>
                    <a:gd name="T11" fmla="*/ 12 h 12"/>
                    <a:gd name="T12" fmla="*/ 12 w 12"/>
                    <a:gd name="T13" fmla="*/ 12 h 12"/>
                    <a:gd name="T14" fmla="*/ 0 60000 65536"/>
                    <a:gd name="T15" fmla="*/ 0 60000 65536"/>
                    <a:gd name="T16" fmla="*/ 0 60000 65536"/>
                    <a:gd name="T17" fmla="*/ 0 60000 65536"/>
                    <a:gd name="T18" fmla="*/ 0 60000 65536"/>
                    <a:gd name="T19" fmla="*/ 0 60000 65536"/>
                    <a:gd name="T20" fmla="*/ 0 60000 65536"/>
                    <a:gd name="T21" fmla="*/ 0 w 12"/>
                    <a:gd name="T22" fmla="*/ 0 h 12"/>
                    <a:gd name="T23" fmla="*/ 12 w 1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2">
                      <a:moveTo>
                        <a:pt x="12" y="12"/>
                      </a:moveTo>
                      <a:lnTo>
                        <a:pt x="12" y="0"/>
                      </a:lnTo>
                      <a:lnTo>
                        <a:pt x="0" y="0"/>
                      </a:lnTo>
                      <a:lnTo>
                        <a:pt x="0" y="12"/>
                      </a:lnTo>
                      <a:lnTo>
                        <a:pt x="12" y="12"/>
                      </a:lnTo>
                      <a:close/>
                    </a:path>
                  </a:pathLst>
                </a:custGeom>
                <a:solidFill>
                  <a:srgbClr val="5C5B3C"/>
                </a:solidFill>
                <a:ln w="9525">
                  <a:noFill/>
                  <a:round/>
                  <a:headEnd/>
                  <a:tailEnd/>
                </a:ln>
              </p:spPr>
              <p:txBody>
                <a:bodyPr>
                  <a:prstTxWarp prst="textNoShape">
                    <a:avLst/>
                  </a:prstTxWarp>
                </a:bodyPr>
                <a:lstStyle/>
                <a:p>
                  <a:endParaRPr lang="en-US"/>
                </a:p>
              </p:txBody>
            </p:sp>
            <p:sp>
              <p:nvSpPr>
                <p:cNvPr id="63002" name="Freeform 137"/>
                <p:cNvSpPr>
                  <a:spLocks noChangeAspect="1"/>
                </p:cNvSpPr>
                <p:nvPr/>
              </p:nvSpPr>
              <p:spPr bwMode="auto">
                <a:xfrm>
                  <a:off x="1867" y="1450"/>
                  <a:ext cx="12" cy="13"/>
                </a:xfrm>
                <a:custGeom>
                  <a:avLst/>
                  <a:gdLst>
                    <a:gd name="T0" fmla="*/ 12 w 12"/>
                    <a:gd name="T1" fmla="*/ 13 h 13"/>
                    <a:gd name="T2" fmla="*/ 12 w 12"/>
                    <a:gd name="T3" fmla="*/ 1 h 13"/>
                    <a:gd name="T4" fmla="*/ 0 w 12"/>
                    <a:gd name="T5" fmla="*/ 0 h 13"/>
                    <a:gd name="T6" fmla="*/ 0 w 12"/>
                    <a:gd name="T7" fmla="*/ 12 h 13"/>
                    <a:gd name="T8" fmla="*/ 12 w 12"/>
                    <a:gd name="T9" fmla="*/ 13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12" y="13"/>
                      </a:moveTo>
                      <a:lnTo>
                        <a:pt x="12" y="1"/>
                      </a:lnTo>
                      <a:lnTo>
                        <a:pt x="0" y="0"/>
                      </a:lnTo>
                      <a:lnTo>
                        <a:pt x="0" y="12"/>
                      </a:lnTo>
                      <a:lnTo>
                        <a:pt x="12" y="13"/>
                      </a:lnTo>
                      <a:close/>
                    </a:path>
                  </a:pathLst>
                </a:custGeom>
                <a:solidFill>
                  <a:srgbClr val="5C5B3C"/>
                </a:solidFill>
                <a:ln w="9525">
                  <a:noFill/>
                  <a:round/>
                  <a:headEnd/>
                  <a:tailEnd/>
                </a:ln>
              </p:spPr>
              <p:txBody>
                <a:bodyPr>
                  <a:prstTxWarp prst="textNoShape">
                    <a:avLst/>
                  </a:prstTxWarp>
                </a:bodyPr>
                <a:lstStyle/>
                <a:p>
                  <a:endParaRPr lang="en-US"/>
                </a:p>
              </p:txBody>
            </p:sp>
            <p:sp>
              <p:nvSpPr>
                <p:cNvPr id="63003" name="Rectangle 138"/>
                <p:cNvSpPr>
                  <a:spLocks noChangeAspect="1" noChangeArrowheads="1"/>
                </p:cNvSpPr>
                <p:nvPr/>
              </p:nvSpPr>
              <p:spPr bwMode="auto">
                <a:xfrm>
                  <a:off x="1843" y="1450"/>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3004" name="Freeform 139"/>
                <p:cNvSpPr>
                  <a:spLocks noChangeAspect="1"/>
                </p:cNvSpPr>
                <p:nvPr/>
              </p:nvSpPr>
              <p:spPr bwMode="auto">
                <a:xfrm>
                  <a:off x="1819" y="1449"/>
                  <a:ext cx="12" cy="13"/>
                </a:xfrm>
                <a:custGeom>
                  <a:avLst/>
                  <a:gdLst>
                    <a:gd name="T0" fmla="*/ 12 w 12"/>
                    <a:gd name="T1" fmla="*/ 13 h 13"/>
                    <a:gd name="T2" fmla="*/ 12 w 12"/>
                    <a:gd name="T3" fmla="*/ 1 h 13"/>
                    <a:gd name="T4" fmla="*/ 4 w 12"/>
                    <a:gd name="T5" fmla="*/ 0 h 13"/>
                    <a:gd name="T6" fmla="*/ 0 w 12"/>
                    <a:gd name="T7" fmla="*/ 0 h 13"/>
                    <a:gd name="T8" fmla="*/ 0 w 12"/>
                    <a:gd name="T9" fmla="*/ 12 h 13"/>
                    <a:gd name="T10" fmla="*/ 4 w 12"/>
                    <a:gd name="T11" fmla="*/ 12 h 13"/>
                    <a:gd name="T12" fmla="*/ 12 w 12"/>
                    <a:gd name="T13" fmla="*/ 13 h 13"/>
                    <a:gd name="T14" fmla="*/ 0 60000 65536"/>
                    <a:gd name="T15" fmla="*/ 0 60000 65536"/>
                    <a:gd name="T16" fmla="*/ 0 60000 65536"/>
                    <a:gd name="T17" fmla="*/ 0 60000 65536"/>
                    <a:gd name="T18" fmla="*/ 0 60000 65536"/>
                    <a:gd name="T19" fmla="*/ 0 60000 65536"/>
                    <a:gd name="T20" fmla="*/ 0 60000 65536"/>
                    <a:gd name="T21" fmla="*/ 0 w 12"/>
                    <a:gd name="T22" fmla="*/ 0 h 13"/>
                    <a:gd name="T23" fmla="*/ 12 w 12"/>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3">
                      <a:moveTo>
                        <a:pt x="12" y="13"/>
                      </a:moveTo>
                      <a:lnTo>
                        <a:pt x="12" y="1"/>
                      </a:lnTo>
                      <a:lnTo>
                        <a:pt x="4" y="0"/>
                      </a:lnTo>
                      <a:lnTo>
                        <a:pt x="0" y="0"/>
                      </a:lnTo>
                      <a:lnTo>
                        <a:pt x="0" y="12"/>
                      </a:lnTo>
                      <a:lnTo>
                        <a:pt x="4" y="12"/>
                      </a:lnTo>
                      <a:lnTo>
                        <a:pt x="12" y="13"/>
                      </a:lnTo>
                      <a:close/>
                    </a:path>
                  </a:pathLst>
                </a:custGeom>
                <a:solidFill>
                  <a:srgbClr val="5C5B3C"/>
                </a:solidFill>
                <a:ln w="9525">
                  <a:noFill/>
                  <a:round/>
                  <a:headEnd/>
                  <a:tailEnd/>
                </a:ln>
              </p:spPr>
              <p:txBody>
                <a:bodyPr>
                  <a:prstTxWarp prst="textNoShape">
                    <a:avLst/>
                  </a:prstTxWarp>
                </a:bodyPr>
                <a:lstStyle/>
                <a:p>
                  <a:endParaRPr lang="en-US"/>
                </a:p>
              </p:txBody>
            </p:sp>
            <p:sp>
              <p:nvSpPr>
                <p:cNvPr id="63005" name="Freeform 140"/>
                <p:cNvSpPr>
                  <a:spLocks noChangeAspect="1"/>
                </p:cNvSpPr>
                <p:nvPr/>
              </p:nvSpPr>
              <p:spPr bwMode="auto">
                <a:xfrm>
                  <a:off x="1795" y="1448"/>
                  <a:ext cx="12" cy="13"/>
                </a:xfrm>
                <a:custGeom>
                  <a:avLst/>
                  <a:gdLst>
                    <a:gd name="T0" fmla="*/ 12 w 12"/>
                    <a:gd name="T1" fmla="*/ 13 h 13"/>
                    <a:gd name="T2" fmla="*/ 12 w 12"/>
                    <a:gd name="T3" fmla="*/ 1 h 13"/>
                    <a:gd name="T4" fmla="*/ 0 w 12"/>
                    <a:gd name="T5" fmla="*/ 0 h 13"/>
                    <a:gd name="T6" fmla="*/ 0 w 12"/>
                    <a:gd name="T7" fmla="*/ 12 h 13"/>
                    <a:gd name="T8" fmla="*/ 12 w 12"/>
                    <a:gd name="T9" fmla="*/ 13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12" y="13"/>
                      </a:moveTo>
                      <a:lnTo>
                        <a:pt x="12" y="1"/>
                      </a:lnTo>
                      <a:lnTo>
                        <a:pt x="0" y="0"/>
                      </a:lnTo>
                      <a:lnTo>
                        <a:pt x="0" y="12"/>
                      </a:lnTo>
                      <a:lnTo>
                        <a:pt x="12" y="13"/>
                      </a:lnTo>
                      <a:close/>
                    </a:path>
                  </a:pathLst>
                </a:custGeom>
                <a:solidFill>
                  <a:srgbClr val="5C5B3C"/>
                </a:solidFill>
                <a:ln w="9525">
                  <a:noFill/>
                  <a:round/>
                  <a:headEnd/>
                  <a:tailEnd/>
                </a:ln>
              </p:spPr>
              <p:txBody>
                <a:bodyPr>
                  <a:prstTxWarp prst="textNoShape">
                    <a:avLst/>
                  </a:prstTxWarp>
                </a:bodyPr>
                <a:lstStyle/>
                <a:p>
                  <a:endParaRPr lang="en-US"/>
                </a:p>
              </p:txBody>
            </p:sp>
            <p:sp>
              <p:nvSpPr>
                <p:cNvPr id="63006" name="Freeform 141"/>
                <p:cNvSpPr>
                  <a:spLocks noChangeAspect="1"/>
                </p:cNvSpPr>
                <p:nvPr/>
              </p:nvSpPr>
              <p:spPr bwMode="auto">
                <a:xfrm>
                  <a:off x="1771" y="1447"/>
                  <a:ext cx="12" cy="13"/>
                </a:xfrm>
                <a:custGeom>
                  <a:avLst/>
                  <a:gdLst>
                    <a:gd name="T0" fmla="*/ 12 w 12"/>
                    <a:gd name="T1" fmla="*/ 13 h 13"/>
                    <a:gd name="T2" fmla="*/ 12 w 12"/>
                    <a:gd name="T3" fmla="*/ 1 h 13"/>
                    <a:gd name="T4" fmla="*/ 0 w 12"/>
                    <a:gd name="T5" fmla="*/ 0 h 13"/>
                    <a:gd name="T6" fmla="*/ 0 w 12"/>
                    <a:gd name="T7" fmla="*/ 12 h 13"/>
                    <a:gd name="T8" fmla="*/ 12 w 12"/>
                    <a:gd name="T9" fmla="*/ 13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12" y="13"/>
                      </a:moveTo>
                      <a:lnTo>
                        <a:pt x="12" y="1"/>
                      </a:lnTo>
                      <a:lnTo>
                        <a:pt x="0" y="0"/>
                      </a:lnTo>
                      <a:lnTo>
                        <a:pt x="0" y="12"/>
                      </a:lnTo>
                      <a:lnTo>
                        <a:pt x="12" y="13"/>
                      </a:lnTo>
                      <a:close/>
                    </a:path>
                  </a:pathLst>
                </a:custGeom>
                <a:solidFill>
                  <a:srgbClr val="5C5B3C"/>
                </a:solidFill>
                <a:ln w="9525">
                  <a:noFill/>
                  <a:round/>
                  <a:headEnd/>
                  <a:tailEnd/>
                </a:ln>
              </p:spPr>
              <p:txBody>
                <a:bodyPr>
                  <a:prstTxWarp prst="textNoShape">
                    <a:avLst/>
                  </a:prstTxWarp>
                </a:bodyPr>
                <a:lstStyle/>
                <a:p>
                  <a:endParaRPr lang="en-US"/>
                </a:p>
              </p:txBody>
            </p:sp>
            <p:sp>
              <p:nvSpPr>
                <p:cNvPr id="63007" name="Freeform 142"/>
                <p:cNvSpPr>
                  <a:spLocks noChangeAspect="1"/>
                </p:cNvSpPr>
                <p:nvPr/>
              </p:nvSpPr>
              <p:spPr bwMode="auto">
                <a:xfrm>
                  <a:off x="1747" y="1446"/>
                  <a:ext cx="12" cy="13"/>
                </a:xfrm>
                <a:custGeom>
                  <a:avLst/>
                  <a:gdLst>
                    <a:gd name="T0" fmla="*/ 12 w 12"/>
                    <a:gd name="T1" fmla="*/ 13 h 13"/>
                    <a:gd name="T2" fmla="*/ 12 w 12"/>
                    <a:gd name="T3" fmla="*/ 1 h 13"/>
                    <a:gd name="T4" fmla="*/ 9 w 12"/>
                    <a:gd name="T5" fmla="*/ 1 h 13"/>
                    <a:gd name="T6" fmla="*/ 1 w 12"/>
                    <a:gd name="T7" fmla="*/ 0 h 13"/>
                    <a:gd name="T8" fmla="*/ 0 w 12"/>
                    <a:gd name="T9" fmla="*/ 12 h 13"/>
                    <a:gd name="T10" fmla="*/ 9 w 12"/>
                    <a:gd name="T11" fmla="*/ 13 h 13"/>
                    <a:gd name="T12" fmla="*/ 12 w 12"/>
                    <a:gd name="T13" fmla="*/ 13 h 13"/>
                    <a:gd name="T14" fmla="*/ 0 60000 65536"/>
                    <a:gd name="T15" fmla="*/ 0 60000 65536"/>
                    <a:gd name="T16" fmla="*/ 0 60000 65536"/>
                    <a:gd name="T17" fmla="*/ 0 60000 65536"/>
                    <a:gd name="T18" fmla="*/ 0 60000 65536"/>
                    <a:gd name="T19" fmla="*/ 0 60000 65536"/>
                    <a:gd name="T20" fmla="*/ 0 60000 65536"/>
                    <a:gd name="T21" fmla="*/ 0 w 12"/>
                    <a:gd name="T22" fmla="*/ 0 h 13"/>
                    <a:gd name="T23" fmla="*/ 12 w 12"/>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3">
                      <a:moveTo>
                        <a:pt x="12" y="13"/>
                      </a:moveTo>
                      <a:lnTo>
                        <a:pt x="12" y="1"/>
                      </a:lnTo>
                      <a:lnTo>
                        <a:pt x="9" y="1"/>
                      </a:lnTo>
                      <a:lnTo>
                        <a:pt x="1" y="0"/>
                      </a:lnTo>
                      <a:lnTo>
                        <a:pt x="0" y="12"/>
                      </a:lnTo>
                      <a:lnTo>
                        <a:pt x="9" y="13"/>
                      </a:lnTo>
                      <a:lnTo>
                        <a:pt x="12" y="13"/>
                      </a:lnTo>
                      <a:close/>
                    </a:path>
                  </a:pathLst>
                </a:custGeom>
                <a:solidFill>
                  <a:srgbClr val="5C5B3C"/>
                </a:solidFill>
                <a:ln w="9525">
                  <a:noFill/>
                  <a:round/>
                  <a:headEnd/>
                  <a:tailEnd/>
                </a:ln>
              </p:spPr>
              <p:txBody>
                <a:bodyPr>
                  <a:prstTxWarp prst="textNoShape">
                    <a:avLst/>
                  </a:prstTxWarp>
                </a:bodyPr>
                <a:lstStyle/>
                <a:p>
                  <a:endParaRPr lang="en-US"/>
                </a:p>
              </p:txBody>
            </p:sp>
            <p:sp>
              <p:nvSpPr>
                <p:cNvPr id="63008" name="Freeform 143"/>
                <p:cNvSpPr>
                  <a:spLocks noChangeAspect="1"/>
                </p:cNvSpPr>
                <p:nvPr/>
              </p:nvSpPr>
              <p:spPr bwMode="auto">
                <a:xfrm>
                  <a:off x="1723" y="1445"/>
                  <a:ext cx="13" cy="12"/>
                </a:xfrm>
                <a:custGeom>
                  <a:avLst/>
                  <a:gdLst>
                    <a:gd name="T0" fmla="*/ 12 w 13"/>
                    <a:gd name="T1" fmla="*/ 12 h 12"/>
                    <a:gd name="T2" fmla="*/ 13 w 13"/>
                    <a:gd name="T3" fmla="*/ 0 h 12"/>
                    <a:gd name="T4" fmla="*/ 1 w 13"/>
                    <a:gd name="T5" fmla="*/ 0 h 12"/>
                    <a:gd name="T6" fmla="*/ 0 w 13"/>
                    <a:gd name="T7" fmla="*/ 12 h 12"/>
                    <a:gd name="T8" fmla="*/ 12 w 13"/>
                    <a:gd name="T9" fmla="*/ 12 h 12"/>
                    <a:gd name="T10" fmla="*/ 0 60000 65536"/>
                    <a:gd name="T11" fmla="*/ 0 60000 65536"/>
                    <a:gd name="T12" fmla="*/ 0 60000 65536"/>
                    <a:gd name="T13" fmla="*/ 0 60000 65536"/>
                    <a:gd name="T14" fmla="*/ 0 60000 65536"/>
                    <a:gd name="T15" fmla="*/ 0 w 13"/>
                    <a:gd name="T16" fmla="*/ 0 h 12"/>
                    <a:gd name="T17" fmla="*/ 13 w 13"/>
                    <a:gd name="T18" fmla="*/ 12 h 12"/>
                  </a:gdLst>
                  <a:ahLst/>
                  <a:cxnLst>
                    <a:cxn ang="T10">
                      <a:pos x="T0" y="T1"/>
                    </a:cxn>
                    <a:cxn ang="T11">
                      <a:pos x="T2" y="T3"/>
                    </a:cxn>
                    <a:cxn ang="T12">
                      <a:pos x="T4" y="T5"/>
                    </a:cxn>
                    <a:cxn ang="T13">
                      <a:pos x="T6" y="T7"/>
                    </a:cxn>
                    <a:cxn ang="T14">
                      <a:pos x="T8" y="T9"/>
                    </a:cxn>
                  </a:cxnLst>
                  <a:rect l="T15" t="T16" r="T17" b="T18"/>
                  <a:pathLst>
                    <a:path w="13" h="12">
                      <a:moveTo>
                        <a:pt x="12" y="12"/>
                      </a:moveTo>
                      <a:lnTo>
                        <a:pt x="13" y="0"/>
                      </a:lnTo>
                      <a:lnTo>
                        <a:pt x="1" y="0"/>
                      </a:lnTo>
                      <a:lnTo>
                        <a:pt x="0" y="12"/>
                      </a:lnTo>
                      <a:lnTo>
                        <a:pt x="12" y="12"/>
                      </a:lnTo>
                      <a:close/>
                    </a:path>
                  </a:pathLst>
                </a:custGeom>
                <a:solidFill>
                  <a:srgbClr val="5C5B3C"/>
                </a:solidFill>
                <a:ln w="9525">
                  <a:noFill/>
                  <a:round/>
                  <a:headEnd/>
                  <a:tailEnd/>
                </a:ln>
              </p:spPr>
              <p:txBody>
                <a:bodyPr>
                  <a:prstTxWarp prst="textNoShape">
                    <a:avLst/>
                  </a:prstTxWarp>
                </a:bodyPr>
                <a:lstStyle/>
                <a:p>
                  <a:endParaRPr lang="en-US"/>
                </a:p>
              </p:txBody>
            </p:sp>
            <p:sp>
              <p:nvSpPr>
                <p:cNvPr id="63009" name="Freeform 144"/>
                <p:cNvSpPr>
                  <a:spLocks noChangeAspect="1"/>
                </p:cNvSpPr>
                <p:nvPr/>
              </p:nvSpPr>
              <p:spPr bwMode="auto">
                <a:xfrm>
                  <a:off x="1699" y="1443"/>
                  <a:ext cx="13" cy="13"/>
                </a:xfrm>
                <a:custGeom>
                  <a:avLst/>
                  <a:gdLst>
                    <a:gd name="T0" fmla="*/ 12 w 13"/>
                    <a:gd name="T1" fmla="*/ 13 h 13"/>
                    <a:gd name="T2" fmla="*/ 13 w 13"/>
                    <a:gd name="T3" fmla="*/ 1 h 13"/>
                    <a:gd name="T4" fmla="*/ 1 w 13"/>
                    <a:gd name="T5" fmla="*/ 0 h 13"/>
                    <a:gd name="T6" fmla="*/ 0 w 13"/>
                    <a:gd name="T7" fmla="*/ 12 h 13"/>
                    <a:gd name="T8" fmla="*/ 12 w 13"/>
                    <a:gd name="T9" fmla="*/ 13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12" y="13"/>
                      </a:moveTo>
                      <a:lnTo>
                        <a:pt x="13" y="1"/>
                      </a:lnTo>
                      <a:lnTo>
                        <a:pt x="1" y="0"/>
                      </a:lnTo>
                      <a:lnTo>
                        <a:pt x="0" y="12"/>
                      </a:lnTo>
                      <a:lnTo>
                        <a:pt x="12" y="13"/>
                      </a:lnTo>
                      <a:close/>
                    </a:path>
                  </a:pathLst>
                </a:custGeom>
                <a:solidFill>
                  <a:srgbClr val="5C5B3C"/>
                </a:solidFill>
                <a:ln w="9525">
                  <a:noFill/>
                  <a:round/>
                  <a:headEnd/>
                  <a:tailEnd/>
                </a:ln>
              </p:spPr>
              <p:txBody>
                <a:bodyPr>
                  <a:prstTxWarp prst="textNoShape">
                    <a:avLst/>
                  </a:prstTxWarp>
                </a:bodyPr>
                <a:lstStyle/>
                <a:p>
                  <a:endParaRPr lang="en-US"/>
                </a:p>
              </p:txBody>
            </p:sp>
            <p:sp>
              <p:nvSpPr>
                <p:cNvPr id="63010" name="Freeform 145"/>
                <p:cNvSpPr>
                  <a:spLocks noChangeAspect="1"/>
                </p:cNvSpPr>
                <p:nvPr/>
              </p:nvSpPr>
              <p:spPr bwMode="auto">
                <a:xfrm>
                  <a:off x="1675" y="1442"/>
                  <a:ext cx="13" cy="13"/>
                </a:xfrm>
                <a:custGeom>
                  <a:avLst/>
                  <a:gdLst>
                    <a:gd name="T0" fmla="*/ 12 w 13"/>
                    <a:gd name="T1" fmla="*/ 13 h 13"/>
                    <a:gd name="T2" fmla="*/ 13 w 13"/>
                    <a:gd name="T3" fmla="*/ 1 h 13"/>
                    <a:gd name="T4" fmla="*/ 1 w 13"/>
                    <a:gd name="T5" fmla="*/ 0 h 13"/>
                    <a:gd name="T6" fmla="*/ 0 w 13"/>
                    <a:gd name="T7" fmla="*/ 12 h 13"/>
                    <a:gd name="T8" fmla="*/ 12 w 13"/>
                    <a:gd name="T9" fmla="*/ 13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12" y="13"/>
                      </a:moveTo>
                      <a:lnTo>
                        <a:pt x="13" y="1"/>
                      </a:lnTo>
                      <a:lnTo>
                        <a:pt x="1" y="0"/>
                      </a:lnTo>
                      <a:lnTo>
                        <a:pt x="0" y="12"/>
                      </a:lnTo>
                      <a:lnTo>
                        <a:pt x="12" y="13"/>
                      </a:lnTo>
                      <a:close/>
                    </a:path>
                  </a:pathLst>
                </a:custGeom>
                <a:solidFill>
                  <a:srgbClr val="5C5B3C"/>
                </a:solidFill>
                <a:ln w="9525">
                  <a:noFill/>
                  <a:round/>
                  <a:headEnd/>
                  <a:tailEnd/>
                </a:ln>
              </p:spPr>
              <p:txBody>
                <a:bodyPr>
                  <a:prstTxWarp prst="textNoShape">
                    <a:avLst/>
                  </a:prstTxWarp>
                </a:bodyPr>
                <a:lstStyle/>
                <a:p>
                  <a:endParaRPr lang="en-US"/>
                </a:p>
              </p:txBody>
            </p:sp>
            <p:sp>
              <p:nvSpPr>
                <p:cNvPr id="63011" name="Freeform 146"/>
                <p:cNvSpPr>
                  <a:spLocks noChangeAspect="1"/>
                </p:cNvSpPr>
                <p:nvPr/>
              </p:nvSpPr>
              <p:spPr bwMode="auto">
                <a:xfrm>
                  <a:off x="1651" y="1440"/>
                  <a:ext cx="13" cy="13"/>
                </a:xfrm>
                <a:custGeom>
                  <a:avLst/>
                  <a:gdLst>
                    <a:gd name="T0" fmla="*/ 12 w 13"/>
                    <a:gd name="T1" fmla="*/ 13 h 13"/>
                    <a:gd name="T2" fmla="*/ 13 w 13"/>
                    <a:gd name="T3" fmla="*/ 1 h 13"/>
                    <a:gd name="T4" fmla="*/ 1 w 13"/>
                    <a:gd name="T5" fmla="*/ 0 h 13"/>
                    <a:gd name="T6" fmla="*/ 0 w 13"/>
                    <a:gd name="T7" fmla="*/ 12 h 13"/>
                    <a:gd name="T8" fmla="*/ 12 w 13"/>
                    <a:gd name="T9" fmla="*/ 13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12" y="13"/>
                      </a:moveTo>
                      <a:lnTo>
                        <a:pt x="13" y="1"/>
                      </a:lnTo>
                      <a:lnTo>
                        <a:pt x="1" y="0"/>
                      </a:lnTo>
                      <a:lnTo>
                        <a:pt x="0" y="12"/>
                      </a:lnTo>
                      <a:lnTo>
                        <a:pt x="12" y="13"/>
                      </a:lnTo>
                      <a:close/>
                    </a:path>
                  </a:pathLst>
                </a:custGeom>
                <a:solidFill>
                  <a:srgbClr val="5C5B3C"/>
                </a:solidFill>
                <a:ln w="9525">
                  <a:noFill/>
                  <a:round/>
                  <a:headEnd/>
                  <a:tailEnd/>
                </a:ln>
              </p:spPr>
              <p:txBody>
                <a:bodyPr>
                  <a:prstTxWarp prst="textNoShape">
                    <a:avLst/>
                  </a:prstTxWarp>
                </a:bodyPr>
                <a:lstStyle/>
                <a:p>
                  <a:endParaRPr lang="en-US"/>
                </a:p>
              </p:txBody>
            </p:sp>
            <p:sp>
              <p:nvSpPr>
                <p:cNvPr id="63012" name="Freeform 147"/>
                <p:cNvSpPr>
                  <a:spLocks noChangeAspect="1"/>
                </p:cNvSpPr>
                <p:nvPr/>
              </p:nvSpPr>
              <p:spPr bwMode="auto">
                <a:xfrm>
                  <a:off x="1627" y="1438"/>
                  <a:ext cx="13" cy="13"/>
                </a:xfrm>
                <a:custGeom>
                  <a:avLst/>
                  <a:gdLst>
                    <a:gd name="T0" fmla="*/ 12 w 13"/>
                    <a:gd name="T1" fmla="*/ 13 h 13"/>
                    <a:gd name="T2" fmla="*/ 13 w 13"/>
                    <a:gd name="T3" fmla="*/ 1 h 13"/>
                    <a:gd name="T4" fmla="*/ 1 w 13"/>
                    <a:gd name="T5" fmla="*/ 0 h 13"/>
                    <a:gd name="T6" fmla="*/ 0 w 13"/>
                    <a:gd name="T7" fmla="*/ 12 h 13"/>
                    <a:gd name="T8" fmla="*/ 12 w 13"/>
                    <a:gd name="T9" fmla="*/ 13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12" y="13"/>
                      </a:moveTo>
                      <a:lnTo>
                        <a:pt x="13" y="1"/>
                      </a:lnTo>
                      <a:lnTo>
                        <a:pt x="1" y="0"/>
                      </a:lnTo>
                      <a:lnTo>
                        <a:pt x="0" y="12"/>
                      </a:lnTo>
                      <a:lnTo>
                        <a:pt x="12" y="13"/>
                      </a:lnTo>
                      <a:close/>
                    </a:path>
                  </a:pathLst>
                </a:custGeom>
                <a:solidFill>
                  <a:srgbClr val="5C5B3C"/>
                </a:solidFill>
                <a:ln w="9525">
                  <a:noFill/>
                  <a:round/>
                  <a:headEnd/>
                  <a:tailEnd/>
                </a:ln>
              </p:spPr>
              <p:txBody>
                <a:bodyPr>
                  <a:prstTxWarp prst="textNoShape">
                    <a:avLst/>
                  </a:prstTxWarp>
                </a:bodyPr>
                <a:lstStyle/>
                <a:p>
                  <a:endParaRPr lang="en-US"/>
                </a:p>
              </p:txBody>
            </p:sp>
            <p:sp>
              <p:nvSpPr>
                <p:cNvPr id="63013" name="Freeform 148"/>
                <p:cNvSpPr>
                  <a:spLocks noChangeAspect="1"/>
                </p:cNvSpPr>
                <p:nvPr/>
              </p:nvSpPr>
              <p:spPr bwMode="auto">
                <a:xfrm>
                  <a:off x="1603" y="1436"/>
                  <a:ext cx="13" cy="13"/>
                </a:xfrm>
                <a:custGeom>
                  <a:avLst/>
                  <a:gdLst>
                    <a:gd name="T0" fmla="*/ 12 w 13"/>
                    <a:gd name="T1" fmla="*/ 13 h 13"/>
                    <a:gd name="T2" fmla="*/ 13 w 13"/>
                    <a:gd name="T3" fmla="*/ 1 h 13"/>
                    <a:gd name="T4" fmla="*/ 1 w 13"/>
                    <a:gd name="T5" fmla="*/ 0 h 13"/>
                    <a:gd name="T6" fmla="*/ 0 w 13"/>
                    <a:gd name="T7" fmla="*/ 12 h 13"/>
                    <a:gd name="T8" fmla="*/ 12 w 13"/>
                    <a:gd name="T9" fmla="*/ 13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12" y="13"/>
                      </a:moveTo>
                      <a:lnTo>
                        <a:pt x="13" y="1"/>
                      </a:lnTo>
                      <a:lnTo>
                        <a:pt x="1" y="0"/>
                      </a:lnTo>
                      <a:lnTo>
                        <a:pt x="0" y="12"/>
                      </a:lnTo>
                      <a:lnTo>
                        <a:pt x="12" y="13"/>
                      </a:lnTo>
                      <a:close/>
                    </a:path>
                  </a:pathLst>
                </a:custGeom>
                <a:solidFill>
                  <a:srgbClr val="5C5B3C"/>
                </a:solidFill>
                <a:ln w="9525">
                  <a:noFill/>
                  <a:round/>
                  <a:headEnd/>
                  <a:tailEnd/>
                </a:ln>
              </p:spPr>
              <p:txBody>
                <a:bodyPr>
                  <a:prstTxWarp prst="textNoShape">
                    <a:avLst/>
                  </a:prstTxWarp>
                </a:bodyPr>
                <a:lstStyle/>
                <a:p>
                  <a:endParaRPr lang="en-US"/>
                </a:p>
              </p:txBody>
            </p:sp>
            <p:sp>
              <p:nvSpPr>
                <p:cNvPr id="63014" name="Freeform 149"/>
                <p:cNvSpPr>
                  <a:spLocks noChangeAspect="1"/>
                </p:cNvSpPr>
                <p:nvPr/>
              </p:nvSpPr>
              <p:spPr bwMode="auto">
                <a:xfrm>
                  <a:off x="1579" y="1434"/>
                  <a:ext cx="13" cy="13"/>
                </a:xfrm>
                <a:custGeom>
                  <a:avLst/>
                  <a:gdLst>
                    <a:gd name="T0" fmla="*/ 12 w 13"/>
                    <a:gd name="T1" fmla="*/ 13 h 13"/>
                    <a:gd name="T2" fmla="*/ 13 w 13"/>
                    <a:gd name="T3" fmla="*/ 1 h 13"/>
                    <a:gd name="T4" fmla="*/ 1 w 13"/>
                    <a:gd name="T5" fmla="*/ 0 h 13"/>
                    <a:gd name="T6" fmla="*/ 0 w 13"/>
                    <a:gd name="T7" fmla="*/ 12 h 13"/>
                    <a:gd name="T8" fmla="*/ 12 w 13"/>
                    <a:gd name="T9" fmla="*/ 13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12" y="13"/>
                      </a:moveTo>
                      <a:lnTo>
                        <a:pt x="13" y="1"/>
                      </a:lnTo>
                      <a:lnTo>
                        <a:pt x="1" y="0"/>
                      </a:lnTo>
                      <a:lnTo>
                        <a:pt x="0" y="12"/>
                      </a:lnTo>
                      <a:lnTo>
                        <a:pt x="12" y="13"/>
                      </a:lnTo>
                      <a:close/>
                    </a:path>
                  </a:pathLst>
                </a:custGeom>
                <a:solidFill>
                  <a:srgbClr val="5C5B3C"/>
                </a:solidFill>
                <a:ln w="9525">
                  <a:noFill/>
                  <a:round/>
                  <a:headEnd/>
                  <a:tailEnd/>
                </a:ln>
              </p:spPr>
              <p:txBody>
                <a:bodyPr>
                  <a:prstTxWarp prst="textNoShape">
                    <a:avLst/>
                  </a:prstTxWarp>
                </a:bodyPr>
                <a:lstStyle/>
                <a:p>
                  <a:endParaRPr lang="en-US"/>
                </a:p>
              </p:txBody>
            </p:sp>
            <p:sp>
              <p:nvSpPr>
                <p:cNvPr id="63015" name="Freeform 150"/>
                <p:cNvSpPr>
                  <a:spLocks noChangeAspect="1"/>
                </p:cNvSpPr>
                <p:nvPr/>
              </p:nvSpPr>
              <p:spPr bwMode="auto">
                <a:xfrm>
                  <a:off x="1555" y="1431"/>
                  <a:ext cx="13" cy="14"/>
                </a:xfrm>
                <a:custGeom>
                  <a:avLst/>
                  <a:gdLst>
                    <a:gd name="T0" fmla="*/ 12 w 13"/>
                    <a:gd name="T1" fmla="*/ 14 h 14"/>
                    <a:gd name="T2" fmla="*/ 13 w 13"/>
                    <a:gd name="T3" fmla="*/ 2 h 14"/>
                    <a:gd name="T4" fmla="*/ 6 w 13"/>
                    <a:gd name="T5" fmla="*/ 1 h 14"/>
                    <a:gd name="T6" fmla="*/ 1 w 13"/>
                    <a:gd name="T7" fmla="*/ 0 h 14"/>
                    <a:gd name="T8" fmla="*/ 0 w 13"/>
                    <a:gd name="T9" fmla="*/ 12 h 14"/>
                    <a:gd name="T10" fmla="*/ 6 w 13"/>
                    <a:gd name="T11" fmla="*/ 13 h 14"/>
                    <a:gd name="T12" fmla="*/ 12 w 13"/>
                    <a:gd name="T13" fmla="*/ 14 h 14"/>
                    <a:gd name="T14" fmla="*/ 0 60000 65536"/>
                    <a:gd name="T15" fmla="*/ 0 60000 65536"/>
                    <a:gd name="T16" fmla="*/ 0 60000 65536"/>
                    <a:gd name="T17" fmla="*/ 0 60000 65536"/>
                    <a:gd name="T18" fmla="*/ 0 60000 65536"/>
                    <a:gd name="T19" fmla="*/ 0 60000 65536"/>
                    <a:gd name="T20" fmla="*/ 0 60000 65536"/>
                    <a:gd name="T21" fmla="*/ 0 w 13"/>
                    <a:gd name="T22" fmla="*/ 0 h 14"/>
                    <a:gd name="T23" fmla="*/ 13 w 13"/>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4">
                      <a:moveTo>
                        <a:pt x="12" y="14"/>
                      </a:moveTo>
                      <a:lnTo>
                        <a:pt x="13" y="2"/>
                      </a:lnTo>
                      <a:lnTo>
                        <a:pt x="6" y="1"/>
                      </a:lnTo>
                      <a:lnTo>
                        <a:pt x="1" y="0"/>
                      </a:lnTo>
                      <a:lnTo>
                        <a:pt x="0" y="12"/>
                      </a:lnTo>
                      <a:lnTo>
                        <a:pt x="6" y="13"/>
                      </a:lnTo>
                      <a:lnTo>
                        <a:pt x="12" y="14"/>
                      </a:lnTo>
                      <a:close/>
                    </a:path>
                  </a:pathLst>
                </a:custGeom>
                <a:solidFill>
                  <a:srgbClr val="5C5B3C"/>
                </a:solidFill>
                <a:ln w="9525">
                  <a:noFill/>
                  <a:round/>
                  <a:headEnd/>
                  <a:tailEnd/>
                </a:ln>
              </p:spPr>
              <p:txBody>
                <a:bodyPr>
                  <a:prstTxWarp prst="textNoShape">
                    <a:avLst/>
                  </a:prstTxWarp>
                </a:bodyPr>
                <a:lstStyle/>
                <a:p>
                  <a:endParaRPr lang="en-US"/>
                </a:p>
              </p:txBody>
            </p:sp>
            <p:sp>
              <p:nvSpPr>
                <p:cNvPr id="63016" name="Freeform 151"/>
                <p:cNvSpPr>
                  <a:spLocks noChangeAspect="1"/>
                </p:cNvSpPr>
                <p:nvPr/>
              </p:nvSpPr>
              <p:spPr bwMode="auto">
                <a:xfrm>
                  <a:off x="1531" y="1429"/>
                  <a:ext cx="13" cy="13"/>
                </a:xfrm>
                <a:custGeom>
                  <a:avLst/>
                  <a:gdLst>
                    <a:gd name="T0" fmla="*/ 12 w 13"/>
                    <a:gd name="T1" fmla="*/ 13 h 13"/>
                    <a:gd name="T2" fmla="*/ 13 w 13"/>
                    <a:gd name="T3" fmla="*/ 1 h 13"/>
                    <a:gd name="T4" fmla="*/ 1 w 13"/>
                    <a:gd name="T5" fmla="*/ 0 h 13"/>
                    <a:gd name="T6" fmla="*/ 0 w 13"/>
                    <a:gd name="T7" fmla="*/ 12 h 13"/>
                    <a:gd name="T8" fmla="*/ 12 w 13"/>
                    <a:gd name="T9" fmla="*/ 13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12" y="13"/>
                      </a:moveTo>
                      <a:lnTo>
                        <a:pt x="13" y="1"/>
                      </a:lnTo>
                      <a:lnTo>
                        <a:pt x="1" y="0"/>
                      </a:lnTo>
                      <a:lnTo>
                        <a:pt x="0" y="12"/>
                      </a:lnTo>
                      <a:lnTo>
                        <a:pt x="12" y="13"/>
                      </a:lnTo>
                      <a:close/>
                    </a:path>
                  </a:pathLst>
                </a:custGeom>
                <a:solidFill>
                  <a:srgbClr val="5C5B3C"/>
                </a:solidFill>
                <a:ln w="9525">
                  <a:noFill/>
                  <a:round/>
                  <a:headEnd/>
                  <a:tailEnd/>
                </a:ln>
              </p:spPr>
              <p:txBody>
                <a:bodyPr>
                  <a:prstTxWarp prst="textNoShape">
                    <a:avLst/>
                  </a:prstTxWarp>
                </a:bodyPr>
                <a:lstStyle/>
                <a:p>
                  <a:endParaRPr lang="en-US"/>
                </a:p>
              </p:txBody>
            </p:sp>
            <p:sp>
              <p:nvSpPr>
                <p:cNvPr id="63017" name="Freeform 152"/>
                <p:cNvSpPr>
                  <a:spLocks noChangeAspect="1"/>
                </p:cNvSpPr>
                <p:nvPr/>
              </p:nvSpPr>
              <p:spPr bwMode="auto">
                <a:xfrm>
                  <a:off x="1507" y="1426"/>
                  <a:ext cx="13" cy="13"/>
                </a:xfrm>
                <a:custGeom>
                  <a:avLst/>
                  <a:gdLst>
                    <a:gd name="T0" fmla="*/ 12 w 13"/>
                    <a:gd name="T1" fmla="*/ 13 h 13"/>
                    <a:gd name="T2" fmla="*/ 13 w 13"/>
                    <a:gd name="T3" fmla="*/ 1 h 13"/>
                    <a:gd name="T4" fmla="*/ 1 w 13"/>
                    <a:gd name="T5" fmla="*/ 0 h 13"/>
                    <a:gd name="T6" fmla="*/ 0 w 13"/>
                    <a:gd name="T7" fmla="*/ 12 h 13"/>
                    <a:gd name="T8" fmla="*/ 12 w 13"/>
                    <a:gd name="T9" fmla="*/ 13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12" y="13"/>
                      </a:moveTo>
                      <a:lnTo>
                        <a:pt x="13" y="1"/>
                      </a:lnTo>
                      <a:lnTo>
                        <a:pt x="1" y="0"/>
                      </a:lnTo>
                      <a:lnTo>
                        <a:pt x="0" y="12"/>
                      </a:lnTo>
                      <a:lnTo>
                        <a:pt x="12" y="13"/>
                      </a:lnTo>
                      <a:close/>
                    </a:path>
                  </a:pathLst>
                </a:custGeom>
                <a:solidFill>
                  <a:srgbClr val="5C5B3C"/>
                </a:solidFill>
                <a:ln w="9525">
                  <a:noFill/>
                  <a:round/>
                  <a:headEnd/>
                  <a:tailEnd/>
                </a:ln>
              </p:spPr>
              <p:txBody>
                <a:bodyPr>
                  <a:prstTxWarp prst="textNoShape">
                    <a:avLst/>
                  </a:prstTxWarp>
                </a:bodyPr>
                <a:lstStyle/>
                <a:p>
                  <a:endParaRPr lang="en-US"/>
                </a:p>
              </p:txBody>
            </p:sp>
            <p:sp>
              <p:nvSpPr>
                <p:cNvPr id="63018" name="Freeform 153"/>
                <p:cNvSpPr>
                  <a:spLocks noChangeAspect="1"/>
                </p:cNvSpPr>
                <p:nvPr/>
              </p:nvSpPr>
              <p:spPr bwMode="auto">
                <a:xfrm>
                  <a:off x="1484" y="1423"/>
                  <a:ext cx="13" cy="14"/>
                </a:xfrm>
                <a:custGeom>
                  <a:avLst/>
                  <a:gdLst>
                    <a:gd name="T0" fmla="*/ 12 w 13"/>
                    <a:gd name="T1" fmla="*/ 14 h 14"/>
                    <a:gd name="T2" fmla="*/ 13 w 13"/>
                    <a:gd name="T3" fmla="*/ 2 h 14"/>
                    <a:gd name="T4" fmla="*/ 1 w 13"/>
                    <a:gd name="T5" fmla="*/ 0 h 14"/>
                    <a:gd name="T6" fmla="*/ 0 w 13"/>
                    <a:gd name="T7" fmla="*/ 12 h 14"/>
                    <a:gd name="T8" fmla="*/ 12 w 13"/>
                    <a:gd name="T9" fmla="*/ 14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12" y="14"/>
                      </a:moveTo>
                      <a:lnTo>
                        <a:pt x="13" y="2"/>
                      </a:lnTo>
                      <a:lnTo>
                        <a:pt x="1" y="0"/>
                      </a:lnTo>
                      <a:lnTo>
                        <a:pt x="0" y="12"/>
                      </a:lnTo>
                      <a:lnTo>
                        <a:pt x="12" y="14"/>
                      </a:lnTo>
                      <a:close/>
                    </a:path>
                  </a:pathLst>
                </a:custGeom>
                <a:solidFill>
                  <a:srgbClr val="5C5B3C"/>
                </a:solidFill>
                <a:ln w="9525">
                  <a:noFill/>
                  <a:round/>
                  <a:headEnd/>
                  <a:tailEnd/>
                </a:ln>
              </p:spPr>
              <p:txBody>
                <a:bodyPr>
                  <a:prstTxWarp prst="textNoShape">
                    <a:avLst/>
                  </a:prstTxWarp>
                </a:bodyPr>
                <a:lstStyle/>
                <a:p>
                  <a:endParaRPr lang="en-US"/>
                </a:p>
              </p:txBody>
            </p:sp>
            <p:sp>
              <p:nvSpPr>
                <p:cNvPr id="63019" name="Freeform 154"/>
                <p:cNvSpPr>
                  <a:spLocks noChangeAspect="1"/>
                </p:cNvSpPr>
                <p:nvPr/>
              </p:nvSpPr>
              <p:spPr bwMode="auto">
                <a:xfrm>
                  <a:off x="1460" y="1420"/>
                  <a:ext cx="13" cy="14"/>
                </a:xfrm>
                <a:custGeom>
                  <a:avLst/>
                  <a:gdLst>
                    <a:gd name="T0" fmla="*/ 12 w 13"/>
                    <a:gd name="T1" fmla="*/ 14 h 14"/>
                    <a:gd name="T2" fmla="*/ 13 w 13"/>
                    <a:gd name="T3" fmla="*/ 2 h 14"/>
                    <a:gd name="T4" fmla="*/ 1 w 13"/>
                    <a:gd name="T5" fmla="*/ 0 h 14"/>
                    <a:gd name="T6" fmla="*/ 0 w 13"/>
                    <a:gd name="T7" fmla="*/ 12 h 14"/>
                    <a:gd name="T8" fmla="*/ 12 w 13"/>
                    <a:gd name="T9" fmla="*/ 14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12" y="14"/>
                      </a:moveTo>
                      <a:lnTo>
                        <a:pt x="13" y="2"/>
                      </a:lnTo>
                      <a:lnTo>
                        <a:pt x="1" y="0"/>
                      </a:lnTo>
                      <a:lnTo>
                        <a:pt x="0" y="12"/>
                      </a:lnTo>
                      <a:lnTo>
                        <a:pt x="12" y="14"/>
                      </a:lnTo>
                      <a:close/>
                    </a:path>
                  </a:pathLst>
                </a:custGeom>
                <a:solidFill>
                  <a:srgbClr val="5C5B3C"/>
                </a:solidFill>
                <a:ln w="9525">
                  <a:noFill/>
                  <a:round/>
                  <a:headEnd/>
                  <a:tailEnd/>
                </a:ln>
              </p:spPr>
              <p:txBody>
                <a:bodyPr>
                  <a:prstTxWarp prst="textNoShape">
                    <a:avLst/>
                  </a:prstTxWarp>
                </a:bodyPr>
                <a:lstStyle/>
                <a:p>
                  <a:endParaRPr lang="en-US"/>
                </a:p>
              </p:txBody>
            </p:sp>
            <p:sp>
              <p:nvSpPr>
                <p:cNvPr id="63020" name="Freeform 155"/>
                <p:cNvSpPr>
                  <a:spLocks noChangeAspect="1"/>
                </p:cNvSpPr>
                <p:nvPr/>
              </p:nvSpPr>
              <p:spPr bwMode="auto">
                <a:xfrm>
                  <a:off x="1435" y="1417"/>
                  <a:ext cx="14" cy="14"/>
                </a:xfrm>
                <a:custGeom>
                  <a:avLst/>
                  <a:gdLst>
                    <a:gd name="T0" fmla="*/ 13 w 14"/>
                    <a:gd name="T1" fmla="*/ 14 h 14"/>
                    <a:gd name="T2" fmla="*/ 14 w 14"/>
                    <a:gd name="T3" fmla="*/ 2 h 14"/>
                    <a:gd name="T4" fmla="*/ 2 w 14"/>
                    <a:gd name="T5" fmla="*/ 0 h 14"/>
                    <a:gd name="T6" fmla="*/ 2 w 14"/>
                    <a:gd name="T7" fmla="*/ 0 h 14"/>
                    <a:gd name="T8" fmla="*/ 0 w 14"/>
                    <a:gd name="T9" fmla="*/ 12 h 14"/>
                    <a:gd name="T10" fmla="*/ 2 w 14"/>
                    <a:gd name="T11" fmla="*/ 12 h 14"/>
                    <a:gd name="T12" fmla="*/ 13 w 14"/>
                    <a:gd name="T13" fmla="*/ 14 h 14"/>
                    <a:gd name="T14" fmla="*/ 0 60000 65536"/>
                    <a:gd name="T15" fmla="*/ 0 60000 65536"/>
                    <a:gd name="T16" fmla="*/ 0 60000 65536"/>
                    <a:gd name="T17" fmla="*/ 0 60000 65536"/>
                    <a:gd name="T18" fmla="*/ 0 60000 65536"/>
                    <a:gd name="T19" fmla="*/ 0 60000 65536"/>
                    <a:gd name="T20" fmla="*/ 0 60000 65536"/>
                    <a:gd name="T21" fmla="*/ 0 w 14"/>
                    <a:gd name="T22" fmla="*/ 0 h 14"/>
                    <a:gd name="T23" fmla="*/ 14 w 14"/>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4">
                      <a:moveTo>
                        <a:pt x="13" y="14"/>
                      </a:moveTo>
                      <a:lnTo>
                        <a:pt x="14" y="2"/>
                      </a:lnTo>
                      <a:lnTo>
                        <a:pt x="2" y="0"/>
                      </a:lnTo>
                      <a:lnTo>
                        <a:pt x="0" y="12"/>
                      </a:lnTo>
                      <a:lnTo>
                        <a:pt x="2" y="12"/>
                      </a:lnTo>
                      <a:lnTo>
                        <a:pt x="13" y="14"/>
                      </a:lnTo>
                      <a:close/>
                    </a:path>
                  </a:pathLst>
                </a:custGeom>
                <a:solidFill>
                  <a:srgbClr val="5C5B3C"/>
                </a:solidFill>
                <a:ln w="9525">
                  <a:noFill/>
                  <a:round/>
                  <a:headEnd/>
                  <a:tailEnd/>
                </a:ln>
              </p:spPr>
              <p:txBody>
                <a:bodyPr>
                  <a:prstTxWarp prst="textNoShape">
                    <a:avLst/>
                  </a:prstTxWarp>
                </a:bodyPr>
                <a:lstStyle/>
                <a:p>
                  <a:endParaRPr lang="en-US"/>
                </a:p>
              </p:txBody>
            </p:sp>
            <p:sp>
              <p:nvSpPr>
                <p:cNvPr id="63021" name="Freeform 156"/>
                <p:cNvSpPr>
                  <a:spLocks noChangeAspect="1"/>
                </p:cNvSpPr>
                <p:nvPr/>
              </p:nvSpPr>
              <p:spPr bwMode="auto">
                <a:xfrm>
                  <a:off x="1412" y="1414"/>
                  <a:ext cx="14" cy="13"/>
                </a:xfrm>
                <a:custGeom>
                  <a:avLst/>
                  <a:gdLst>
                    <a:gd name="T0" fmla="*/ 12 w 14"/>
                    <a:gd name="T1" fmla="*/ 13 h 13"/>
                    <a:gd name="T2" fmla="*/ 14 w 14"/>
                    <a:gd name="T3" fmla="*/ 1 h 13"/>
                    <a:gd name="T4" fmla="*/ 2 w 14"/>
                    <a:gd name="T5" fmla="*/ 0 h 13"/>
                    <a:gd name="T6" fmla="*/ 0 w 14"/>
                    <a:gd name="T7" fmla="*/ 12 h 13"/>
                    <a:gd name="T8" fmla="*/ 12 w 14"/>
                    <a:gd name="T9" fmla="*/ 13 h 13"/>
                    <a:gd name="T10" fmla="*/ 0 60000 65536"/>
                    <a:gd name="T11" fmla="*/ 0 60000 65536"/>
                    <a:gd name="T12" fmla="*/ 0 60000 65536"/>
                    <a:gd name="T13" fmla="*/ 0 60000 65536"/>
                    <a:gd name="T14" fmla="*/ 0 60000 65536"/>
                    <a:gd name="T15" fmla="*/ 0 w 14"/>
                    <a:gd name="T16" fmla="*/ 0 h 13"/>
                    <a:gd name="T17" fmla="*/ 14 w 14"/>
                    <a:gd name="T18" fmla="*/ 13 h 13"/>
                  </a:gdLst>
                  <a:ahLst/>
                  <a:cxnLst>
                    <a:cxn ang="T10">
                      <a:pos x="T0" y="T1"/>
                    </a:cxn>
                    <a:cxn ang="T11">
                      <a:pos x="T2" y="T3"/>
                    </a:cxn>
                    <a:cxn ang="T12">
                      <a:pos x="T4" y="T5"/>
                    </a:cxn>
                    <a:cxn ang="T13">
                      <a:pos x="T6" y="T7"/>
                    </a:cxn>
                    <a:cxn ang="T14">
                      <a:pos x="T8" y="T9"/>
                    </a:cxn>
                  </a:cxnLst>
                  <a:rect l="T15" t="T16" r="T17" b="T18"/>
                  <a:pathLst>
                    <a:path w="14" h="13">
                      <a:moveTo>
                        <a:pt x="12" y="13"/>
                      </a:moveTo>
                      <a:lnTo>
                        <a:pt x="14" y="1"/>
                      </a:lnTo>
                      <a:lnTo>
                        <a:pt x="2" y="0"/>
                      </a:lnTo>
                      <a:lnTo>
                        <a:pt x="0" y="12"/>
                      </a:lnTo>
                      <a:lnTo>
                        <a:pt x="12" y="13"/>
                      </a:lnTo>
                      <a:close/>
                    </a:path>
                  </a:pathLst>
                </a:custGeom>
                <a:solidFill>
                  <a:srgbClr val="5C5B3C"/>
                </a:solidFill>
                <a:ln w="9525">
                  <a:noFill/>
                  <a:round/>
                  <a:headEnd/>
                  <a:tailEnd/>
                </a:ln>
              </p:spPr>
              <p:txBody>
                <a:bodyPr>
                  <a:prstTxWarp prst="textNoShape">
                    <a:avLst/>
                  </a:prstTxWarp>
                </a:bodyPr>
                <a:lstStyle/>
                <a:p>
                  <a:endParaRPr lang="en-US"/>
                </a:p>
              </p:txBody>
            </p:sp>
            <p:sp>
              <p:nvSpPr>
                <p:cNvPr id="63022" name="Freeform 157"/>
                <p:cNvSpPr>
                  <a:spLocks noChangeAspect="1"/>
                </p:cNvSpPr>
                <p:nvPr/>
              </p:nvSpPr>
              <p:spPr bwMode="auto">
                <a:xfrm>
                  <a:off x="1388" y="1410"/>
                  <a:ext cx="14" cy="14"/>
                </a:xfrm>
                <a:custGeom>
                  <a:avLst/>
                  <a:gdLst>
                    <a:gd name="T0" fmla="*/ 12 w 14"/>
                    <a:gd name="T1" fmla="*/ 14 h 14"/>
                    <a:gd name="T2" fmla="*/ 14 w 14"/>
                    <a:gd name="T3" fmla="*/ 2 h 14"/>
                    <a:gd name="T4" fmla="*/ 2 w 14"/>
                    <a:gd name="T5" fmla="*/ 0 h 14"/>
                    <a:gd name="T6" fmla="*/ 0 w 14"/>
                    <a:gd name="T7" fmla="*/ 12 h 14"/>
                    <a:gd name="T8" fmla="*/ 12 w 14"/>
                    <a:gd name="T9" fmla="*/ 14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2" y="14"/>
                      </a:moveTo>
                      <a:lnTo>
                        <a:pt x="14" y="2"/>
                      </a:lnTo>
                      <a:lnTo>
                        <a:pt x="2" y="0"/>
                      </a:lnTo>
                      <a:lnTo>
                        <a:pt x="0" y="12"/>
                      </a:lnTo>
                      <a:lnTo>
                        <a:pt x="12" y="14"/>
                      </a:lnTo>
                      <a:close/>
                    </a:path>
                  </a:pathLst>
                </a:custGeom>
                <a:solidFill>
                  <a:srgbClr val="5C5B3C"/>
                </a:solidFill>
                <a:ln w="9525">
                  <a:noFill/>
                  <a:round/>
                  <a:headEnd/>
                  <a:tailEnd/>
                </a:ln>
              </p:spPr>
              <p:txBody>
                <a:bodyPr>
                  <a:prstTxWarp prst="textNoShape">
                    <a:avLst/>
                  </a:prstTxWarp>
                </a:bodyPr>
                <a:lstStyle/>
                <a:p>
                  <a:endParaRPr lang="en-US"/>
                </a:p>
              </p:txBody>
            </p:sp>
            <p:sp>
              <p:nvSpPr>
                <p:cNvPr id="63023" name="Freeform 158"/>
                <p:cNvSpPr>
                  <a:spLocks noChangeAspect="1"/>
                </p:cNvSpPr>
                <p:nvPr/>
              </p:nvSpPr>
              <p:spPr bwMode="auto">
                <a:xfrm>
                  <a:off x="1364" y="1406"/>
                  <a:ext cx="14" cy="14"/>
                </a:xfrm>
                <a:custGeom>
                  <a:avLst/>
                  <a:gdLst>
                    <a:gd name="T0" fmla="*/ 12 w 14"/>
                    <a:gd name="T1" fmla="*/ 14 h 14"/>
                    <a:gd name="T2" fmla="*/ 14 w 14"/>
                    <a:gd name="T3" fmla="*/ 2 h 14"/>
                    <a:gd name="T4" fmla="*/ 13 w 14"/>
                    <a:gd name="T5" fmla="*/ 2 h 14"/>
                    <a:gd name="T6" fmla="*/ 2 w 14"/>
                    <a:gd name="T7" fmla="*/ 0 h 14"/>
                    <a:gd name="T8" fmla="*/ 0 w 14"/>
                    <a:gd name="T9" fmla="*/ 12 h 14"/>
                    <a:gd name="T10" fmla="*/ 13 w 14"/>
                    <a:gd name="T11" fmla="*/ 14 h 14"/>
                    <a:gd name="T12" fmla="*/ 12 w 14"/>
                    <a:gd name="T13" fmla="*/ 14 h 14"/>
                    <a:gd name="T14" fmla="*/ 0 60000 65536"/>
                    <a:gd name="T15" fmla="*/ 0 60000 65536"/>
                    <a:gd name="T16" fmla="*/ 0 60000 65536"/>
                    <a:gd name="T17" fmla="*/ 0 60000 65536"/>
                    <a:gd name="T18" fmla="*/ 0 60000 65536"/>
                    <a:gd name="T19" fmla="*/ 0 60000 65536"/>
                    <a:gd name="T20" fmla="*/ 0 60000 65536"/>
                    <a:gd name="T21" fmla="*/ 0 w 14"/>
                    <a:gd name="T22" fmla="*/ 0 h 14"/>
                    <a:gd name="T23" fmla="*/ 14 w 14"/>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4">
                      <a:moveTo>
                        <a:pt x="12" y="14"/>
                      </a:moveTo>
                      <a:lnTo>
                        <a:pt x="14" y="2"/>
                      </a:lnTo>
                      <a:lnTo>
                        <a:pt x="13" y="2"/>
                      </a:lnTo>
                      <a:lnTo>
                        <a:pt x="2" y="0"/>
                      </a:lnTo>
                      <a:lnTo>
                        <a:pt x="0" y="12"/>
                      </a:lnTo>
                      <a:lnTo>
                        <a:pt x="13" y="14"/>
                      </a:lnTo>
                      <a:lnTo>
                        <a:pt x="12" y="14"/>
                      </a:lnTo>
                      <a:close/>
                    </a:path>
                  </a:pathLst>
                </a:custGeom>
                <a:solidFill>
                  <a:srgbClr val="5C5B3C"/>
                </a:solidFill>
                <a:ln w="9525">
                  <a:noFill/>
                  <a:round/>
                  <a:headEnd/>
                  <a:tailEnd/>
                </a:ln>
              </p:spPr>
              <p:txBody>
                <a:bodyPr>
                  <a:prstTxWarp prst="textNoShape">
                    <a:avLst/>
                  </a:prstTxWarp>
                </a:bodyPr>
                <a:lstStyle/>
                <a:p>
                  <a:endParaRPr lang="en-US"/>
                </a:p>
              </p:txBody>
            </p:sp>
            <p:sp>
              <p:nvSpPr>
                <p:cNvPr id="63024" name="Freeform 159"/>
                <p:cNvSpPr>
                  <a:spLocks noChangeAspect="1"/>
                </p:cNvSpPr>
                <p:nvPr/>
              </p:nvSpPr>
              <p:spPr bwMode="auto">
                <a:xfrm>
                  <a:off x="1341" y="1402"/>
                  <a:ext cx="13" cy="14"/>
                </a:xfrm>
                <a:custGeom>
                  <a:avLst/>
                  <a:gdLst>
                    <a:gd name="T0" fmla="*/ 11 w 13"/>
                    <a:gd name="T1" fmla="*/ 14 h 14"/>
                    <a:gd name="T2" fmla="*/ 13 w 13"/>
                    <a:gd name="T3" fmla="*/ 2 h 14"/>
                    <a:gd name="T4" fmla="*/ 2 w 13"/>
                    <a:gd name="T5" fmla="*/ 0 h 14"/>
                    <a:gd name="T6" fmla="*/ 0 w 13"/>
                    <a:gd name="T7" fmla="*/ 12 h 14"/>
                    <a:gd name="T8" fmla="*/ 11 w 13"/>
                    <a:gd name="T9" fmla="*/ 14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11" y="14"/>
                      </a:moveTo>
                      <a:lnTo>
                        <a:pt x="13" y="2"/>
                      </a:lnTo>
                      <a:lnTo>
                        <a:pt x="2" y="0"/>
                      </a:lnTo>
                      <a:lnTo>
                        <a:pt x="0" y="12"/>
                      </a:lnTo>
                      <a:lnTo>
                        <a:pt x="11" y="14"/>
                      </a:lnTo>
                      <a:close/>
                    </a:path>
                  </a:pathLst>
                </a:custGeom>
                <a:solidFill>
                  <a:srgbClr val="5C5B3C"/>
                </a:solidFill>
                <a:ln w="9525">
                  <a:noFill/>
                  <a:round/>
                  <a:headEnd/>
                  <a:tailEnd/>
                </a:ln>
              </p:spPr>
              <p:txBody>
                <a:bodyPr>
                  <a:prstTxWarp prst="textNoShape">
                    <a:avLst/>
                  </a:prstTxWarp>
                </a:bodyPr>
                <a:lstStyle/>
                <a:p>
                  <a:endParaRPr lang="en-US"/>
                </a:p>
              </p:txBody>
            </p:sp>
            <p:sp>
              <p:nvSpPr>
                <p:cNvPr id="63025" name="Freeform 160"/>
                <p:cNvSpPr>
                  <a:spLocks noChangeAspect="1"/>
                </p:cNvSpPr>
                <p:nvPr/>
              </p:nvSpPr>
              <p:spPr bwMode="auto">
                <a:xfrm>
                  <a:off x="1317" y="1398"/>
                  <a:ext cx="14" cy="14"/>
                </a:xfrm>
                <a:custGeom>
                  <a:avLst/>
                  <a:gdLst>
                    <a:gd name="T0" fmla="*/ 12 w 14"/>
                    <a:gd name="T1" fmla="*/ 14 h 14"/>
                    <a:gd name="T2" fmla="*/ 14 w 14"/>
                    <a:gd name="T3" fmla="*/ 2 h 14"/>
                    <a:gd name="T4" fmla="*/ 2 w 14"/>
                    <a:gd name="T5" fmla="*/ 1 h 14"/>
                    <a:gd name="T6" fmla="*/ 2 w 14"/>
                    <a:gd name="T7" fmla="*/ 0 h 14"/>
                    <a:gd name="T8" fmla="*/ 0 w 14"/>
                    <a:gd name="T9" fmla="*/ 12 h 14"/>
                    <a:gd name="T10" fmla="*/ 2 w 14"/>
                    <a:gd name="T11" fmla="*/ 13 h 14"/>
                    <a:gd name="T12" fmla="*/ 12 w 14"/>
                    <a:gd name="T13" fmla="*/ 14 h 14"/>
                    <a:gd name="T14" fmla="*/ 0 60000 65536"/>
                    <a:gd name="T15" fmla="*/ 0 60000 65536"/>
                    <a:gd name="T16" fmla="*/ 0 60000 65536"/>
                    <a:gd name="T17" fmla="*/ 0 60000 65536"/>
                    <a:gd name="T18" fmla="*/ 0 60000 65536"/>
                    <a:gd name="T19" fmla="*/ 0 60000 65536"/>
                    <a:gd name="T20" fmla="*/ 0 60000 65536"/>
                    <a:gd name="T21" fmla="*/ 0 w 14"/>
                    <a:gd name="T22" fmla="*/ 0 h 14"/>
                    <a:gd name="T23" fmla="*/ 14 w 14"/>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4">
                      <a:moveTo>
                        <a:pt x="12" y="14"/>
                      </a:moveTo>
                      <a:lnTo>
                        <a:pt x="14" y="2"/>
                      </a:lnTo>
                      <a:lnTo>
                        <a:pt x="2" y="1"/>
                      </a:lnTo>
                      <a:lnTo>
                        <a:pt x="2" y="0"/>
                      </a:lnTo>
                      <a:lnTo>
                        <a:pt x="0" y="12"/>
                      </a:lnTo>
                      <a:lnTo>
                        <a:pt x="2" y="13"/>
                      </a:lnTo>
                      <a:lnTo>
                        <a:pt x="12" y="14"/>
                      </a:lnTo>
                      <a:close/>
                    </a:path>
                  </a:pathLst>
                </a:custGeom>
                <a:solidFill>
                  <a:srgbClr val="5C5B3C"/>
                </a:solidFill>
                <a:ln w="9525">
                  <a:noFill/>
                  <a:round/>
                  <a:headEnd/>
                  <a:tailEnd/>
                </a:ln>
              </p:spPr>
              <p:txBody>
                <a:bodyPr>
                  <a:prstTxWarp prst="textNoShape">
                    <a:avLst/>
                  </a:prstTxWarp>
                </a:bodyPr>
                <a:lstStyle/>
                <a:p>
                  <a:endParaRPr lang="en-US"/>
                </a:p>
              </p:txBody>
            </p:sp>
            <p:sp>
              <p:nvSpPr>
                <p:cNvPr id="63026" name="Freeform 161"/>
                <p:cNvSpPr>
                  <a:spLocks noChangeAspect="1"/>
                </p:cNvSpPr>
                <p:nvPr/>
              </p:nvSpPr>
              <p:spPr bwMode="auto">
                <a:xfrm>
                  <a:off x="1293" y="1394"/>
                  <a:ext cx="14" cy="14"/>
                </a:xfrm>
                <a:custGeom>
                  <a:avLst/>
                  <a:gdLst>
                    <a:gd name="T0" fmla="*/ 12 w 14"/>
                    <a:gd name="T1" fmla="*/ 14 h 14"/>
                    <a:gd name="T2" fmla="*/ 14 w 14"/>
                    <a:gd name="T3" fmla="*/ 2 h 14"/>
                    <a:gd name="T4" fmla="*/ 2 w 14"/>
                    <a:gd name="T5" fmla="*/ 0 h 14"/>
                    <a:gd name="T6" fmla="*/ 0 w 14"/>
                    <a:gd name="T7" fmla="*/ 12 h 14"/>
                    <a:gd name="T8" fmla="*/ 12 w 14"/>
                    <a:gd name="T9" fmla="*/ 14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2" y="14"/>
                      </a:moveTo>
                      <a:lnTo>
                        <a:pt x="14" y="2"/>
                      </a:lnTo>
                      <a:lnTo>
                        <a:pt x="2" y="0"/>
                      </a:lnTo>
                      <a:lnTo>
                        <a:pt x="0" y="12"/>
                      </a:lnTo>
                      <a:lnTo>
                        <a:pt x="12" y="14"/>
                      </a:lnTo>
                      <a:close/>
                    </a:path>
                  </a:pathLst>
                </a:custGeom>
                <a:solidFill>
                  <a:srgbClr val="5C5B3C"/>
                </a:solidFill>
                <a:ln w="9525">
                  <a:noFill/>
                  <a:round/>
                  <a:headEnd/>
                  <a:tailEnd/>
                </a:ln>
              </p:spPr>
              <p:txBody>
                <a:bodyPr>
                  <a:prstTxWarp prst="textNoShape">
                    <a:avLst/>
                  </a:prstTxWarp>
                </a:bodyPr>
                <a:lstStyle/>
                <a:p>
                  <a:endParaRPr lang="en-US"/>
                </a:p>
              </p:txBody>
            </p:sp>
            <p:sp>
              <p:nvSpPr>
                <p:cNvPr id="63027" name="Freeform 162"/>
                <p:cNvSpPr>
                  <a:spLocks noChangeAspect="1"/>
                </p:cNvSpPr>
                <p:nvPr/>
              </p:nvSpPr>
              <p:spPr bwMode="auto">
                <a:xfrm>
                  <a:off x="1270" y="1390"/>
                  <a:ext cx="14" cy="14"/>
                </a:xfrm>
                <a:custGeom>
                  <a:avLst/>
                  <a:gdLst>
                    <a:gd name="T0" fmla="*/ 12 w 14"/>
                    <a:gd name="T1" fmla="*/ 14 h 14"/>
                    <a:gd name="T2" fmla="*/ 14 w 14"/>
                    <a:gd name="T3" fmla="*/ 2 h 14"/>
                    <a:gd name="T4" fmla="*/ 2 w 14"/>
                    <a:gd name="T5" fmla="*/ 0 h 14"/>
                    <a:gd name="T6" fmla="*/ 0 w 14"/>
                    <a:gd name="T7" fmla="*/ 12 h 14"/>
                    <a:gd name="T8" fmla="*/ 12 w 14"/>
                    <a:gd name="T9" fmla="*/ 14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2" y="14"/>
                      </a:moveTo>
                      <a:lnTo>
                        <a:pt x="14" y="2"/>
                      </a:lnTo>
                      <a:lnTo>
                        <a:pt x="2" y="0"/>
                      </a:lnTo>
                      <a:lnTo>
                        <a:pt x="0" y="12"/>
                      </a:lnTo>
                      <a:lnTo>
                        <a:pt x="12" y="14"/>
                      </a:lnTo>
                      <a:close/>
                    </a:path>
                  </a:pathLst>
                </a:custGeom>
                <a:solidFill>
                  <a:srgbClr val="5C5B3C"/>
                </a:solidFill>
                <a:ln w="9525">
                  <a:noFill/>
                  <a:round/>
                  <a:headEnd/>
                  <a:tailEnd/>
                </a:ln>
              </p:spPr>
              <p:txBody>
                <a:bodyPr>
                  <a:prstTxWarp prst="textNoShape">
                    <a:avLst/>
                  </a:prstTxWarp>
                </a:bodyPr>
                <a:lstStyle/>
                <a:p>
                  <a:endParaRPr lang="en-US"/>
                </a:p>
              </p:txBody>
            </p:sp>
            <p:sp>
              <p:nvSpPr>
                <p:cNvPr id="63028" name="Freeform 163"/>
                <p:cNvSpPr>
                  <a:spLocks noChangeAspect="1"/>
                </p:cNvSpPr>
                <p:nvPr/>
              </p:nvSpPr>
              <p:spPr bwMode="auto">
                <a:xfrm>
                  <a:off x="1246" y="1385"/>
                  <a:ext cx="14" cy="14"/>
                </a:xfrm>
                <a:custGeom>
                  <a:avLst/>
                  <a:gdLst>
                    <a:gd name="T0" fmla="*/ 12 w 14"/>
                    <a:gd name="T1" fmla="*/ 14 h 14"/>
                    <a:gd name="T2" fmla="*/ 14 w 14"/>
                    <a:gd name="T3" fmla="*/ 2 h 14"/>
                    <a:gd name="T4" fmla="*/ 2 w 14"/>
                    <a:gd name="T5" fmla="*/ 0 h 14"/>
                    <a:gd name="T6" fmla="*/ 0 w 14"/>
                    <a:gd name="T7" fmla="*/ 12 h 14"/>
                    <a:gd name="T8" fmla="*/ 12 w 14"/>
                    <a:gd name="T9" fmla="*/ 14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2" y="14"/>
                      </a:moveTo>
                      <a:lnTo>
                        <a:pt x="14" y="2"/>
                      </a:lnTo>
                      <a:lnTo>
                        <a:pt x="2" y="0"/>
                      </a:lnTo>
                      <a:lnTo>
                        <a:pt x="0" y="12"/>
                      </a:lnTo>
                      <a:lnTo>
                        <a:pt x="12" y="14"/>
                      </a:lnTo>
                      <a:close/>
                    </a:path>
                  </a:pathLst>
                </a:custGeom>
                <a:solidFill>
                  <a:srgbClr val="5C5B3C"/>
                </a:solidFill>
                <a:ln w="9525">
                  <a:noFill/>
                  <a:round/>
                  <a:headEnd/>
                  <a:tailEnd/>
                </a:ln>
              </p:spPr>
              <p:txBody>
                <a:bodyPr>
                  <a:prstTxWarp prst="textNoShape">
                    <a:avLst/>
                  </a:prstTxWarp>
                </a:bodyPr>
                <a:lstStyle/>
                <a:p>
                  <a:endParaRPr lang="en-US"/>
                </a:p>
              </p:txBody>
            </p:sp>
            <p:sp>
              <p:nvSpPr>
                <p:cNvPr id="63029" name="Freeform 164"/>
                <p:cNvSpPr>
                  <a:spLocks noChangeAspect="1"/>
                </p:cNvSpPr>
                <p:nvPr/>
              </p:nvSpPr>
              <p:spPr bwMode="auto">
                <a:xfrm>
                  <a:off x="1223" y="1380"/>
                  <a:ext cx="13" cy="15"/>
                </a:xfrm>
                <a:custGeom>
                  <a:avLst/>
                  <a:gdLst>
                    <a:gd name="T0" fmla="*/ 11 w 13"/>
                    <a:gd name="T1" fmla="*/ 15 h 15"/>
                    <a:gd name="T2" fmla="*/ 13 w 13"/>
                    <a:gd name="T3" fmla="*/ 3 h 15"/>
                    <a:gd name="T4" fmla="*/ 2 w 13"/>
                    <a:gd name="T5" fmla="*/ 0 h 15"/>
                    <a:gd name="T6" fmla="*/ 0 w 13"/>
                    <a:gd name="T7" fmla="*/ 12 h 15"/>
                    <a:gd name="T8" fmla="*/ 11 w 13"/>
                    <a:gd name="T9" fmla="*/ 15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11" y="15"/>
                      </a:moveTo>
                      <a:lnTo>
                        <a:pt x="13" y="3"/>
                      </a:lnTo>
                      <a:lnTo>
                        <a:pt x="2" y="0"/>
                      </a:lnTo>
                      <a:lnTo>
                        <a:pt x="0" y="12"/>
                      </a:lnTo>
                      <a:lnTo>
                        <a:pt x="11" y="15"/>
                      </a:lnTo>
                      <a:close/>
                    </a:path>
                  </a:pathLst>
                </a:custGeom>
                <a:solidFill>
                  <a:srgbClr val="5C5B3C"/>
                </a:solidFill>
                <a:ln w="9525">
                  <a:noFill/>
                  <a:round/>
                  <a:headEnd/>
                  <a:tailEnd/>
                </a:ln>
              </p:spPr>
              <p:txBody>
                <a:bodyPr>
                  <a:prstTxWarp prst="textNoShape">
                    <a:avLst/>
                  </a:prstTxWarp>
                </a:bodyPr>
                <a:lstStyle/>
                <a:p>
                  <a:endParaRPr lang="en-US"/>
                </a:p>
              </p:txBody>
            </p:sp>
            <p:sp>
              <p:nvSpPr>
                <p:cNvPr id="63030" name="Freeform 165"/>
                <p:cNvSpPr>
                  <a:spLocks noChangeAspect="1"/>
                </p:cNvSpPr>
                <p:nvPr/>
              </p:nvSpPr>
              <p:spPr bwMode="auto">
                <a:xfrm>
                  <a:off x="1199" y="1375"/>
                  <a:ext cx="14" cy="15"/>
                </a:xfrm>
                <a:custGeom>
                  <a:avLst/>
                  <a:gdLst>
                    <a:gd name="T0" fmla="*/ 12 w 14"/>
                    <a:gd name="T1" fmla="*/ 15 h 15"/>
                    <a:gd name="T2" fmla="*/ 14 w 14"/>
                    <a:gd name="T3" fmla="*/ 3 h 15"/>
                    <a:gd name="T4" fmla="*/ 8 w 14"/>
                    <a:gd name="T5" fmla="*/ 2 h 15"/>
                    <a:gd name="T6" fmla="*/ 8 w 14"/>
                    <a:gd name="T7" fmla="*/ 8 h 15"/>
                    <a:gd name="T8" fmla="*/ 10 w 14"/>
                    <a:gd name="T9" fmla="*/ 2 h 15"/>
                    <a:gd name="T10" fmla="*/ 3 w 14"/>
                    <a:gd name="T11" fmla="*/ 0 h 15"/>
                    <a:gd name="T12" fmla="*/ 0 w 14"/>
                    <a:gd name="T13" fmla="*/ 12 h 15"/>
                    <a:gd name="T14" fmla="*/ 5 w 14"/>
                    <a:gd name="T15" fmla="*/ 13 h 15"/>
                    <a:gd name="T16" fmla="*/ 8 w 14"/>
                    <a:gd name="T17" fmla="*/ 14 h 15"/>
                    <a:gd name="T18" fmla="*/ 12 w 14"/>
                    <a:gd name="T19" fmla="*/ 15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5"/>
                    <a:gd name="T32" fmla="*/ 14 w 14"/>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5">
                      <a:moveTo>
                        <a:pt x="12" y="15"/>
                      </a:moveTo>
                      <a:lnTo>
                        <a:pt x="14" y="3"/>
                      </a:lnTo>
                      <a:lnTo>
                        <a:pt x="8" y="2"/>
                      </a:lnTo>
                      <a:lnTo>
                        <a:pt x="8" y="8"/>
                      </a:lnTo>
                      <a:lnTo>
                        <a:pt x="10" y="2"/>
                      </a:lnTo>
                      <a:lnTo>
                        <a:pt x="3" y="0"/>
                      </a:lnTo>
                      <a:lnTo>
                        <a:pt x="0" y="12"/>
                      </a:lnTo>
                      <a:lnTo>
                        <a:pt x="5" y="13"/>
                      </a:lnTo>
                      <a:lnTo>
                        <a:pt x="8" y="14"/>
                      </a:lnTo>
                      <a:lnTo>
                        <a:pt x="12" y="15"/>
                      </a:lnTo>
                      <a:close/>
                    </a:path>
                  </a:pathLst>
                </a:custGeom>
                <a:solidFill>
                  <a:srgbClr val="5C5B3C"/>
                </a:solidFill>
                <a:ln w="9525">
                  <a:noFill/>
                  <a:round/>
                  <a:headEnd/>
                  <a:tailEnd/>
                </a:ln>
              </p:spPr>
              <p:txBody>
                <a:bodyPr>
                  <a:prstTxWarp prst="textNoShape">
                    <a:avLst/>
                  </a:prstTxWarp>
                </a:bodyPr>
                <a:lstStyle/>
                <a:p>
                  <a:endParaRPr lang="en-US"/>
                </a:p>
              </p:txBody>
            </p:sp>
            <p:sp>
              <p:nvSpPr>
                <p:cNvPr id="63031" name="Freeform 166"/>
                <p:cNvSpPr>
                  <a:spLocks noChangeAspect="1"/>
                </p:cNvSpPr>
                <p:nvPr/>
              </p:nvSpPr>
              <p:spPr bwMode="auto">
                <a:xfrm>
                  <a:off x="1175" y="1370"/>
                  <a:ext cx="15" cy="15"/>
                </a:xfrm>
                <a:custGeom>
                  <a:avLst/>
                  <a:gdLst>
                    <a:gd name="T0" fmla="*/ 12 w 15"/>
                    <a:gd name="T1" fmla="*/ 15 h 15"/>
                    <a:gd name="T2" fmla="*/ 15 w 15"/>
                    <a:gd name="T3" fmla="*/ 3 h 15"/>
                    <a:gd name="T4" fmla="*/ 3 w 15"/>
                    <a:gd name="T5" fmla="*/ 0 h 15"/>
                    <a:gd name="T6" fmla="*/ 0 w 15"/>
                    <a:gd name="T7" fmla="*/ 12 h 15"/>
                    <a:gd name="T8" fmla="*/ 12 w 15"/>
                    <a:gd name="T9" fmla="*/ 15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12" y="15"/>
                      </a:moveTo>
                      <a:lnTo>
                        <a:pt x="15" y="3"/>
                      </a:lnTo>
                      <a:lnTo>
                        <a:pt x="3" y="0"/>
                      </a:lnTo>
                      <a:lnTo>
                        <a:pt x="0" y="12"/>
                      </a:lnTo>
                      <a:lnTo>
                        <a:pt x="12" y="15"/>
                      </a:lnTo>
                      <a:close/>
                    </a:path>
                  </a:pathLst>
                </a:custGeom>
                <a:solidFill>
                  <a:srgbClr val="5C5B3C"/>
                </a:solidFill>
                <a:ln w="9525">
                  <a:noFill/>
                  <a:round/>
                  <a:headEnd/>
                  <a:tailEnd/>
                </a:ln>
              </p:spPr>
              <p:txBody>
                <a:bodyPr>
                  <a:prstTxWarp prst="textNoShape">
                    <a:avLst/>
                  </a:prstTxWarp>
                </a:bodyPr>
                <a:lstStyle/>
                <a:p>
                  <a:endParaRPr lang="en-US"/>
                </a:p>
              </p:txBody>
            </p:sp>
            <p:sp>
              <p:nvSpPr>
                <p:cNvPr id="63032" name="Freeform 167"/>
                <p:cNvSpPr>
                  <a:spLocks noChangeAspect="1"/>
                </p:cNvSpPr>
                <p:nvPr/>
              </p:nvSpPr>
              <p:spPr bwMode="auto">
                <a:xfrm>
                  <a:off x="1152" y="1365"/>
                  <a:ext cx="15" cy="14"/>
                </a:xfrm>
                <a:custGeom>
                  <a:avLst/>
                  <a:gdLst>
                    <a:gd name="T0" fmla="*/ 12 w 15"/>
                    <a:gd name="T1" fmla="*/ 14 h 14"/>
                    <a:gd name="T2" fmla="*/ 15 w 15"/>
                    <a:gd name="T3" fmla="*/ 2 h 14"/>
                    <a:gd name="T4" fmla="*/ 3 w 15"/>
                    <a:gd name="T5" fmla="*/ 0 h 14"/>
                    <a:gd name="T6" fmla="*/ 0 w 15"/>
                    <a:gd name="T7" fmla="*/ 12 h 14"/>
                    <a:gd name="T8" fmla="*/ 12 w 15"/>
                    <a:gd name="T9" fmla="*/ 14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12" y="14"/>
                      </a:moveTo>
                      <a:lnTo>
                        <a:pt x="15" y="2"/>
                      </a:lnTo>
                      <a:lnTo>
                        <a:pt x="3" y="0"/>
                      </a:lnTo>
                      <a:lnTo>
                        <a:pt x="0" y="12"/>
                      </a:lnTo>
                      <a:lnTo>
                        <a:pt x="12" y="14"/>
                      </a:lnTo>
                      <a:close/>
                    </a:path>
                  </a:pathLst>
                </a:custGeom>
                <a:solidFill>
                  <a:srgbClr val="5C5B3C"/>
                </a:solidFill>
                <a:ln w="9525">
                  <a:noFill/>
                  <a:round/>
                  <a:headEnd/>
                  <a:tailEnd/>
                </a:ln>
              </p:spPr>
              <p:txBody>
                <a:bodyPr>
                  <a:prstTxWarp prst="textNoShape">
                    <a:avLst/>
                  </a:prstTxWarp>
                </a:bodyPr>
                <a:lstStyle/>
                <a:p>
                  <a:endParaRPr lang="en-US"/>
                </a:p>
              </p:txBody>
            </p:sp>
            <p:sp>
              <p:nvSpPr>
                <p:cNvPr id="63033" name="Freeform 168"/>
                <p:cNvSpPr>
                  <a:spLocks noChangeAspect="1"/>
                </p:cNvSpPr>
                <p:nvPr/>
              </p:nvSpPr>
              <p:spPr bwMode="auto">
                <a:xfrm>
                  <a:off x="1129" y="1359"/>
                  <a:ext cx="14" cy="14"/>
                </a:xfrm>
                <a:custGeom>
                  <a:avLst/>
                  <a:gdLst>
                    <a:gd name="T0" fmla="*/ 11 w 14"/>
                    <a:gd name="T1" fmla="*/ 14 h 14"/>
                    <a:gd name="T2" fmla="*/ 14 w 14"/>
                    <a:gd name="T3" fmla="*/ 3 h 14"/>
                    <a:gd name="T4" fmla="*/ 3 w 14"/>
                    <a:gd name="T5" fmla="*/ 0 h 14"/>
                    <a:gd name="T6" fmla="*/ 0 w 14"/>
                    <a:gd name="T7" fmla="*/ 11 h 14"/>
                    <a:gd name="T8" fmla="*/ 11 w 14"/>
                    <a:gd name="T9" fmla="*/ 14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1" y="14"/>
                      </a:moveTo>
                      <a:lnTo>
                        <a:pt x="14" y="3"/>
                      </a:lnTo>
                      <a:lnTo>
                        <a:pt x="3" y="0"/>
                      </a:lnTo>
                      <a:lnTo>
                        <a:pt x="0" y="11"/>
                      </a:lnTo>
                      <a:lnTo>
                        <a:pt x="11" y="14"/>
                      </a:lnTo>
                      <a:close/>
                    </a:path>
                  </a:pathLst>
                </a:custGeom>
                <a:solidFill>
                  <a:srgbClr val="5C5B3C"/>
                </a:solidFill>
                <a:ln w="9525">
                  <a:noFill/>
                  <a:round/>
                  <a:headEnd/>
                  <a:tailEnd/>
                </a:ln>
              </p:spPr>
              <p:txBody>
                <a:bodyPr>
                  <a:prstTxWarp prst="textNoShape">
                    <a:avLst/>
                  </a:prstTxWarp>
                </a:bodyPr>
                <a:lstStyle/>
                <a:p>
                  <a:endParaRPr lang="en-US"/>
                </a:p>
              </p:txBody>
            </p:sp>
            <p:sp>
              <p:nvSpPr>
                <p:cNvPr id="63034" name="Freeform 169"/>
                <p:cNvSpPr>
                  <a:spLocks noChangeAspect="1"/>
                </p:cNvSpPr>
                <p:nvPr/>
              </p:nvSpPr>
              <p:spPr bwMode="auto">
                <a:xfrm>
                  <a:off x="1105" y="1353"/>
                  <a:ext cx="15" cy="14"/>
                </a:xfrm>
                <a:custGeom>
                  <a:avLst/>
                  <a:gdLst>
                    <a:gd name="T0" fmla="*/ 12 w 15"/>
                    <a:gd name="T1" fmla="*/ 14 h 14"/>
                    <a:gd name="T2" fmla="*/ 15 w 15"/>
                    <a:gd name="T3" fmla="*/ 3 h 14"/>
                    <a:gd name="T4" fmla="*/ 3 w 15"/>
                    <a:gd name="T5" fmla="*/ 0 h 14"/>
                    <a:gd name="T6" fmla="*/ 0 w 15"/>
                    <a:gd name="T7" fmla="*/ 11 h 14"/>
                    <a:gd name="T8" fmla="*/ 12 w 15"/>
                    <a:gd name="T9" fmla="*/ 14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12" y="14"/>
                      </a:moveTo>
                      <a:lnTo>
                        <a:pt x="15" y="3"/>
                      </a:lnTo>
                      <a:lnTo>
                        <a:pt x="3" y="0"/>
                      </a:lnTo>
                      <a:lnTo>
                        <a:pt x="0" y="11"/>
                      </a:lnTo>
                      <a:lnTo>
                        <a:pt x="12" y="14"/>
                      </a:lnTo>
                      <a:close/>
                    </a:path>
                  </a:pathLst>
                </a:custGeom>
                <a:solidFill>
                  <a:srgbClr val="5C5B3C"/>
                </a:solidFill>
                <a:ln w="9525">
                  <a:noFill/>
                  <a:round/>
                  <a:headEnd/>
                  <a:tailEnd/>
                </a:ln>
              </p:spPr>
              <p:txBody>
                <a:bodyPr>
                  <a:prstTxWarp prst="textNoShape">
                    <a:avLst/>
                  </a:prstTxWarp>
                </a:bodyPr>
                <a:lstStyle/>
                <a:p>
                  <a:endParaRPr lang="en-US"/>
                </a:p>
              </p:txBody>
            </p:sp>
            <p:sp>
              <p:nvSpPr>
                <p:cNvPr id="63035" name="Freeform 170"/>
                <p:cNvSpPr>
                  <a:spLocks noChangeAspect="1"/>
                </p:cNvSpPr>
                <p:nvPr/>
              </p:nvSpPr>
              <p:spPr bwMode="auto">
                <a:xfrm>
                  <a:off x="1082" y="1347"/>
                  <a:ext cx="15" cy="14"/>
                </a:xfrm>
                <a:custGeom>
                  <a:avLst/>
                  <a:gdLst>
                    <a:gd name="T0" fmla="*/ 12 w 15"/>
                    <a:gd name="T1" fmla="*/ 14 h 14"/>
                    <a:gd name="T2" fmla="*/ 15 w 15"/>
                    <a:gd name="T3" fmla="*/ 3 h 14"/>
                    <a:gd name="T4" fmla="*/ 3 w 15"/>
                    <a:gd name="T5" fmla="*/ 0 h 14"/>
                    <a:gd name="T6" fmla="*/ 0 w 15"/>
                    <a:gd name="T7" fmla="*/ 11 h 14"/>
                    <a:gd name="T8" fmla="*/ 12 w 15"/>
                    <a:gd name="T9" fmla="*/ 14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12" y="14"/>
                      </a:moveTo>
                      <a:lnTo>
                        <a:pt x="15" y="3"/>
                      </a:lnTo>
                      <a:lnTo>
                        <a:pt x="3" y="0"/>
                      </a:lnTo>
                      <a:lnTo>
                        <a:pt x="0" y="11"/>
                      </a:lnTo>
                      <a:lnTo>
                        <a:pt x="12" y="14"/>
                      </a:lnTo>
                      <a:close/>
                    </a:path>
                  </a:pathLst>
                </a:custGeom>
                <a:solidFill>
                  <a:srgbClr val="5C5B3C"/>
                </a:solidFill>
                <a:ln w="9525">
                  <a:noFill/>
                  <a:round/>
                  <a:headEnd/>
                  <a:tailEnd/>
                </a:ln>
              </p:spPr>
              <p:txBody>
                <a:bodyPr>
                  <a:prstTxWarp prst="textNoShape">
                    <a:avLst/>
                  </a:prstTxWarp>
                </a:bodyPr>
                <a:lstStyle/>
                <a:p>
                  <a:endParaRPr lang="en-US"/>
                </a:p>
              </p:txBody>
            </p:sp>
            <p:sp>
              <p:nvSpPr>
                <p:cNvPr id="63036" name="Freeform 171"/>
                <p:cNvSpPr>
                  <a:spLocks noChangeAspect="1"/>
                </p:cNvSpPr>
                <p:nvPr/>
              </p:nvSpPr>
              <p:spPr bwMode="auto">
                <a:xfrm>
                  <a:off x="1059" y="1341"/>
                  <a:ext cx="15" cy="14"/>
                </a:xfrm>
                <a:custGeom>
                  <a:avLst/>
                  <a:gdLst>
                    <a:gd name="T0" fmla="*/ 12 w 15"/>
                    <a:gd name="T1" fmla="*/ 14 h 14"/>
                    <a:gd name="T2" fmla="*/ 15 w 15"/>
                    <a:gd name="T3" fmla="*/ 3 h 14"/>
                    <a:gd name="T4" fmla="*/ 3 w 15"/>
                    <a:gd name="T5" fmla="*/ 0 h 14"/>
                    <a:gd name="T6" fmla="*/ 0 w 15"/>
                    <a:gd name="T7" fmla="*/ 11 h 14"/>
                    <a:gd name="T8" fmla="*/ 12 w 15"/>
                    <a:gd name="T9" fmla="*/ 14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12" y="14"/>
                      </a:moveTo>
                      <a:lnTo>
                        <a:pt x="15" y="3"/>
                      </a:lnTo>
                      <a:lnTo>
                        <a:pt x="3" y="0"/>
                      </a:lnTo>
                      <a:lnTo>
                        <a:pt x="0" y="11"/>
                      </a:lnTo>
                      <a:lnTo>
                        <a:pt x="12" y="14"/>
                      </a:lnTo>
                      <a:close/>
                    </a:path>
                  </a:pathLst>
                </a:custGeom>
                <a:solidFill>
                  <a:srgbClr val="5C5B3C"/>
                </a:solidFill>
                <a:ln w="9525">
                  <a:noFill/>
                  <a:round/>
                  <a:headEnd/>
                  <a:tailEnd/>
                </a:ln>
              </p:spPr>
              <p:txBody>
                <a:bodyPr>
                  <a:prstTxWarp prst="textNoShape">
                    <a:avLst/>
                  </a:prstTxWarp>
                </a:bodyPr>
                <a:lstStyle/>
                <a:p>
                  <a:endParaRPr lang="en-US"/>
                </a:p>
              </p:txBody>
            </p:sp>
            <p:sp>
              <p:nvSpPr>
                <p:cNvPr id="63037" name="Freeform 172"/>
                <p:cNvSpPr>
                  <a:spLocks noChangeAspect="1"/>
                </p:cNvSpPr>
                <p:nvPr/>
              </p:nvSpPr>
              <p:spPr bwMode="auto">
                <a:xfrm>
                  <a:off x="1036" y="1334"/>
                  <a:ext cx="15" cy="14"/>
                </a:xfrm>
                <a:custGeom>
                  <a:avLst/>
                  <a:gdLst>
                    <a:gd name="T0" fmla="*/ 12 w 15"/>
                    <a:gd name="T1" fmla="*/ 14 h 14"/>
                    <a:gd name="T2" fmla="*/ 15 w 15"/>
                    <a:gd name="T3" fmla="*/ 3 h 14"/>
                    <a:gd name="T4" fmla="*/ 3 w 15"/>
                    <a:gd name="T5" fmla="*/ 0 h 14"/>
                    <a:gd name="T6" fmla="*/ 0 w 15"/>
                    <a:gd name="T7" fmla="*/ 11 h 14"/>
                    <a:gd name="T8" fmla="*/ 12 w 15"/>
                    <a:gd name="T9" fmla="*/ 14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12" y="14"/>
                      </a:moveTo>
                      <a:lnTo>
                        <a:pt x="15" y="3"/>
                      </a:lnTo>
                      <a:lnTo>
                        <a:pt x="3" y="0"/>
                      </a:lnTo>
                      <a:lnTo>
                        <a:pt x="0" y="11"/>
                      </a:lnTo>
                      <a:lnTo>
                        <a:pt x="12" y="14"/>
                      </a:lnTo>
                      <a:close/>
                    </a:path>
                  </a:pathLst>
                </a:custGeom>
                <a:solidFill>
                  <a:srgbClr val="5C5B3C"/>
                </a:solidFill>
                <a:ln w="9525">
                  <a:noFill/>
                  <a:round/>
                  <a:headEnd/>
                  <a:tailEnd/>
                </a:ln>
              </p:spPr>
              <p:txBody>
                <a:bodyPr>
                  <a:prstTxWarp prst="textNoShape">
                    <a:avLst/>
                  </a:prstTxWarp>
                </a:bodyPr>
                <a:lstStyle/>
                <a:p>
                  <a:endParaRPr lang="en-US"/>
                </a:p>
              </p:txBody>
            </p:sp>
            <p:sp>
              <p:nvSpPr>
                <p:cNvPr id="63038" name="Freeform 173"/>
                <p:cNvSpPr>
                  <a:spLocks noChangeAspect="1"/>
                </p:cNvSpPr>
                <p:nvPr/>
              </p:nvSpPr>
              <p:spPr bwMode="auto">
                <a:xfrm>
                  <a:off x="1013" y="1327"/>
                  <a:ext cx="15" cy="14"/>
                </a:xfrm>
                <a:custGeom>
                  <a:avLst/>
                  <a:gdLst>
                    <a:gd name="T0" fmla="*/ 12 w 15"/>
                    <a:gd name="T1" fmla="*/ 14 h 14"/>
                    <a:gd name="T2" fmla="*/ 15 w 15"/>
                    <a:gd name="T3" fmla="*/ 3 h 14"/>
                    <a:gd name="T4" fmla="*/ 3 w 15"/>
                    <a:gd name="T5" fmla="*/ 0 h 14"/>
                    <a:gd name="T6" fmla="*/ 0 w 15"/>
                    <a:gd name="T7" fmla="*/ 11 h 14"/>
                    <a:gd name="T8" fmla="*/ 12 w 15"/>
                    <a:gd name="T9" fmla="*/ 14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12" y="14"/>
                      </a:moveTo>
                      <a:lnTo>
                        <a:pt x="15" y="3"/>
                      </a:lnTo>
                      <a:lnTo>
                        <a:pt x="3" y="0"/>
                      </a:lnTo>
                      <a:lnTo>
                        <a:pt x="0" y="11"/>
                      </a:lnTo>
                      <a:lnTo>
                        <a:pt x="12" y="14"/>
                      </a:lnTo>
                      <a:close/>
                    </a:path>
                  </a:pathLst>
                </a:custGeom>
                <a:solidFill>
                  <a:srgbClr val="5C5B3C"/>
                </a:solidFill>
                <a:ln w="9525">
                  <a:noFill/>
                  <a:round/>
                  <a:headEnd/>
                  <a:tailEnd/>
                </a:ln>
              </p:spPr>
              <p:txBody>
                <a:bodyPr>
                  <a:prstTxWarp prst="textNoShape">
                    <a:avLst/>
                  </a:prstTxWarp>
                </a:bodyPr>
                <a:lstStyle/>
                <a:p>
                  <a:endParaRPr lang="en-US"/>
                </a:p>
              </p:txBody>
            </p:sp>
            <p:sp>
              <p:nvSpPr>
                <p:cNvPr id="63039" name="Freeform 174"/>
                <p:cNvSpPr>
                  <a:spLocks noChangeAspect="1"/>
                </p:cNvSpPr>
                <p:nvPr/>
              </p:nvSpPr>
              <p:spPr bwMode="auto">
                <a:xfrm>
                  <a:off x="990" y="1320"/>
                  <a:ext cx="15" cy="14"/>
                </a:xfrm>
                <a:custGeom>
                  <a:avLst/>
                  <a:gdLst>
                    <a:gd name="T0" fmla="*/ 11 w 15"/>
                    <a:gd name="T1" fmla="*/ 14 h 14"/>
                    <a:gd name="T2" fmla="*/ 15 w 15"/>
                    <a:gd name="T3" fmla="*/ 3 h 14"/>
                    <a:gd name="T4" fmla="*/ 4 w 15"/>
                    <a:gd name="T5" fmla="*/ 0 h 14"/>
                    <a:gd name="T6" fmla="*/ 0 w 15"/>
                    <a:gd name="T7" fmla="*/ 11 h 14"/>
                    <a:gd name="T8" fmla="*/ 11 w 15"/>
                    <a:gd name="T9" fmla="*/ 14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11" y="14"/>
                      </a:moveTo>
                      <a:lnTo>
                        <a:pt x="15" y="3"/>
                      </a:lnTo>
                      <a:lnTo>
                        <a:pt x="4" y="0"/>
                      </a:lnTo>
                      <a:lnTo>
                        <a:pt x="0" y="11"/>
                      </a:lnTo>
                      <a:lnTo>
                        <a:pt x="11" y="14"/>
                      </a:lnTo>
                      <a:close/>
                    </a:path>
                  </a:pathLst>
                </a:custGeom>
                <a:solidFill>
                  <a:srgbClr val="5C5B3C"/>
                </a:solidFill>
                <a:ln w="9525">
                  <a:noFill/>
                  <a:round/>
                  <a:headEnd/>
                  <a:tailEnd/>
                </a:ln>
              </p:spPr>
              <p:txBody>
                <a:bodyPr>
                  <a:prstTxWarp prst="textNoShape">
                    <a:avLst/>
                  </a:prstTxWarp>
                </a:bodyPr>
                <a:lstStyle/>
                <a:p>
                  <a:endParaRPr lang="en-US"/>
                </a:p>
              </p:txBody>
            </p:sp>
            <p:sp>
              <p:nvSpPr>
                <p:cNvPr id="63040" name="Freeform 175"/>
                <p:cNvSpPr>
                  <a:spLocks noChangeAspect="1"/>
                </p:cNvSpPr>
                <p:nvPr/>
              </p:nvSpPr>
              <p:spPr bwMode="auto">
                <a:xfrm>
                  <a:off x="967" y="1312"/>
                  <a:ext cx="15" cy="15"/>
                </a:xfrm>
                <a:custGeom>
                  <a:avLst/>
                  <a:gdLst>
                    <a:gd name="T0" fmla="*/ 11 w 15"/>
                    <a:gd name="T1" fmla="*/ 15 h 15"/>
                    <a:gd name="T2" fmla="*/ 15 w 15"/>
                    <a:gd name="T3" fmla="*/ 4 h 15"/>
                    <a:gd name="T4" fmla="*/ 4 w 15"/>
                    <a:gd name="T5" fmla="*/ 0 h 15"/>
                    <a:gd name="T6" fmla="*/ 0 w 15"/>
                    <a:gd name="T7" fmla="*/ 11 h 15"/>
                    <a:gd name="T8" fmla="*/ 11 w 15"/>
                    <a:gd name="T9" fmla="*/ 15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11" y="15"/>
                      </a:moveTo>
                      <a:lnTo>
                        <a:pt x="15" y="4"/>
                      </a:lnTo>
                      <a:lnTo>
                        <a:pt x="4" y="0"/>
                      </a:lnTo>
                      <a:lnTo>
                        <a:pt x="0" y="11"/>
                      </a:lnTo>
                      <a:lnTo>
                        <a:pt x="11" y="15"/>
                      </a:lnTo>
                      <a:close/>
                    </a:path>
                  </a:pathLst>
                </a:custGeom>
                <a:solidFill>
                  <a:srgbClr val="5C5B3C"/>
                </a:solidFill>
                <a:ln w="9525">
                  <a:noFill/>
                  <a:round/>
                  <a:headEnd/>
                  <a:tailEnd/>
                </a:ln>
              </p:spPr>
              <p:txBody>
                <a:bodyPr>
                  <a:prstTxWarp prst="textNoShape">
                    <a:avLst/>
                  </a:prstTxWarp>
                </a:bodyPr>
                <a:lstStyle/>
                <a:p>
                  <a:endParaRPr lang="en-US"/>
                </a:p>
              </p:txBody>
            </p:sp>
            <p:sp>
              <p:nvSpPr>
                <p:cNvPr id="63041" name="Freeform 176"/>
                <p:cNvSpPr>
                  <a:spLocks noChangeAspect="1"/>
                </p:cNvSpPr>
                <p:nvPr/>
              </p:nvSpPr>
              <p:spPr bwMode="auto">
                <a:xfrm>
                  <a:off x="944" y="1304"/>
                  <a:ext cx="16" cy="15"/>
                </a:xfrm>
                <a:custGeom>
                  <a:avLst/>
                  <a:gdLst>
                    <a:gd name="T0" fmla="*/ 12 w 16"/>
                    <a:gd name="T1" fmla="*/ 15 h 15"/>
                    <a:gd name="T2" fmla="*/ 16 w 16"/>
                    <a:gd name="T3" fmla="*/ 4 h 15"/>
                    <a:gd name="T4" fmla="*/ 4 w 16"/>
                    <a:gd name="T5" fmla="*/ 0 h 15"/>
                    <a:gd name="T6" fmla="*/ 0 w 16"/>
                    <a:gd name="T7" fmla="*/ 11 h 15"/>
                    <a:gd name="T8" fmla="*/ 12 w 16"/>
                    <a:gd name="T9" fmla="*/ 15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12" y="15"/>
                      </a:moveTo>
                      <a:lnTo>
                        <a:pt x="16" y="4"/>
                      </a:lnTo>
                      <a:lnTo>
                        <a:pt x="4" y="0"/>
                      </a:lnTo>
                      <a:lnTo>
                        <a:pt x="0" y="11"/>
                      </a:lnTo>
                      <a:lnTo>
                        <a:pt x="12" y="15"/>
                      </a:lnTo>
                      <a:close/>
                    </a:path>
                  </a:pathLst>
                </a:custGeom>
                <a:solidFill>
                  <a:srgbClr val="5C5B3C"/>
                </a:solidFill>
                <a:ln w="9525">
                  <a:noFill/>
                  <a:round/>
                  <a:headEnd/>
                  <a:tailEnd/>
                </a:ln>
              </p:spPr>
              <p:txBody>
                <a:bodyPr>
                  <a:prstTxWarp prst="textNoShape">
                    <a:avLst/>
                  </a:prstTxWarp>
                </a:bodyPr>
                <a:lstStyle/>
                <a:p>
                  <a:endParaRPr lang="en-US"/>
                </a:p>
              </p:txBody>
            </p:sp>
            <p:sp>
              <p:nvSpPr>
                <p:cNvPr id="63042" name="Freeform 177"/>
                <p:cNvSpPr>
                  <a:spLocks noChangeAspect="1"/>
                </p:cNvSpPr>
                <p:nvPr/>
              </p:nvSpPr>
              <p:spPr bwMode="auto">
                <a:xfrm>
                  <a:off x="922" y="1296"/>
                  <a:ext cx="15" cy="15"/>
                </a:xfrm>
                <a:custGeom>
                  <a:avLst/>
                  <a:gdLst>
                    <a:gd name="T0" fmla="*/ 11 w 15"/>
                    <a:gd name="T1" fmla="*/ 15 h 15"/>
                    <a:gd name="T2" fmla="*/ 15 w 15"/>
                    <a:gd name="T3" fmla="*/ 4 h 15"/>
                    <a:gd name="T4" fmla="*/ 4 w 15"/>
                    <a:gd name="T5" fmla="*/ 0 h 15"/>
                    <a:gd name="T6" fmla="*/ 0 w 15"/>
                    <a:gd name="T7" fmla="*/ 11 h 15"/>
                    <a:gd name="T8" fmla="*/ 11 w 15"/>
                    <a:gd name="T9" fmla="*/ 15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11" y="15"/>
                      </a:moveTo>
                      <a:lnTo>
                        <a:pt x="15" y="4"/>
                      </a:lnTo>
                      <a:lnTo>
                        <a:pt x="4" y="0"/>
                      </a:lnTo>
                      <a:lnTo>
                        <a:pt x="0" y="11"/>
                      </a:lnTo>
                      <a:lnTo>
                        <a:pt x="11" y="15"/>
                      </a:lnTo>
                      <a:close/>
                    </a:path>
                  </a:pathLst>
                </a:custGeom>
                <a:solidFill>
                  <a:srgbClr val="5C5B3C"/>
                </a:solidFill>
                <a:ln w="9525">
                  <a:noFill/>
                  <a:round/>
                  <a:headEnd/>
                  <a:tailEnd/>
                </a:ln>
              </p:spPr>
              <p:txBody>
                <a:bodyPr>
                  <a:prstTxWarp prst="textNoShape">
                    <a:avLst/>
                  </a:prstTxWarp>
                </a:bodyPr>
                <a:lstStyle/>
                <a:p>
                  <a:endParaRPr lang="en-US"/>
                </a:p>
              </p:txBody>
            </p:sp>
            <p:sp>
              <p:nvSpPr>
                <p:cNvPr id="63043" name="Freeform 178"/>
                <p:cNvSpPr>
                  <a:spLocks noChangeAspect="1"/>
                </p:cNvSpPr>
                <p:nvPr/>
              </p:nvSpPr>
              <p:spPr bwMode="auto">
                <a:xfrm>
                  <a:off x="899" y="1287"/>
                  <a:ext cx="16" cy="16"/>
                </a:xfrm>
                <a:custGeom>
                  <a:avLst/>
                  <a:gdLst>
                    <a:gd name="T0" fmla="*/ 11 w 16"/>
                    <a:gd name="T1" fmla="*/ 16 h 16"/>
                    <a:gd name="T2" fmla="*/ 16 w 16"/>
                    <a:gd name="T3" fmla="*/ 5 h 16"/>
                    <a:gd name="T4" fmla="*/ 5 w 16"/>
                    <a:gd name="T5" fmla="*/ 0 h 16"/>
                    <a:gd name="T6" fmla="*/ 0 w 16"/>
                    <a:gd name="T7" fmla="*/ 11 h 16"/>
                    <a:gd name="T8" fmla="*/ 11 w 16"/>
                    <a:gd name="T9" fmla="*/ 16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11" y="16"/>
                      </a:moveTo>
                      <a:lnTo>
                        <a:pt x="16" y="5"/>
                      </a:lnTo>
                      <a:lnTo>
                        <a:pt x="5" y="0"/>
                      </a:lnTo>
                      <a:lnTo>
                        <a:pt x="0" y="11"/>
                      </a:lnTo>
                      <a:lnTo>
                        <a:pt x="11" y="16"/>
                      </a:lnTo>
                      <a:close/>
                    </a:path>
                  </a:pathLst>
                </a:custGeom>
                <a:solidFill>
                  <a:srgbClr val="5C5B3C"/>
                </a:solidFill>
                <a:ln w="9525">
                  <a:noFill/>
                  <a:round/>
                  <a:headEnd/>
                  <a:tailEnd/>
                </a:ln>
              </p:spPr>
              <p:txBody>
                <a:bodyPr>
                  <a:prstTxWarp prst="textNoShape">
                    <a:avLst/>
                  </a:prstTxWarp>
                </a:bodyPr>
                <a:lstStyle/>
                <a:p>
                  <a:endParaRPr lang="en-US"/>
                </a:p>
              </p:txBody>
            </p:sp>
            <p:sp>
              <p:nvSpPr>
                <p:cNvPr id="63044" name="Freeform 179"/>
                <p:cNvSpPr>
                  <a:spLocks noChangeAspect="1"/>
                </p:cNvSpPr>
                <p:nvPr/>
              </p:nvSpPr>
              <p:spPr bwMode="auto">
                <a:xfrm>
                  <a:off x="877" y="1278"/>
                  <a:ext cx="16" cy="16"/>
                </a:xfrm>
                <a:custGeom>
                  <a:avLst/>
                  <a:gdLst>
                    <a:gd name="T0" fmla="*/ 11 w 16"/>
                    <a:gd name="T1" fmla="*/ 16 h 16"/>
                    <a:gd name="T2" fmla="*/ 16 w 16"/>
                    <a:gd name="T3" fmla="*/ 5 h 16"/>
                    <a:gd name="T4" fmla="*/ 5 w 16"/>
                    <a:gd name="T5" fmla="*/ 0 h 16"/>
                    <a:gd name="T6" fmla="*/ 0 w 16"/>
                    <a:gd name="T7" fmla="*/ 11 h 16"/>
                    <a:gd name="T8" fmla="*/ 11 w 16"/>
                    <a:gd name="T9" fmla="*/ 16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11" y="16"/>
                      </a:moveTo>
                      <a:lnTo>
                        <a:pt x="16" y="5"/>
                      </a:lnTo>
                      <a:lnTo>
                        <a:pt x="5" y="0"/>
                      </a:lnTo>
                      <a:lnTo>
                        <a:pt x="0" y="11"/>
                      </a:lnTo>
                      <a:lnTo>
                        <a:pt x="11" y="16"/>
                      </a:lnTo>
                      <a:close/>
                    </a:path>
                  </a:pathLst>
                </a:custGeom>
                <a:solidFill>
                  <a:srgbClr val="5C5B3C"/>
                </a:solidFill>
                <a:ln w="9525">
                  <a:noFill/>
                  <a:round/>
                  <a:headEnd/>
                  <a:tailEnd/>
                </a:ln>
              </p:spPr>
              <p:txBody>
                <a:bodyPr>
                  <a:prstTxWarp prst="textNoShape">
                    <a:avLst/>
                  </a:prstTxWarp>
                </a:bodyPr>
                <a:lstStyle/>
                <a:p>
                  <a:endParaRPr lang="en-US"/>
                </a:p>
              </p:txBody>
            </p:sp>
            <p:sp>
              <p:nvSpPr>
                <p:cNvPr id="63045" name="Freeform 180"/>
                <p:cNvSpPr>
                  <a:spLocks noChangeAspect="1"/>
                </p:cNvSpPr>
                <p:nvPr/>
              </p:nvSpPr>
              <p:spPr bwMode="auto">
                <a:xfrm>
                  <a:off x="855" y="1269"/>
                  <a:ext cx="16" cy="16"/>
                </a:xfrm>
                <a:custGeom>
                  <a:avLst/>
                  <a:gdLst>
                    <a:gd name="T0" fmla="*/ 11 w 16"/>
                    <a:gd name="T1" fmla="*/ 16 h 16"/>
                    <a:gd name="T2" fmla="*/ 16 w 16"/>
                    <a:gd name="T3" fmla="*/ 5 h 16"/>
                    <a:gd name="T4" fmla="*/ 5 w 16"/>
                    <a:gd name="T5" fmla="*/ 0 h 16"/>
                    <a:gd name="T6" fmla="*/ 0 w 16"/>
                    <a:gd name="T7" fmla="*/ 11 h 16"/>
                    <a:gd name="T8" fmla="*/ 11 w 16"/>
                    <a:gd name="T9" fmla="*/ 16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11" y="16"/>
                      </a:moveTo>
                      <a:lnTo>
                        <a:pt x="16" y="5"/>
                      </a:lnTo>
                      <a:lnTo>
                        <a:pt x="5" y="0"/>
                      </a:lnTo>
                      <a:lnTo>
                        <a:pt x="0" y="11"/>
                      </a:lnTo>
                      <a:lnTo>
                        <a:pt x="11" y="16"/>
                      </a:lnTo>
                      <a:close/>
                    </a:path>
                  </a:pathLst>
                </a:custGeom>
                <a:solidFill>
                  <a:srgbClr val="5C5B3C"/>
                </a:solidFill>
                <a:ln w="9525">
                  <a:noFill/>
                  <a:round/>
                  <a:headEnd/>
                  <a:tailEnd/>
                </a:ln>
              </p:spPr>
              <p:txBody>
                <a:bodyPr>
                  <a:prstTxWarp prst="textNoShape">
                    <a:avLst/>
                  </a:prstTxWarp>
                </a:bodyPr>
                <a:lstStyle/>
                <a:p>
                  <a:endParaRPr lang="en-US"/>
                </a:p>
              </p:txBody>
            </p:sp>
            <p:sp>
              <p:nvSpPr>
                <p:cNvPr id="63046" name="Freeform 181"/>
                <p:cNvSpPr>
                  <a:spLocks noChangeAspect="1"/>
                </p:cNvSpPr>
                <p:nvPr/>
              </p:nvSpPr>
              <p:spPr bwMode="auto">
                <a:xfrm>
                  <a:off x="833" y="1259"/>
                  <a:ext cx="16" cy="16"/>
                </a:xfrm>
                <a:custGeom>
                  <a:avLst/>
                  <a:gdLst>
                    <a:gd name="T0" fmla="*/ 11 w 16"/>
                    <a:gd name="T1" fmla="*/ 16 h 16"/>
                    <a:gd name="T2" fmla="*/ 16 w 16"/>
                    <a:gd name="T3" fmla="*/ 5 h 16"/>
                    <a:gd name="T4" fmla="*/ 5 w 16"/>
                    <a:gd name="T5" fmla="*/ 0 h 16"/>
                    <a:gd name="T6" fmla="*/ 0 w 16"/>
                    <a:gd name="T7" fmla="*/ 11 h 16"/>
                    <a:gd name="T8" fmla="*/ 11 w 16"/>
                    <a:gd name="T9" fmla="*/ 16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11" y="16"/>
                      </a:moveTo>
                      <a:lnTo>
                        <a:pt x="16" y="5"/>
                      </a:lnTo>
                      <a:lnTo>
                        <a:pt x="5" y="0"/>
                      </a:lnTo>
                      <a:lnTo>
                        <a:pt x="0" y="11"/>
                      </a:lnTo>
                      <a:lnTo>
                        <a:pt x="11" y="16"/>
                      </a:lnTo>
                      <a:close/>
                    </a:path>
                  </a:pathLst>
                </a:custGeom>
                <a:solidFill>
                  <a:srgbClr val="5C5B3C"/>
                </a:solidFill>
                <a:ln w="9525">
                  <a:noFill/>
                  <a:round/>
                  <a:headEnd/>
                  <a:tailEnd/>
                </a:ln>
              </p:spPr>
              <p:txBody>
                <a:bodyPr>
                  <a:prstTxWarp prst="textNoShape">
                    <a:avLst/>
                  </a:prstTxWarp>
                </a:bodyPr>
                <a:lstStyle/>
                <a:p>
                  <a:endParaRPr lang="en-US"/>
                </a:p>
              </p:txBody>
            </p:sp>
            <p:sp>
              <p:nvSpPr>
                <p:cNvPr id="63047" name="Freeform 182"/>
                <p:cNvSpPr>
                  <a:spLocks noChangeAspect="1"/>
                </p:cNvSpPr>
                <p:nvPr/>
              </p:nvSpPr>
              <p:spPr bwMode="auto">
                <a:xfrm>
                  <a:off x="811" y="1249"/>
                  <a:ext cx="16" cy="16"/>
                </a:xfrm>
                <a:custGeom>
                  <a:avLst/>
                  <a:gdLst>
                    <a:gd name="T0" fmla="*/ 11 w 16"/>
                    <a:gd name="T1" fmla="*/ 16 h 16"/>
                    <a:gd name="T2" fmla="*/ 16 w 16"/>
                    <a:gd name="T3" fmla="*/ 5 h 16"/>
                    <a:gd name="T4" fmla="*/ 5 w 16"/>
                    <a:gd name="T5" fmla="*/ 0 h 16"/>
                    <a:gd name="T6" fmla="*/ 0 w 16"/>
                    <a:gd name="T7" fmla="*/ 11 h 16"/>
                    <a:gd name="T8" fmla="*/ 11 w 16"/>
                    <a:gd name="T9" fmla="*/ 16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11" y="16"/>
                      </a:moveTo>
                      <a:lnTo>
                        <a:pt x="16" y="5"/>
                      </a:lnTo>
                      <a:lnTo>
                        <a:pt x="5" y="0"/>
                      </a:lnTo>
                      <a:lnTo>
                        <a:pt x="0" y="11"/>
                      </a:lnTo>
                      <a:lnTo>
                        <a:pt x="11" y="16"/>
                      </a:lnTo>
                      <a:close/>
                    </a:path>
                  </a:pathLst>
                </a:custGeom>
                <a:solidFill>
                  <a:srgbClr val="5C5B3C"/>
                </a:solidFill>
                <a:ln w="9525">
                  <a:noFill/>
                  <a:round/>
                  <a:headEnd/>
                  <a:tailEnd/>
                </a:ln>
              </p:spPr>
              <p:txBody>
                <a:bodyPr>
                  <a:prstTxWarp prst="textNoShape">
                    <a:avLst/>
                  </a:prstTxWarp>
                </a:bodyPr>
                <a:lstStyle/>
                <a:p>
                  <a:endParaRPr lang="en-US"/>
                </a:p>
              </p:txBody>
            </p:sp>
            <p:sp>
              <p:nvSpPr>
                <p:cNvPr id="63048" name="Freeform 183"/>
                <p:cNvSpPr>
                  <a:spLocks noChangeAspect="1"/>
                </p:cNvSpPr>
                <p:nvPr/>
              </p:nvSpPr>
              <p:spPr bwMode="auto">
                <a:xfrm>
                  <a:off x="789" y="1239"/>
                  <a:ext cx="16" cy="16"/>
                </a:xfrm>
                <a:custGeom>
                  <a:avLst/>
                  <a:gdLst>
                    <a:gd name="T0" fmla="*/ 11 w 16"/>
                    <a:gd name="T1" fmla="*/ 16 h 16"/>
                    <a:gd name="T2" fmla="*/ 16 w 16"/>
                    <a:gd name="T3" fmla="*/ 5 h 16"/>
                    <a:gd name="T4" fmla="*/ 11 w 16"/>
                    <a:gd name="T5" fmla="*/ 2 h 16"/>
                    <a:gd name="T6" fmla="*/ 6 w 16"/>
                    <a:gd name="T7" fmla="*/ 0 h 16"/>
                    <a:gd name="T8" fmla="*/ 0 w 16"/>
                    <a:gd name="T9" fmla="*/ 10 h 16"/>
                    <a:gd name="T10" fmla="*/ 6 w 16"/>
                    <a:gd name="T11" fmla="*/ 13 h 16"/>
                    <a:gd name="T12" fmla="*/ 11 w 16"/>
                    <a:gd name="T13" fmla="*/ 16 h 16"/>
                    <a:gd name="T14" fmla="*/ 0 60000 65536"/>
                    <a:gd name="T15" fmla="*/ 0 60000 65536"/>
                    <a:gd name="T16" fmla="*/ 0 60000 65536"/>
                    <a:gd name="T17" fmla="*/ 0 60000 65536"/>
                    <a:gd name="T18" fmla="*/ 0 60000 65536"/>
                    <a:gd name="T19" fmla="*/ 0 60000 65536"/>
                    <a:gd name="T20" fmla="*/ 0 60000 65536"/>
                    <a:gd name="T21" fmla="*/ 0 w 16"/>
                    <a:gd name="T22" fmla="*/ 0 h 16"/>
                    <a:gd name="T23" fmla="*/ 16 w 16"/>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6">
                      <a:moveTo>
                        <a:pt x="11" y="16"/>
                      </a:moveTo>
                      <a:lnTo>
                        <a:pt x="16" y="5"/>
                      </a:lnTo>
                      <a:lnTo>
                        <a:pt x="11" y="2"/>
                      </a:lnTo>
                      <a:lnTo>
                        <a:pt x="6" y="0"/>
                      </a:lnTo>
                      <a:lnTo>
                        <a:pt x="0" y="10"/>
                      </a:lnTo>
                      <a:lnTo>
                        <a:pt x="6" y="13"/>
                      </a:lnTo>
                      <a:lnTo>
                        <a:pt x="11" y="16"/>
                      </a:lnTo>
                      <a:close/>
                    </a:path>
                  </a:pathLst>
                </a:custGeom>
                <a:solidFill>
                  <a:srgbClr val="5C5B3C"/>
                </a:solidFill>
                <a:ln w="9525">
                  <a:noFill/>
                  <a:round/>
                  <a:headEnd/>
                  <a:tailEnd/>
                </a:ln>
              </p:spPr>
              <p:txBody>
                <a:bodyPr>
                  <a:prstTxWarp prst="textNoShape">
                    <a:avLst/>
                  </a:prstTxWarp>
                </a:bodyPr>
                <a:lstStyle/>
                <a:p>
                  <a:endParaRPr lang="en-US"/>
                </a:p>
              </p:txBody>
            </p:sp>
            <p:sp>
              <p:nvSpPr>
                <p:cNvPr id="63049" name="Freeform 184"/>
                <p:cNvSpPr>
                  <a:spLocks noChangeAspect="1"/>
                </p:cNvSpPr>
                <p:nvPr/>
              </p:nvSpPr>
              <p:spPr bwMode="auto">
                <a:xfrm>
                  <a:off x="768" y="1227"/>
                  <a:ext cx="16" cy="16"/>
                </a:xfrm>
                <a:custGeom>
                  <a:avLst/>
                  <a:gdLst>
                    <a:gd name="T0" fmla="*/ 10 w 16"/>
                    <a:gd name="T1" fmla="*/ 16 h 16"/>
                    <a:gd name="T2" fmla="*/ 16 w 16"/>
                    <a:gd name="T3" fmla="*/ 6 h 16"/>
                    <a:gd name="T4" fmla="*/ 6 w 16"/>
                    <a:gd name="T5" fmla="*/ 0 h 16"/>
                    <a:gd name="T6" fmla="*/ 0 w 16"/>
                    <a:gd name="T7" fmla="*/ 10 h 16"/>
                    <a:gd name="T8" fmla="*/ 10 w 16"/>
                    <a:gd name="T9" fmla="*/ 16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10" y="16"/>
                      </a:moveTo>
                      <a:lnTo>
                        <a:pt x="16" y="6"/>
                      </a:lnTo>
                      <a:lnTo>
                        <a:pt x="6" y="0"/>
                      </a:lnTo>
                      <a:lnTo>
                        <a:pt x="0" y="10"/>
                      </a:lnTo>
                      <a:lnTo>
                        <a:pt x="10" y="16"/>
                      </a:lnTo>
                      <a:close/>
                    </a:path>
                  </a:pathLst>
                </a:custGeom>
                <a:solidFill>
                  <a:srgbClr val="5C5B3C"/>
                </a:solidFill>
                <a:ln w="9525">
                  <a:noFill/>
                  <a:round/>
                  <a:headEnd/>
                  <a:tailEnd/>
                </a:ln>
              </p:spPr>
              <p:txBody>
                <a:bodyPr>
                  <a:prstTxWarp prst="textNoShape">
                    <a:avLst/>
                  </a:prstTxWarp>
                </a:bodyPr>
                <a:lstStyle/>
                <a:p>
                  <a:endParaRPr lang="en-US"/>
                </a:p>
              </p:txBody>
            </p:sp>
            <p:sp>
              <p:nvSpPr>
                <p:cNvPr id="63050" name="Freeform 185"/>
                <p:cNvSpPr>
                  <a:spLocks noChangeAspect="1"/>
                </p:cNvSpPr>
                <p:nvPr/>
              </p:nvSpPr>
              <p:spPr bwMode="auto">
                <a:xfrm>
                  <a:off x="747" y="1215"/>
                  <a:ext cx="16" cy="16"/>
                </a:xfrm>
                <a:custGeom>
                  <a:avLst/>
                  <a:gdLst>
                    <a:gd name="T0" fmla="*/ 10 w 16"/>
                    <a:gd name="T1" fmla="*/ 16 h 16"/>
                    <a:gd name="T2" fmla="*/ 16 w 16"/>
                    <a:gd name="T3" fmla="*/ 6 h 16"/>
                    <a:gd name="T4" fmla="*/ 6 w 16"/>
                    <a:gd name="T5" fmla="*/ 0 h 16"/>
                    <a:gd name="T6" fmla="*/ 0 w 16"/>
                    <a:gd name="T7" fmla="*/ 10 h 16"/>
                    <a:gd name="T8" fmla="*/ 10 w 16"/>
                    <a:gd name="T9" fmla="*/ 16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10" y="16"/>
                      </a:moveTo>
                      <a:lnTo>
                        <a:pt x="16" y="6"/>
                      </a:lnTo>
                      <a:lnTo>
                        <a:pt x="6" y="0"/>
                      </a:lnTo>
                      <a:lnTo>
                        <a:pt x="0" y="10"/>
                      </a:lnTo>
                      <a:lnTo>
                        <a:pt x="10" y="16"/>
                      </a:lnTo>
                      <a:close/>
                    </a:path>
                  </a:pathLst>
                </a:custGeom>
                <a:solidFill>
                  <a:srgbClr val="5C5B3C"/>
                </a:solidFill>
                <a:ln w="9525">
                  <a:noFill/>
                  <a:round/>
                  <a:headEnd/>
                  <a:tailEnd/>
                </a:ln>
              </p:spPr>
              <p:txBody>
                <a:bodyPr>
                  <a:prstTxWarp prst="textNoShape">
                    <a:avLst/>
                  </a:prstTxWarp>
                </a:bodyPr>
                <a:lstStyle/>
                <a:p>
                  <a:endParaRPr lang="en-US"/>
                </a:p>
              </p:txBody>
            </p:sp>
            <p:sp>
              <p:nvSpPr>
                <p:cNvPr id="63051" name="Freeform 186"/>
                <p:cNvSpPr>
                  <a:spLocks noChangeAspect="1"/>
                </p:cNvSpPr>
                <p:nvPr/>
              </p:nvSpPr>
              <p:spPr bwMode="auto">
                <a:xfrm>
                  <a:off x="726" y="1203"/>
                  <a:ext cx="17" cy="16"/>
                </a:xfrm>
                <a:custGeom>
                  <a:avLst/>
                  <a:gdLst>
                    <a:gd name="T0" fmla="*/ 11 w 17"/>
                    <a:gd name="T1" fmla="*/ 16 h 16"/>
                    <a:gd name="T2" fmla="*/ 17 w 17"/>
                    <a:gd name="T3" fmla="*/ 6 h 16"/>
                    <a:gd name="T4" fmla="*/ 9 w 17"/>
                    <a:gd name="T5" fmla="*/ 1 h 16"/>
                    <a:gd name="T6" fmla="*/ 6 w 17"/>
                    <a:gd name="T7" fmla="*/ 7 h 16"/>
                    <a:gd name="T8" fmla="*/ 11 w 17"/>
                    <a:gd name="T9" fmla="*/ 2 h 16"/>
                    <a:gd name="T10" fmla="*/ 7 w 17"/>
                    <a:gd name="T11" fmla="*/ 0 h 16"/>
                    <a:gd name="T12" fmla="*/ 0 w 17"/>
                    <a:gd name="T13" fmla="*/ 10 h 16"/>
                    <a:gd name="T14" fmla="*/ 2 w 17"/>
                    <a:gd name="T15" fmla="*/ 11 h 16"/>
                    <a:gd name="T16" fmla="*/ 4 w 17"/>
                    <a:gd name="T17" fmla="*/ 12 h 16"/>
                    <a:gd name="T18" fmla="*/ 11 w 17"/>
                    <a:gd name="T19" fmla="*/ 16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6"/>
                    <a:gd name="T32" fmla="*/ 17 w 17"/>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6">
                      <a:moveTo>
                        <a:pt x="11" y="16"/>
                      </a:moveTo>
                      <a:lnTo>
                        <a:pt x="17" y="6"/>
                      </a:lnTo>
                      <a:lnTo>
                        <a:pt x="9" y="1"/>
                      </a:lnTo>
                      <a:lnTo>
                        <a:pt x="6" y="7"/>
                      </a:lnTo>
                      <a:lnTo>
                        <a:pt x="11" y="2"/>
                      </a:lnTo>
                      <a:lnTo>
                        <a:pt x="7" y="0"/>
                      </a:lnTo>
                      <a:lnTo>
                        <a:pt x="0" y="10"/>
                      </a:lnTo>
                      <a:lnTo>
                        <a:pt x="2" y="11"/>
                      </a:lnTo>
                      <a:lnTo>
                        <a:pt x="4" y="12"/>
                      </a:lnTo>
                      <a:lnTo>
                        <a:pt x="11" y="16"/>
                      </a:lnTo>
                      <a:close/>
                    </a:path>
                  </a:pathLst>
                </a:custGeom>
                <a:solidFill>
                  <a:srgbClr val="5C5B3C"/>
                </a:solidFill>
                <a:ln w="9525">
                  <a:noFill/>
                  <a:round/>
                  <a:headEnd/>
                  <a:tailEnd/>
                </a:ln>
              </p:spPr>
              <p:txBody>
                <a:bodyPr>
                  <a:prstTxWarp prst="textNoShape">
                    <a:avLst/>
                  </a:prstTxWarp>
                </a:bodyPr>
                <a:lstStyle/>
                <a:p>
                  <a:endParaRPr lang="en-US"/>
                </a:p>
              </p:txBody>
            </p:sp>
            <p:sp>
              <p:nvSpPr>
                <p:cNvPr id="63052" name="Freeform 187"/>
                <p:cNvSpPr>
                  <a:spLocks noChangeAspect="1"/>
                </p:cNvSpPr>
                <p:nvPr/>
              </p:nvSpPr>
              <p:spPr bwMode="auto">
                <a:xfrm>
                  <a:off x="706" y="1190"/>
                  <a:ext cx="17" cy="16"/>
                </a:xfrm>
                <a:custGeom>
                  <a:avLst/>
                  <a:gdLst>
                    <a:gd name="T0" fmla="*/ 10 w 17"/>
                    <a:gd name="T1" fmla="*/ 16 h 16"/>
                    <a:gd name="T2" fmla="*/ 17 w 17"/>
                    <a:gd name="T3" fmla="*/ 6 h 16"/>
                    <a:gd name="T4" fmla="*/ 7 w 17"/>
                    <a:gd name="T5" fmla="*/ 0 h 16"/>
                    <a:gd name="T6" fmla="*/ 0 w 17"/>
                    <a:gd name="T7" fmla="*/ 10 h 16"/>
                    <a:gd name="T8" fmla="*/ 10 w 17"/>
                    <a:gd name="T9" fmla="*/ 16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10" y="16"/>
                      </a:moveTo>
                      <a:lnTo>
                        <a:pt x="17" y="6"/>
                      </a:lnTo>
                      <a:lnTo>
                        <a:pt x="7" y="0"/>
                      </a:lnTo>
                      <a:lnTo>
                        <a:pt x="0" y="10"/>
                      </a:lnTo>
                      <a:lnTo>
                        <a:pt x="10" y="16"/>
                      </a:lnTo>
                      <a:close/>
                    </a:path>
                  </a:pathLst>
                </a:custGeom>
                <a:solidFill>
                  <a:srgbClr val="5C5B3C"/>
                </a:solidFill>
                <a:ln w="9525">
                  <a:noFill/>
                  <a:round/>
                  <a:headEnd/>
                  <a:tailEnd/>
                </a:ln>
              </p:spPr>
              <p:txBody>
                <a:bodyPr>
                  <a:prstTxWarp prst="textNoShape">
                    <a:avLst/>
                  </a:prstTxWarp>
                </a:bodyPr>
                <a:lstStyle/>
                <a:p>
                  <a:endParaRPr lang="en-US"/>
                </a:p>
              </p:txBody>
            </p:sp>
            <p:sp>
              <p:nvSpPr>
                <p:cNvPr id="63053" name="Freeform 188"/>
                <p:cNvSpPr>
                  <a:spLocks noChangeAspect="1"/>
                </p:cNvSpPr>
                <p:nvPr/>
              </p:nvSpPr>
              <p:spPr bwMode="auto">
                <a:xfrm>
                  <a:off x="687" y="1175"/>
                  <a:ext cx="16" cy="18"/>
                </a:xfrm>
                <a:custGeom>
                  <a:avLst/>
                  <a:gdLst>
                    <a:gd name="T0" fmla="*/ 9 w 16"/>
                    <a:gd name="T1" fmla="*/ 18 h 18"/>
                    <a:gd name="T2" fmla="*/ 16 w 16"/>
                    <a:gd name="T3" fmla="*/ 8 h 18"/>
                    <a:gd name="T4" fmla="*/ 7 w 16"/>
                    <a:gd name="T5" fmla="*/ 0 h 18"/>
                    <a:gd name="T6" fmla="*/ 0 w 16"/>
                    <a:gd name="T7" fmla="*/ 10 h 18"/>
                    <a:gd name="T8" fmla="*/ 9 w 16"/>
                    <a:gd name="T9" fmla="*/ 18 h 18"/>
                    <a:gd name="T10" fmla="*/ 0 60000 65536"/>
                    <a:gd name="T11" fmla="*/ 0 60000 65536"/>
                    <a:gd name="T12" fmla="*/ 0 60000 65536"/>
                    <a:gd name="T13" fmla="*/ 0 60000 65536"/>
                    <a:gd name="T14" fmla="*/ 0 60000 65536"/>
                    <a:gd name="T15" fmla="*/ 0 w 16"/>
                    <a:gd name="T16" fmla="*/ 0 h 18"/>
                    <a:gd name="T17" fmla="*/ 16 w 16"/>
                    <a:gd name="T18" fmla="*/ 18 h 18"/>
                  </a:gdLst>
                  <a:ahLst/>
                  <a:cxnLst>
                    <a:cxn ang="T10">
                      <a:pos x="T0" y="T1"/>
                    </a:cxn>
                    <a:cxn ang="T11">
                      <a:pos x="T2" y="T3"/>
                    </a:cxn>
                    <a:cxn ang="T12">
                      <a:pos x="T4" y="T5"/>
                    </a:cxn>
                    <a:cxn ang="T13">
                      <a:pos x="T6" y="T7"/>
                    </a:cxn>
                    <a:cxn ang="T14">
                      <a:pos x="T8" y="T9"/>
                    </a:cxn>
                  </a:cxnLst>
                  <a:rect l="T15" t="T16" r="T17" b="T18"/>
                  <a:pathLst>
                    <a:path w="16" h="18">
                      <a:moveTo>
                        <a:pt x="9" y="18"/>
                      </a:moveTo>
                      <a:lnTo>
                        <a:pt x="16" y="8"/>
                      </a:lnTo>
                      <a:lnTo>
                        <a:pt x="7" y="0"/>
                      </a:lnTo>
                      <a:lnTo>
                        <a:pt x="0" y="10"/>
                      </a:lnTo>
                      <a:lnTo>
                        <a:pt x="9" y="18"/>
                      </a:lnTo>
                      <a:close/>
                    </a:path>
                  </a:pathLst>
                </a:custGeom>
                <a:solidFill>
                  <a:srgbClr val="5C5B3C"/>
                </a:solidFill>
                <a:ln w="9525">
                  <a:noFill/>
                  <a:round/>
                  <a:headEnd/>
                  <a:tailEnd/>
                </a:ln>
              </p:spPr>
              <p:txBody>
                <a:bodyPr>
                  <a:prstTxWarp prst="textNoShape">
                    <a:avLst/>
                  </a:prstTxWarp>
                </a:bodyPr>
                <a:lstStyle/>
                <a:p>
                  <a:endParaRPr lang="en-US"/>
                </a:p>
              </p:txBody>
            </p:sp>
            <p:sp>
              <p:nvSpPr>
                <p:cNvPr id="63054" name="Freeform 189"/>
                <p:cNvSpPr>
                  <a:spLocks noChangeAspect="1"/>
                </p:cNvSpPr>
                <p:nvPr/>
              </p:nvSpPr>
              <p:spPr bwMode="auto">
                <a:xfrm>
                  <a:off x="668" y="1161"/>
                  <a:ext cx="16" cy="17"/>
                </a:xfrm>
                <a:custGeom>
                  <a:avLst/>
                  <a:gdLst>
                    <a:gd name="T0" fmla="*/ 9 w 16"/>
                    <a:gd name="T1" fmla="*/ 17 h 17"/>
                    <a:gd name="T2" fmla="*/ 16 w 16"/>
                    <a:gd name="T3" fmla="*/ 7 h 17"/>
                    <a:gd name="T4" fmla="*/ 14 w 16"/>
                    <a:gd name="T5" fmla="*/ 5 h 17"/>
                    <a:gd name="T6" fmla="*/ 7 w 16"/>
                    <a:gd name="T7" fmla="*/ 0 h 17"/>
                    <a:gd name="T8" fmla="*/ 0 w 16"/>
                    <a:gd name="T9" fmla="*/ 10 h 17"/>
                    <a:gd name="T10" fmla="*/ 5 w 16"/>
                    <a:gd name="T11" fmla="*/ 14 h 17"/>
                    <a:gd name="T12" fmla="*/ 9 w 16"/>
                    <a:gd name="T13" fmla="*/ 17 h 17"/>
                    <a:gd name="T14" fmla="*/ 0 60000 65536"/>
                    <a:gd name="T15" fmla="*/ 0 60000 65536"/>
                    <a:gd name="T16" fmla="*/ 0 60000 65536"/>
                    <a:gd name="T17" fmla="*/ 0 60000 65536"/>
                    <a:gd name="T18" fmla="*/ 0 60000 65536"/>
                    <a:gd name="T19" fmla="*/ 0 60000 65536"/>
                    <a:gd name="T20" fmla="*/ 0 60000 65536"/>
                    <a:gd name="T21" fmla="*/ 0 w 16"/>
                    <a:gd name="T22" fmla="*/ 0 h 17"/>
                    <a:gd name="T23" fmla="*/ 16 w 16"/>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7">
                      <a:moveTo>
                        <a:pt x="9" y="17"/>
                      </a:moveTo>
                      <a:lnTo>
                        <a:pt x="16" y="7"/>
                      </a:lnTo>
                      <a:lnTo>
                        <a:pt x="14" y="5"/>
                      </a:lnTo>
                      <a:lnTo>
                        <a:pt x="7" y="0"/>
                      </a:lnTo>
                      <a:lnTo>
                        <a:pt x="0" y="10"/>
                      </a:lnTo>
                      <a:lnTo>
                        <a:pt x="5" y="14"/>
                      </a:lnTo>
                      <a:lnTo>
                        <a:pt x="9" y="17"/>
                      </a:lnTo>
                      <a:close/>
                    </a:path>
                  </a:pathLst>
                </a:custGeom>
                <a:solidFill>
                  <a:srgbClr val="5C5B3C"/>
                </a:solidFill>
                <a:ln w="9525">
                  <a:noFill/>
                  <a:round/>
                  <a:headEnd/>
                  <a:tailEnd/>
                </a:ln>
              </p:spPr>
              <p:txBody>
                <a:bodyPr>
                  <a:prstTxWarp prst="textNoShape">
                    <a:avLst/>
                  </a:prstTxWarp>
                </a:bodyPr>
                <a:lstStyle/>
                <a:p>
                  <a:endParaRPr lang="en-US"/>
                </a:p>
              </p:txBody>
            </p:sp>
            <p:sp>
              <p:nvSpPr>
                <p:cNvPr id="63055" name="Freeform 190"/>
                <p:cNvSpPr>
                  <a:spLocks noChangeAspect="1"/>
                </p:cNvSpPr>
                <p:nvPr/>
              </p:nvSpPr>
              <p:spPr bwMode="auto">
                <a:xfrm>
                  <a:off x="649" y="1145"/>
                  <a:ext cx="17" cy="18"/>
                </a:xfrm>
                <a:custGeom>
                  <a:avLst/>
                  <a:gdLst>
                    <a:gd name="T0" fmla="*/ 10 w 17"/>
                    <a:gd name="T1" fmla="*/ 18 h 18"/>
                    <a:gd name="T2" fmla="*/ 17 w 17"/>
                    <a:gd name="T3" fmla="*/ 8 h 18"/>
                    <a:gd name="T4" fmla="*/ 9 w 17"/>
                    <a:gd name="T5" fmla="*/ 1 h 18"/>
                    <a:gd name="T6" fmla="*/ 8 w 17"/>
                    <a:gd name="T7" fmla="*/ 0 h 18"/>
                    <a:gd name="T8" fmla="*/ 1 w 17"/>
                    <a:gd name="T9" fmla="*/ 9 h 18"/>
                    <a:gd name="T10" fmla="*/ 0 w 17"/>
                    <a:gd name="T11" fmla="*/ 10 h 18"/>
                    <a:gd name="T12" fmla="*/ 10 w 17"/>
                    <a:gd name="T13" fmla="*/ 18 h 18"/>
                    <a:gd name="T14" fmla="*/ 0 60000 65536"/>
                    <a:gd name="T15" fmla="*/ 0 60000 65536"/>
                    <a:gd name="T16" fmla="*/ 0 60000 65536"/>
                    <a:gd name="T17" fmla="*/ 0 60000 65536"/>
                    <a:gd name="T18" fmla="*/ 0 60000 65536"/>
                    <a:gd name="T19" fmla="*/ 0 60000 65536"/>
                    <a:gd name="T20" fmla="*/ 0 60000 65536"/>
                    <a:gd name="T21" fmla="*/ 0 w 17"/>
                    <a:gd name="T22" fmla="*/ 0 h 18"/>
                    <a:gd name="T23" fmla="*/ 17 w 17"/>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8">
                      <a:moveTo>
                        <a:pt x="10" y="18"/>
                      </a:moveTo>
                      <a:lnTo>
                        <a:pt x="17" y="8"/>
                      </a:lnTo>
                      <a:lnTo>
                        <a:pt x="9" y="1"/>
                      </a:lnTo>
                      <a:lnTo>
                        <a:pt x="8" y="0"/>
                      </a:lnTo>
                      <a:lnTo>
                        <a:pt x="1" y="9"/>
                      </a:lnTo>
                      <a:lnTo>
                        <a:pt x="0" y="10"/>
                      </a:lnTo>
                      <a:lnTo>
                        <a:pt x="10" y="18"/>
                      </a:lnTo>
                      <a:close/>
                    </a:path>
                  </a:pathLst>
                </a:custGeom>
                <a:solidFill>
                  <a:srgbClr val="5C5B3C"/>
                </a:solidFill>
                <a:ln w="9525">
                  <a:noFill/>
                  <a:round/>
                  <a:headEnd/>
                  <a:tailEnd/>
                </a:ln>
              </p:spPr>
              <p:txBody>
                <a:bodyPr>
                  <a:prstTxWarp prst="textNoShape">
                    <a:avLst/>
                  </a:prstTxWarp>
                </a:bodyPr>
                <a:lstStyle/>
                <a:p>
                  <a:endParaRPr lang="en-US"/>
                </a:p>
              </p:txBody>
            </p:sp>
            <p:sp>
              <p:nvSpPr>
                <p:cNvPr id="63056" name="Freeform 191"/>
                <p:cNvSpPr>
                  <a:spLocks noChangeAspect="1"/>
                </p:cNvSpPr>
                <p:nvPr/>
              </p:nvSpPr>
              <p:spPr bwMode="auto">
                <a:xfrm>
                  <a:off x="633" y="1128"/>
                  <a:ext cx="15" cy="18"/>
                </a:xfrm>
                <a:custGeom>
                  <a:avLst/>
                  <a:gdLst>
                    <a:gd name="T0" fmla="*/ 8 w 15"/>
                    <a:gd name="T1" fmla="*/ 18 h 18"/>
                    <a:gd name="T2" fmla="*/ 15 w 15"/>
                    <a:gd name="T3" fmla="*/ 9 h 18"/>
                    <a:gd name="T4" fmla="*/ 7 w 15"/>
                    <a:gd name="T5" fmla="*/ 0 h 18"/>
                    <a:gd name="T6" fmla="*/ 0 w 15"/>
                    <a:gd name="T7" fmla="*/ 9 h 18"/>
                    <a:gd name="T8" fmla="*/ 8 w 15"/>
                    <a:gd name="T9" fmla="*/ 18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8" y="18"/>
                      </a:moveTo>
                      <a:lnTo>
                        <a:pt x="15" y="9"/>
                      </a:lnTo>
                      <a:lnTo>
                        <a:pt x="7" y="0"/>
                      </a:lnTo>
                      <a:lnTo>
                        <a:pt x="0" y="9"/>
                      </a:lnTo>
                      <a:lnTo>
                        <a:pt x="8" y="18"/>
                      </a:lnTo>
                      <a:close/>
                    </a:path>
                  </a:pathLst>
                </a:custGeom>
                <a:solidFill>
                  <a:srgbClr val="5C5B3C"/>
                </a:solidFill>
                <a:ln w="9525">
                  <a:noFill/>
                  <a:round/>
                  <a:headEnd/>
                  <a:tailEnd/>
                </a:ln>
              </p:spPr>
              <p:txBody>
                <a:bodyPr>
                  <a:prstTxWarp prst="textNoShape">
                    <a:avLst/>
                  </a:prstTxWarp>
                </a:bodyPr>
                <a:lstStyle/>
                <a:p>
                  <a:endParaRPr lang="en-US"/>
                </a:p>
              </p:txBody>
            </p:sp>
            <p:sp>
              <p:nvSpPr>
                <p:cNvPr id="63057" name="Freeform 192"/>
                <p:cNvSpPr>
                  <a:spLocks noChangeAspect="1"/>
                </p:cNvSpPr>
                <p:nvPr/>
              </p:nvSpPr>
              <p:spPr bwMode="auto">
                <a:xfrm>
                  <a:off x="617" y="1110"/>
                  <a:ext cx="15" cy="18"/>
                </a:xfrm>
                <a:custGeom>
                  <a:avLst/>
                  <a:gdLst>
                    <a:gd name="T0" fmla="*/ 7 w 15"/>
                    <a:gd name="T1" fmla="*/ 18 h 18"/>
                    <a:gd name="T2" fmla="*/ 15 w 15"/>
                    <a:gd name="T3" fmla="*/ 9 h 18"/>
                    <a:gd name="T4" fmla="*/ 8 w 15"/>
                    <a:gd name="T5" fmla="*/ 0 h 18"/>
                    <a:gd name="T6" fmla="*/ 0 w 15"/>
                    <a:gd name="T7" fmla="*/ 9 h 18"/>
                    <a:gd name="T8" fmla="*/ 7 w 15"/>
                    <a:gd name="T9" fmla="*/ 18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7" y="18"/>
                      </a:moveTo>
                      <a:lnTo>
                        <a:pt x="15" y="9"/>
                      </a:lnTo>
                      <a:lnTo>
                        <a:pt x="8" y="0"/>
                      </a:lnTo>
                      <a:lnTo>
                        <a:pt x="0" y="9"/>
                      </a:lnTo>
                      <a:lnTo>
                        <a:pt x="7" y="18"/>
                      </a:lnTo>
                      <a:close/>
                    </a:path>
                  </a:pathLst>
                </a:custGeom>
                <a:solidFill>
                  <a:srgbClr val="5C5B3C"/>
                </a:solidFill>
                <a:ln w="9525">
                  <a:noFill/>
                  <a:round/>
                  <a:headEnd/>
                  <a:tailEnd/>
                </a:ln>
              </p:spPr>
              <p:txBody>
                <a:bodyPr>
                  <a:prstTxWarp prst="textNoShape">
                    <a:avLst/>
                  </a:prstTxWarp>
                </a:bodyPr>
                <a:lstStyle/>
                <a:p>
                  <a:endParaRPr lang="en-US"/>
                </a:p>
              </p:txBody>
            </p:sp>
            <p:sp>
              <p:nvSpPr>
                <p:cNvPr id="63058" name="Freeform 193"/>
                <p:cNvSpPr>
                  <a:spLocks noChangeAspect="1"/>
                </p:cNvSpPr>
                <p:nvPr/>
              </p:nvSpPr>
              <p:spPr bwMode="auto">
                <a:xfrm>
                  <a:off x="603" y="1091"/>
                  <a:ext cx="14" cy="19"/>
                </a:xfrm>
                <a:custGeom>
                  <a:avLst/>
                  <a:gdLst>
                    <a:gd name="T0" fmla="*/ 6 w 14"/>
                    <a:gd name="T1" fmla="*/ 19 h 19"/>
                    <a:gd name="T2" fmla="*/ 14 w 14"/>
                    <a:gd name="T3" fmla="*/ 10 h 19"/>
                    <a:gd name="T4" fmla="*/ 8 w 14"/>
                    <a:gd name="T5" fmla="*/ 0 h 19"/>
                    <a:gd name="T6" fmla="*/ 0 w 14"/>
                    <a:gd name="T7" fmla="*/ 9 h 19"/>
                    <a:gd name="T8" fmla="*/ 6 w 14"/>
                    <a:gd name="T9" fmla="*/ 19 h 19"/>
                    <a:gd name="T10" fmla="*/ 0 60000 65536"/>
                    <a:gd name="T11" fmla="*/ 0 60000 65536"/>
                    <a:gd name="T12" fmla="*/ 0 60000 65536"/>
                    <a:gd name="T13" fmla="*/ 0 60000 65536"/>
                    <a:gd name="T14" fmla="*/ 0 60000 65536"/>
                    <a:gd name="T15" fmla="*/ 0 w 14"/>
                    <a:gd name="T16" fmla="*/ 0 h 19"/>
                    <a:gd name="T17" fmla="*/ 14 w 14"/>
                    <a:gd name="T18" fmla="*/ 19 h 19"/>
                  </a:gdLst>
                  <a:ahLst/>
                  <a:cxnLst>
                    <a:cxn ang="T10">
                      <a:pos x="T0" y="T1"/>
                    </a:cxn>
                    <a:cxn ang="T11">
                      <a:pos x="T2" y="T3"/>
                    </a:cxn>
                    <a:cxn ang="T12">
                      <a:pos x="T4" y="T5"/>
                    </a:cxn>
                    <a:cxn ang="T13">
                      <a:pos x="T6" y="T7"/>
                    </a:cxn>
                    <a:cxn ang="T14">
                      <a:pos x="T8" y="T9"/>
                    </a:cxn>
                  </a:cxnLst>
                  <a:rect l="T15" t="T16" r="T17" b="T18"/>
                  <a:pathLst>
                    <a:path w="14" h="19">
                      <a:moveTo>
                        <a:pt x="6" y="19"/>
                      </a:moveTo>
                      <a:lnTo>
                        <a:pt x="14" y="10"/>
                      </a:lnTo>
                      <a:lnTo>
                        <a:pt x="8" y="0"/>
                      </a:lnTo>
                      <a:lnTo>
                        <a:pt x="0" y="9"/>
                      </a:lnTo>
                      <a:lnTo>
                        <a:pt x="6" y="19"/>
                      </a:lnTo>
                      <a:close/>
                    </a:path>
                  </a:pathLst>
                </a:custGeom>
                <a:solidFill>
                  <a:srgbClr val="5C5B3C"/>
                </a:solidFill>
                <a:ln w="9525">
                  <a:noFill/>
                  <a:round/>
                  <a:headEnd/>
                  <a:tailEnd/>
                </a:ln>
              </p:spPr>
              <p:txBody>
                <a:bodyPr>
                  <a:prstTxWarp prst="textNoShape">
                    <a:avLst/>
                  </a:prstTxWarp>
                </a:bodyPr>
                <a:lstStyle/>
                <a:p>
                  <a:endParaRPr lang="en-US"/>
                </a:p>
              </p:txBody>
            </p:sp>
            <p:sp>
              <p:nvSpPr>
                <p:cNvPr id="63059" name="Freeform 194"/>
                <p:cNvSpPr>
                  <a:spLocks noChangeAspect="1"/>
                </p:cNvSpPr>
                <p:nvPr/>
              </p:nvSpPr>
              <p:spPr bwMode="auto">
                <a:xfrm>
                  <a:off x="590" y="1071"/>
                  <a:ext cx="15" cy="17"/>
                </a:xfrm>
                <a:custGeom>
                  <a:avLst/>
                  <a:gdLst>
                    <a:gd name="T0" fmla="*/ 6 w 15"/>
                    <a:gd name="T1" fmla="*/ 17 h 17"/>
                    <a:gd name="T2" fmla="*/ 15 w 15"/>
                    <a:gd name="T3" fmla="*/ 10 h 17"/>
                    <a:gd name="T4" fmla="*/ 9 w 15"/>
                    <a:gd name="T5" fmla="*/ 0 h 17"/>
                    <a:gd name="T6" fmla="*/ 0 w 15"/>
                    <a:gd name="T7" fmla="*/ 7 h 17"/>
                    <a:gd name="T8" fmla="*/ 6 w 15"/>
                    <a:gd name="T9" fmla="*/ 17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6" y="17"/>
                      </a:moveTo>
                      <a:lnTo>
                        <a:pt x="15" y="10"/>
                      </a:lnTo>
                      <a:lnTo>
                        <a:pt x="9" y="0"/>
                      </a:lnTo>
                      <a:lnTo>
                        <a:pt x="0" y="7"/>
                      </a:lnTo>
                      <a:lnTo>
                        <a:pt x="6" y="17"/>
                      </a:lnTo>
                      <a:close/>
                    </a:path>
                  </a:pathLst>
                </a:custGeom>
                <a:solidFill>
                  <a:srgbClr val="5C5B3C"/>
                </a:solidFill>
                <a:ln w="9525">
                  <a:noFill/>
                  <a:round/>
                  <a:headEnd/>
                  <a:tailEnd/>
                </a:ln>
              </p:spPr>
              <p:txBody>
                <a:bodyPr>
                  <a:prstTxWarp prst="textNoShape">
                    <a:avLst/>
                  </a:prstTxWarp>
                </a:bodyPr>
                <a:lstStyle/>
                <a:p>
                  <a:endParaRPr lang="en-US"/>
                </a:p>
              </p:txBody>
            </p:sp>
            <p:sp>
              <p:nvSpPr>
                <p:cNvPr id="63060" name="Freeform 195"/>
                <p:cNvSpPr>
                  <a:spLocks noChangeAspect="1"/>
                </p:cNvSpPr>
                <p:nvPr/>
              </p:nvSpPr>
              <p:spPr bwMode="auto">
                <a:xfrm>
                  <a:off x="580" y="1050"/>
                  <a:ext cx="14" cy="16"/>
                </a:xfrm>
                <a:custGeom>
                  <a:avLst/>
                  <a:gdLst>
                    <a:gd name="T0" fmla="*/ 4 w 14"/>
                    <a:gd name="T1" fmla="*/ 16 h 16"/>
                    <a:gd name="T2" fmla="*/ 14 w 14"/>
                    <a:gd name="T3" fmla="*/ 12 h 16"/>
                    <a:gd name="T4" fmla="*/ 10 w 14"/>
                    <a:gd name="T5" fmla="*/ 0 h 16"/>
                    <a:gd name="T6" fmla="*/ 0 w 14"/>
                    <a:gd name="T7" fmla="*/ 4 h 16"/>
                    <a:gd name="T8" fmla="*/ 4 w 14"/>
                    <a:gd name="T9" fmla="*/ 16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4" y="16"/>
                      </a:moveTo>
                      <a:lnTo>
                        <a:pt x="14" y="12"/>
                      </a:lnTo>
                      <a:lnTo>
                        <a:pt x="10" y="0"/>
                      </a:lnTo>
                      <a:lnTo>
                        <a:pt x="0" y="4"/>
                      </a:lnTo>
                      <a:lnTo>
                        <a:pt x="4" y="16"/>
                      </a:lnTo>
                      <a:close/>
                    </a:path>
                  </a:pathLst>
                </a:custGeom>
                <a:solidFill>
                  <a:srgbClr val="5C5B3C"/>
                </a:solidFill>
                <a:ln w="9525">
                  <a:noFill/>
                  <a:round/>
                  <a:headEnd/>
                  <a:tailEnd/>
                </a:ln>
              </p:spPr>
              <p:txBody>
                <a:bodyPr>
                  <a:prstTxWarp prst="textNoShape">
                    <a:avLst/>
                  </a:prstTxWarp>
                </a:bodyPr>
                <a:lstStyle/>
                <a:p>
                  <a:endParaRPr lang="en-US"/>
                </a:p>
              </p:txBody>
            </p:sp>
            <p:sp>
              <p:nvSpPr>
                <p:cNvPr id="63061" name="Freeform 196"/>
                <p:cNvSpPr>
                  <a:spLocks noChangeAspect="1"/>
                </p:cNvSpPr>
                <p:nvPr/>
              </p:nvSpPr>
              <p:spPr bwMode="auto">
                <a:xfrm>
                  <a:off x="574" y="1028"/>
                  <a:ext cx="13" cy="14"/>
                </a:xfrm>
                <a:custGeom>
                  <a:avLst/>
                  <a:gdLst>
                    <a:gd name="T0" fmla="*/ 2 w 13"/>
                    <a:gd name="T1" fmla="*/ 14 h 14"/>
                    <a:gd name="T2" fmla="*/ 13 w 13"/>
                    <a:gd name="T3" fmla="*/ 12 h 14"/>
                    <a:gd name="T4" fmla="*/ 11 w 13"/>
                    <a:gd name="T5" fmla="*/ 0 h 14"/>
                    <a:gd name="T6" fmla="*/ 0 w 13"/>
                    <a:gd name="T7" fmla="*/ 2 h 14"/>
                    <a:gd name="T8" fmla="*/ 2 w 13"/>
                    <a:gd name="T9" fmla="*/ 14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2" y="14"/>
                      </a:moveTo>
                      <a:lnTo>
                        <a:pt x="13" y="12"/>
                      </a:lnTo>
                      <a:lnTo>
                        <a:pt x="11" y="0"/>
                      </a:lnTo>
                      <a:lnTo>
                        <a:pt x="0" y="2"/>
                      </a:lnTo>
                      <a:lnTo>
                        <a:pt x="2" y="14"/>
                      </a:lnTo>
                      <a:close/>
                    </a:path>
                  </a:pathLst>
                </a:custGeom>
                <a:solidFill>
                  <a:srgbClr val="5C5B3C"/>
                </a:solidFill>
                <a:ln w="9525">
                  <a:noFill/>
                  <a:round/>
                  <a:headEnd/>
                  <a:tailEnd/>
                </a:ln>
              </p:spPr>
              <p:txBody>
                <a:bodyPr>
                  <a:prstTxWarp prst="textNoShape">
                    <a:avLst/>
                  </a:prstTxWarp>
                </a:bodyPr>
                <a:lstStyle/>
                <a:p>
                  <a:endParaRPr lang="en-US"/>
                </a:p>
              </p:txBody>
            </p:sp>
            <p:sp>
              <p:nvSpPr>
                <p:cNvPr id="63062" name="Freeform 197"/>
                <p:cNvSpPr>
                  <a:spLocks noChangeAspect="1"/>
                </p:cNvSpPr>
                <p:nvPr/>
              </p:nvSpPr>
              <p:spPr bwMode="auto">
                <a:xfrm>
                  <a:off x="570" y="1005"/>
                  <a:ext cx="13" cy="12"/>
                </a:xfrm>
                <a:custGeom>
                  <a:avLst/>
                  <a:gdLst>
                    <a:gd name="T0" fmla="*/ 1 w 13"/>
                    <a:gd name="T1" fmla="*/ 12 h 12"/>
                    <a:gd name="T2" fmla="*/ 13 w 13"/>
                    <a:gd name="T3" fmla="*/ 12 h 12"/>
                    <a:gd name="T4" fmla="*/ 12 w 13"/>
                    <a:gd name="T5" fmla="*/ 0 h 12"/>
                    <a:gd name="T6" fmla="*/ 0 w 13"/>
                    <a:gd name="T7" fmla="*/ 0 h 12"/>
                    <a:gd name="T8" fmla="*/ 1 w 13"/>
                    <a:gd name="T9" fmla="*/ 12 h 12"/>
                    <a:gd name="T10" fmla="*/ 0 60000 65536"/>
                    <a:gd name="T11" fmla="*/ 0 60000 65536"/>
                    <a:gd name="T12" fmla="*/ 0 60000 65536"/>
                    <a:gd name="T13" fmla="*/ 0 60000 65536"/>
                    <a:gd name="T14" fmla="*/ 0 60000 65536"/>
                    <a:gd name="T15" fmla="*/ 0 w 13"/>
                    <a:gd name="T16" fmla="*/ 0 h 12"/>
                    <a:gd name="T17" fmla="*/ 13 w 13"/>
                    <a:gd name="T18" fmla="*/ 12 h 12"/>
                  </a:gdLst>
                  <a:ahLst/>
                  <a:cxnLst>
                    <a:cxn ang="T10">
                      <a:pos x="T0" y="T1"/>
                    </a:cxn>
                    <a:cxn ang="T11">
                      <a:pos x="T2" y="T3"/>
                    </a:cxn>
                    <a:cxn ang="T12">
                      <a:pos x="T4" y="T5"/>
                    </a:cxn>
                    <a:cxn ang="T13">
                      <a:pos x="T6" y="T7"/>
                    </a:cxn>
                    <a:cxn ang="T14">
                      <a:pos x="T8" y="T9"/>
                    </a:cxn>
                  </a:cxnLst>
                  <a:rect l="T15" t="T16" r="T17" b="T18"/>
                  <a:pathLst>
                    <a:path w="13" h="12">
                      <a:moveTo>
                        <a:pt x="1" y="12"/>
                      </a:moveTo>
                      <a:lnTo>
                        <a:pt x="13" y="12"/>
                      </a:lnTo>
                      <a:lnTo>
                        <a:pt x="12" y="0"/>
                      </a:lnTo>
                      <a:lnTo>
                        <a:pt x="0" y="0"/>
                      </a:lnTo>
                      <a:lnTo>
                        <a:pt x="1" y="12"/>
                      </a:lnTo>
                      <a:close/>
                    </a:path>
                  </a:pathLst>
                </a:custGeom>
                <a:solidFill>
                  <a:srgbClr val="5C5B3C"/>
                </a:solidFill>
                <a:ln w="9525">
                  <a:noFill/>
                  <a:round/>
                  <a:headEnd/>
                  <a:tailEnd/>
                </a:ln>
              </p:spPr>
              <p:txBody>
                <a:bodyPr>
                  <a:prstTxWarp prst="textNoShape">
                    <a:avLst/>
                  </a:prstTxWarp>
                </a:bodyPr>
                <a:lstStyle/>
                <a:p>
                  <a:endParaRPr lang="en-US"/>
                </a:p>
              </p:txBody>
            </p:sp>
            <p:sp>
              <p:nvSpPr>
                <p:cNvPr id="63063" name="Freeform 198"/>
                <p:cNvSpPr>
                  <a:spLocks noChangeAspect="1"/>
                </p:cNvSpPr>
                <p:nvPr/>
              </p:nvSpPr>
              <p:spPr bwMode="auto">
                <a:xfrm>
                  <a:off x="571" y="981"/>
                  <a:ext cx="13" cy="12"/>
                </a:xfrm>
                <a:custGeom>
                  <a:avLst/>
                  <a:gdLst>
                    <a:gd name="T0" fmla="*/ 0 w 13"/>
                    <a:gd name="T1" fmla="*/ 12 h 12"/>
                    <a:gd name="T2" fmla="*/ 12 w 13"/>
                    <a:gd name="T3" fmla="*/ 12 h 12"/>
                    <a:gd name="T4" fmla="*/ 13 w 13"/>
                    <a:gd name="T5" fmla="*/ 0 h 12"/>
                    <a:gd name="T6" fmla="*/ 1 w 13"/>
                    <a:gd name="T7" fmla="*/ 0 h 12"/>
                    <a:gd name="T8" fmla="*/ 0 w 13"/>
                    <a:gd name="T9" fmla="*/ 12 h 12"/>
                    <a:gd name="T10" fmla="*/ 0 60000 65536"/>
                    <a:gd name="T11" fmla="*/ 0 60000 65536"/>
                    <a:gd name="T12" fmla="*/ 0 60000 65536"/>
                    <a:gd name="T13" fmla="*/ 0 60000 65536"/>
                    <a:gd name="T14" fmla="*/ 0 60000 65536"/>
                    <a:gd name="T15" fmla="*/ 0 w 13"/>
                    <a:gd name="T16" fmla="*/ 0 h 12"/>
                    <a:gd name="T17" fmla="*/ 13 w 13"/>
                    <a:gd name="T18" fmla="*/ 12 h 12"/>
                  </a:gdLst>
                  <a:ahLst/>
                  <a:cxnLst>
                    <a:cxn ang="T10">
                      <a:pos x="T0" y="T1"/>
                    </a:cxn>
                    <a:cxn ang="T11">
                      <a:pos x="T2" y="T3"/>
                    </a:cxn>
                    <a:cxn ang="T12">
                      <a:pos x="T4" y="T5"/>
                    </a:cxn>
                    <a:cxn ang="T13">
                      <a:pos x="T6" y="T7"/>
                    </a:cxn>
                    <a:cxn ang="T14">
                      <a:pos x="T8" y="T9"/>
                    </a:cxn>
                  </a:cxnLst>
                  <a:rect l="T15" t="T16" r="T17" b="T18"/>
                  <a:pathLst>
                    <a:path w="13" h="12">
                      <a:moveTo>
                        <a:pt x="0" y="12"/>
                      </a:moveTo>
                      <a:lnTo>
                        <a:pt x="12" y="12"/>
                      </a:lnTo>
                      <a:lnTo>
                        <a:pt x="13" y="0"/>
                      </a:lnTo>
                      <a:lnTo>
                        <a:pt x="1" y="0"/>
                      </a:lnTo>
                      <a:lnTo>
                        <a:pt x="0" y="12"/>
                      </a:lnTo>
                      <a:close/>
                    </a:path>
                  </a:pathLst>
                </a:custGeom>
                <a:solidFill>
                  <a:srgbClr val="5C5B3C"/>
                </a:solidFill>
                <a:ln w="9525">
                  <a:noFill/>
                  <a:round/>
                  <a:headEnd/>
                  <a:tailEnd/>
                </a:ln>
              </p:spPr>
              <p:txBody>
                <a:bodyPr>
                  <a:prstTxWarp prst="textNoShape">
                    <a:avLst/>
                  </a:prstTxWarp>
                </a:bodyPr>
                <a:lstStyle/>
                <a:p>
                  <a:endParaRPr lang="en-US"/>
                </a:p>
              </p:txBody>
            </p:sp>
            <p:sp>
              <p:nvSpPr>
                <p:cNvPr id="63064" name="Freeform 199"/>
                <p:cNvSpPr>
                  <a:spLocks noChangeAspect="1"/>
                </p:cNvSpPr>
                <p:nvPr/>
              </p:nvSpPr>
              <p:spPr bwMode="auto">
                <a:xfrm>
                  <a:off x="574" y="957"/>
                  <a:ext cx="14" cy="14"/>
                </a:xfrm>
                <a:custGeom>
                  <a:avLst/>
                  <a:gdLst>
                    <a:gd name="T0" fmla="*/ 0 w 14"/>
                    <a:gd name="T1" fmla="*/ 11 h 14"/>
                    <a:gd name="T2" fmla="*/ 11 w 14"/>
                    <a:gd name="T3" fmla="*/ 14 h 14"/>
                    <a:gd name="T4" fmla="*/ 14 w 14"/>
                    <a:gd name="T5" fmla="*/ 3 h 14"/>
                    <a:gd name="T6" fmla="*/ 3 w 14"/>
                    <a:gd name="T7" fmla="*/ 0 h 14"/>
                    <a:gd name="T8" fmla="*/ 0 w 14"/>
                    <a:gd name="T9" fmla="*/ 11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0" y="11"/>
                      </a:moveTo>
                      <a:lnTo>
                        <a:pt x="11" y="14"/>
                      </a:lnTo>
                      <a:lnTo>
                        <a:pt x="14" y="3"/>
                      </a:lnTo>
                      <a:lnTo>
                        <a:pt x="3" y="0"/>
                      </a:lnTo>
                      <a:lnTo>
                        <a:pt x="0" y="11"/>
                      </a:lnTo>
                      <a:close/>
                    </a:path>
                  </a:pathLst>
                </a:custGeom>
                <a:solidFill>
                  <a:srgbClr val="5C5B3C"/>
                </a:solidFill>
                <a:ln w="9525">
                  <a:noFill/>
                  <a:round/>
                  <a:headEnd/>
                  <a:tailEnd/>
                </a:ln>
              </p:spPr>
              <p:txBody>
                <a:bodyPr>
                  <a:prstTxWarp prst="textNoShape">
                    <a:avLst/>
                  </a:prstTxWarp>
                </a:bodyPr>
                <a:lstStyle/>
                <a:p>
                  <a:endParaRPr lang="en-US"/>
                </a:p>
              </p:txBody>
            </p:sp>
            <p:sp>
              <p:nvSpPr>
                <p:cNvPr id="63065" name="Freeform 200"/>
                <p:cNvSpPr>
                  <a:spLocks noChangeAspect="1"/>
                </p:cNvSpPr>
                <p:nvPr/>
              </p:nvSpPr>
              <p:spPr bwMode="auto">
                <a:xfrm>
                  <a:off x="582" y="934"/>
                  <a:ext cx="14" cy="15"/>
                </a:xfrm>
                <a:custGeom>
                  <a:avLst/>
                  <a:gdLst>
                    <a:gd name="T0" fmla="*/ 0 w 14"/>
                    <a:gd name="T1" fmla="*/ 11 h 15"/>
                    <a:gd name="T2" fmla="*/ 10 w 14"/>
                    <a:gd name="T3" fmla="*/ 15 h 15"/>
                    <a:gd name="T4" fmla="*/ 14 w 14"/>
                    <a:gd name="T5" fmla="*/ 4 h 15"/>
                    <a:gd name="T6" fmla="*/ 4 w 14"/>
                    <a:gd name="T7" fmla="*/ 0 h 15"/>
                    <a:gd name="T8" fmla="*/ 0 w 14"/>
                    <a:gd name="T9" fmla="*/ 11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0" y="11"/>
                      </a:moveTo>
                      <a:lnTo>
                        <a:pt x="10" y="15"/>
                      </a:lnTo>
                      <a:lnTo>
                        <a:pt x="14" y="4"/>
                      </a:lnTo>
                      <a:lnTo>
                        <a:pt x="4" y="0"/>
                      </a:lnTo>
                      <a:lnTo>
                        <a:pt x="0" y="11"/>
                      </a:lnTo>
                      <a:close/>
                    </a:path>
                  </a:pathLst>
                </a:custGeom>
                <a:solidFill>
                  <a:srgbClr val="5C5B3C"/>
                </a:solidFill>
                <a:ln w="9525">
                  <a:noFill/>
                  <a:round/>
                  <a:headEnd/>
                  <a:tailEnd/>
                </a:ln>
              </p:spPr>
              <p:txBody>
                <a:bodyPr>
                  <a:prstTxWarp prst="textNoShape">
                    <a:avLst/>
                  </a:prstTxWarp>
                </a:bodyPr>
                <a:lstStyle/>
                <a:p>
                  <a:endParaRPr lang="en-US"/>
                </a:p>
              </p:txBody>
            </p:sp>
            <p:sp>
              <p:nvSpPr>
                <p:cNvPr id="63066" name="Freeform 201"/>
                <p:cNvSpPr>
                  <a:spLocks noChangeAspect="1"/>
                </p:cNvSpPr>
                <p:nvPr/>
              </p:nvSpPr>
              <p:spPr bwMode="auto">
                <a:xfrm>
                  <a:off x="592" y="911"/>
                  <a:ext cx="15" cy="18"/>
                </a:xfrm>
                <a:custGeom>
                  <a:avLst/>
                  <a:gdLst>
                    <a:gd name="T0" fmla="*/ 0 w 15"/>
                    <a:gd name="T1" fmla="*/ 11 h 18"/>
                    <a:gd name="T2" fmla="*/ 9 w 15"/>
                    <a:gd name="T3" fmla="*/ 18 h 18"/>
                    <a:gd name="T4" fmla="*/ 15 w 15"/>
                    <a:gd name="T5" fmla="*/ 7 h 18"/>
                    <a:gd name="T6" fmla="*/ 6 w 15"/>
                    <a:gd name="T7" fmla="*/ 0 h 18"/>
                    <a:gd name="T8" fmla="*/ 0 w 15"/>
                    <a:gd name="T9" fmla="*/ 11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0" y="11"/>
                      </a:moveTo>
                      <a:lnTo>
                        <a:pt x="9" y="18"/>
                      </a:lnTo>
                      <a:lnTo>
                        <a:pt x="15" y="7"/>
                      </a:lnTo>
                      <a:lnTo>
                        <a:pt x="6" y="0"/>
                      </a:lnTo>
                      <a:lnTo>
                        <a:pt x="0" y="11"/>
                      </a:lnTo>
                      <a:close/>
                    </a:path>
                  </a:pathLst>
                </a:custGeom>
                <a:solidFill>
                  <a:srgbClr val="5C5B3C"/>
                </a:solidFill>
                <a:ln w="9525">
                  <a:noFill/>
                  <a:round/>
                  <a:headEnd/>
                  <a:tailEnd/>
                </a:ln>
              </p:spPr>
              <p:txBody>
                <a:bodyPr>
                  <a:prstTxWarp prst="textNoShape">
                    <a:avLst/>
                  </a:prstTxWarp>
                </a:bodyPr>
                <a:lstStyle/>
                <a:p>
                  <a:endParaRPr lang="en-US"/>
                </a:p>
              </p:txBody>
            </p:sp>
            <p:sp>
              <p:nvSpPr>
                <p:cNvPr id="63067" name="Freeform 202"/>
                <p:cNvSpPr>
                  <a:spLocks noChangeAspect="1"/>
                </p:cNvSpPr>
                <p:nvPr/>
              </p:nvSpPr>
              <p:spPr bwMode="auto">
                <a:xfrm>
                  <a:off x="606" y="890"/>
                  <a:ext cx="14" cy="19"/>
                </a:xfrm>
                <a:custGeom>
                  <a:avLst/>
                  <a:gdLst>
                    <a:gd name="T0" fmla="*/ 0 w 14"/>
                    <a:gd name="T1" fmla="*/ 10 h 19"/>
                    <a:gd name="T2" fmla="*/ 8 w 14"/>
                    <a:gd name="T3" fmla="*/ 19 h 19"/>
                    <a:gd name="T4" fmla="*/ 14 w 14"/>
                    <a:gd name="T5" fmla="*/ 9 h 19"/>
                    <a:gd name="T6" fmla="*/ 6 w 14"/>
                    <a:gd name="T7" fmla="*/ 0 h 19"/>
                    <a:gd name="T8" fmla="*/ 0 w 14"/>
                    <a:gd name="T9" fmla="*/ 10 h 19"/>
                    <a:gd name="T10" fmla="*/ 0 60000 65536"/>
                    <a:gd name="T11" fmla="*/ 0 60000 65536"/>
                    <a:gd name="T12" fmla="*/ 0 60000 65536"/>
                    <a:gd name="T13" fmla="*/ 0 60000 65536"/>
                    <a:gd name="T14" fmla="*/ 0 60000 65536"/>
                    <a:gd name="T15" fmla="*/ 0 w 14"/>
                    <a:gd name="T16" fmla="*/ 0 h 19"/>
                    <a:gd name="T17" fmla="*/ 14 w 14"/>
                    <a:gd name="T18" fmla="*/ 19 h 19"/>
                  </a:gdLst>
                  <a:ahLst/>
                  <a:cxnLst>
                    <a:cxn ang="T10">
                      <a:pos x="T0" y="T1"/>
                    </a:cxn>
                    <a:cxn ang="T11">
                      <a:pos x="T2" y="T3"/>
                    </a:cxn>
                    <a:cxn ang="T12">
                      <a:pos x="T4" y="T5"/>
                    </a:cxn>
                    <a:cxn ang="T13">
                      <a:pos x="T6" y="T7"/>
                    </a:cxn>
                    <a:cxn ang="T14">
                      <a:pos x="T8" y="T9"/>
                    </a:cxn>
                  </a:cxnLst>
                  <a:rect l="T15" t="T16" r="T17" b="T18"/>
                  <a:pathLst>
                    <a:path w="14" h="19">
                      <a:moveTo>
                        <a:pt x="0" y="10"/>
                      </a:moveTo>
                      <a:lnTo>
                        <a:pt x="8" y="19"/>
                      </a:lnTo>
                      <a:lnTo>
                        <a:pt x="14" y="9"/>
                      </a:lnTo>
                      <a:lnTo>
                        <a:pt x="6" y="0"/>
                      </a:lnTo>
                      <a:lnTo>
                        <a:pt x="0" y="10"/>
                      </a:lnTo>
                      <a:close/>
                    </a:path>
                  </a:pathLst>
                </a:custGeom>
                <a:solidFill>
                  <a:srgbClr val="5C5B3C"/>
                </a:solidFill>
                <a:ln w="9525">
                  <a:noFill/>
                  <a:round/>
                  <a:headEnd/>
                  <a:tailEnd/>
                </a:ln>
              </p:spPr>
              <p:txBody>
                <a:bodyPr>
                  <a:prstTxWarp prst="textNoShape">
                    <a:avLst/>
                  </a:prstTxWarp>
                </a:bodyPr>
                <a:lstStyle/>
                <a:p>
                  <a:endParaRPr lang="en-US"/>
                </a:p>
              </p:txBody>
            </p:sp>
            <p:sp>
              <p:nvSpPr>
                <p:cNvPr id="63068" name="Freeform 203"/>
                <p:cNvSpPr>
                  <a:spLocks noChangeAspect="1"/>
                </p:cNvSpPr>
                <p:nvPr/>
              </p:nvSpPr>
              <p:spPr bwMode="auto">
                <a:xfrm>
                  <a:off x="620" y="872"/>
                  <a:ext cx="16" cy="18"/>
                </a:xfrm>
                <a:custGeom>
                  <a:avLst/>
                  <a:gdLst>
                    <a:gd name="T0" fmla="*/ 0 w 16"/>
                    <a:gd name="T1" fmla="*/ 9 h 18"/>
                    <a:gd name="T2" fmla="*/ 8 w 16"/>
                    <a:gd name="T3" fmla="*/ 18 h 18"/>
                    <a:gd name="T4" fmla="*/ 16 w 16"/>
                    <a:gd name="T5" fmla="*/ 9 h 18"/>
                    <a:gd name="T6" fmla="*/ 8 w 16"/>
                    <a:gd name="T7" fmla="*/ 0 h 18"/>
                    <a:gd name="T8" fmla="*/ 0 w 16"/>
                    <a:gd name="T9" fmla="*/ 9 h 18"/>
                    <a:gd name="T10" fmla="*/ 0 60000 65536"/>
                    <a:gd name="T11" fmla="*/ 0 60000 65536"/>
                    <a:gd name="T12" fmla="*/ 0 60000 65536"/>
                    <a:gd name="T13" fmla="*/ 0 60000 65536"/>
                    <a:gd name="T14" fmla="*/ 0 60000 65536"/>
                    <a:gd name="T15" fmla="*/ 0 w 16"/>
                    <a:gd name="T16" fmla="*/ 0 h 18"/>
                    <a:gd name="T17" fmla="*/ 16 w 16"/>
                    <a:gd name="T18" fmla="*/ 18 h 18"/>
                  </a:gdLst>
                  <a:ahLst/>
                  <a:cxnLst>
                    <a:cxn ang="T10">
                      <a:pos x="T0" y="T1"/>
                    </a:cxn>
                    <a:cxn ang="T11">
                      <a:pos x="T2" y="T3"/>
                    </a:cxn>
                    <a:cxn ang="T12">
                      <a:pos x="T4" y="T5"/>
                    </a:cxn>
                    <a:cxn ang="T13">
                      <a:pos x="T6" y="T7"/>
                    </a:cxn>
                    <a:cxn ang="T14">
                      <a:pos x="T8" y="T9"/>
                    </a:cxn>
                  </a:cxnLst>
                  <a:rect l="T15" t="T16" r="T17" b="T18"/>
                  <a:pathLst>
                    <a:path w="16" h="18">
                      <a:moveTo>
                        <a:pt x="0" y="9"/>
                      </a:moveTo>
                      <a:lnTo>
                        <a:pt x="8" y="18"/>
                      </a:lnTo>
                      <a:lnTo>
                        <a:pt x="16" y="9"/>
                      </a:lnTo>
                      <a:lnTo>
                        <a:pt x="8" y="0"/>
                      </a:lnTo>
                      <a:lnTo>
                        <a:pt x="0" y="9"/>
                      </a:lnTo>
                      <a:close/>
                    </a:path>
                  </a:pathLst>
                </a:custGeom>
                <a:solidFill>
                  <a:srgbClr val="5C5B3C"/>
                </a:solidFill>
                <a:ln w="9525">
                  <a:noFill/>
                  <a:round/>
                  <a:headEnd/>
                  <a:tailEnd/>
                </a:ln>
              </p:spPr>
              <p:txBody>
                <a:bodyPr>
                  <a:prstTxWarp prst="textNoShape">
                    <a:avLst/>
                  </a:prstTxWarp>
                </a:bodyPr>
                <a:lstStyle/>
                <a:p>
                  <a:endParaRPr lang="en-US"/>
                </a:p>
              </p:txBody>
            </p:sp>
            <p:sp>
              <p:nvSpPr>
                <p:cNvPr id="63069" name="Freeform 204"/>
                <p:cNvSpPr>
                  <a:spLocks noChangeAspect="1"/>
                </p:cNvSpPr>
                <p:nvPr/>
              </p:nvSpPr>
              <p:spPr bwMode="auto">
                <a:xfrm>
                  <a:off x="637" y="855"/>
                  <a:ext cx="15" cy="18"/>
                </a:xfrm>
                <a:custGeom>
                  <a:avLst/>
                  <a:gdLst>
                    <a:gd name="T0" fmla="*/ 0 w 15"/>
                    <a:gd name="T1" fmla="*/ 9 h 18"/>
                    <a:gd name="T2" fmla="*/ 7 w 15"/>
                    <a:gd name="T3" fmla="*/ 18 h 18"/>
                    <a:gd name="T4" fmla="*/ 15 w 15"/>
                    <a:gd name="T5" fmla="*/ 9 h 18"/>
                    <a:gd name="T6" fmla="*/ 8 w 15"/>
                    <a:gd name="T7" fmla="*/ 0 h 18"/>
                    <a:gd name="T8" fmla="*/ 0 w 15"/>
                    <a:gd name="T9" fmla="*/ 9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0" y="9"/>
                      </a:moveTo>
                      <a:lnTo>
                        <a:pt x="7" y="18"/>
                      </a:lnTo>
                      <a:lnTo>
                        <a:pt x="15" y="9"/>
                      </a:lnTo>
                      <a:lnTo>
                        <a:pt x="8" y="0"/>
                      </a:lnTo>
                      <a:lnTo>
                        <a:pt x="0" y="9"/>
                      </a:lnTo>
                      <a:close/>
                    </a:path>
                  </a:pathLst>
                </a:custGeom>
                <a:solidFill>
                  <a:srgbClr val="5C5B3C"/>
                </a:solidFill>
                <a:ln w="9525">
                  <a:noFill/>
                  <a:round/>
                  <a:headEnd/>
                  <a:tailEnd/>
                </a:ln>
              </p:spPr>
              <p:txBody>
                <a:bodyPr>
                  <a:prstTxWarp prst="textNoShape">
                    <a:avLst/>
                  </a:prstTxWarp>
                </a:bodyPr>
                <a:lstStyle/>
                <a:p>
                  <a:endParaRPr lang="en-US"/>
                </a:p>
              </p:txBody>
            </p:sp>
            <p:sp>
              <p:nvSpPr>
                <p:cNvPr id="63070" name="Freeform 205"/>
                <p:cNvSpPr>
                  <a:spLocks noChangeAspect="1"/>
                </p:cNvSpPr>
                <p:nvPr/>
              </p:nvSpPr>
              <p:spPr bwMode="auto">
                <a:xfrm>
                  <a:off x="654" y="839"/>
                  <a:ext cx="16" cy="17"/>
                </a:xfrm>
                <a:custGeom>
                  <a:avLst/>
                  <a:gdLst>
                    <a:gd name="T0" fmla="*/ 0 w 16"/>
                    <a:gd name="T1" fmla="*/ 7 h 17"/>
                    <a:gd name="T2" fmla="*/ 7 w 16"/>
                    <a:gd name="T3" fmla="*/ 17 h 17"/>
                    <a:gd name="T4" fmla="*/ 16 w 16"/>
                    <a:gd name="T5" fmla="*/ 10 h 17"/>
                    <a:gd name="T6" fmla="*/ 9 w 16"/>
                    <a:gd name="T7" fmla="*/ 0 h 17"/>
                    <a:gd name="T8" fmla="*/ 0 w 16"/>
                    <a:gd name="T9" fmla="*/ 7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7"/>
                      </a:moveTo>
                      <a:lnTo>
                        <a:pt x="7" y="17"/>
                      </a:lnTo>
                      <a:lnTo>
                        <a:pt x="16" y="10"/>
                      </a:lnTo>
                      <a:lnTo>
                        <a:pt x="9" y="0"/>
                      </a:lnTo>
                      <a:lnTo>
                        <a:pt x="0" y="7"/>
                      </a:lnTo>
                      <a:close/>
                    </a:path>
                  </a:pathLst>
                </a:custGeom>
                <a:solidFill>
                  <a:srgbClr val="5C5B3C"/>
                </a:solidFill>
                <a:ln w="9525">
                  <a:noFill/>
                  <a:round/>
                  <a:headEnd/>
                  <a:tailEnd/>
                </a:ln>
              </p:spPr>
              <p:txBody>
                <a:bodyPr>
                  <a:prstTxWarp prst="textNoShape">
                    <a:avLst/>
                  </a:prstTxWarp>
                </a:bodyPr>
                <a:lstStyle/>
                <a:p>
                  <a:endParaRPr lang="en-US"/>
                </a:p>
              </p:txBody>
            </p:sp>
            <p:sp>
              <p:nvSpPr>
                <p:cNvPr id="63071" name="Freeform 206"/>
                <p:cNvSpPr>
                  <a:spLocks noChangeAspect="1"/>
                </p:cNvSpPr>
                <p:nvPr/>
              </p:nvSpPr>
              <p:spPr bwMode="auto">
                <a:xfrm>
                  <a:off x="673" y="824"/>
                  <a:ext cx="16" cy="17"/>
                </a:xfrm>
                <a:custGeom>
                  <a:avLst/>
                  <a:gdLst>
                    <a:gd name="T0" fmla="*/ 0 w 16"/>
                    <a:gd name="T1" fmla="*/ 7 h 17"/>
                    <a:gd name="T2" fmla="*/ 7 w 16"/>
                    <a:gd name="T3" fmla="*/ 17 h 17"/>
                    <a:gd name="T4" fmla="*/ 10 w 16"/>
                    <a:gd name="T5" fmla="*/ 15 h 17"/>
                    <a:gd name="T6" fmla="*/ 16 w 16"/>
                    <a:gd name="T7" fmla="*/ 10 h 17"/>
                    <a:gd name="T8" fmla="*/ 9 w 16"/>
                    <a:gd name="T9" fmla="*/ 0 h 17"/>
                    <a:gd name="T10" fmla="*/ 1 w 16"/>
                    <a:gd name="T11" fmla="*/ 6 h 17"/>
                    <a:gd name="T12" fmla="*/ 0 w 16"/>
                    <a:gd name="T13" fmla="*/ 7 h 17"/>
                    <a:gd name="T14" fmla="*/ 0 60000 65536"/>
                    <a:gd name="T15" fmla="*/ 0 60000 65536"/>
                    <a:gd name="T16" fmla="*/ 0 60000 65536"/>
                    <a:gd name="T17" fmla="*/ 0 60000 65536"/>
                    <a:gd name="T18" fmla="*/ 0 60000 65536"/>
                    <a:gd name="T19" fmla="*/ 0 60000 65536"/>
                    <a:gd name="T20" fmla="*/ 0 60000 65536"/>
                    <a:gd name="T21" fmla="*/ 0 w 16"/>
                    <a:gd name="T22" fmla="*/ 0 h 17"/>
                    <a:gd name="T23" fmla="*/ 16 w 16"/>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7">
                      <a:moveTo>
                        <a:pt x="0" y="7"/>
                      </a:moveTo>
                      <a:lnTo>
                        <a:pt x="7" y="17"/>
                      </a:lnTo>
                      <a:lnTo>
                        <a:pt x="10" y="15"/>
                      </a:lnTo>
                      <a:lnTo>
                        <a:pt x="16" y="10"/>
                      </a:lnTo>
                      <a:lnTo>
                        <a:pt x="9" y="0"/>
                      </a:lnTo>
                      <a:lnTo>
                        <a:pt x="1" y="6"/>
                      </a:lnTo>
                      <a:lnTo>
                        <a:pt x="0" y="7"/>
                      </a:lnTo>
                      <a:close/>
                    </a:path>
                  </a:pathLst>
                </a:custGeom>
                <a:solidFill>
                  <a:srgbClr val="5C5B3C"/>
                </a:solidFill>
                <a:ln w="9525">
                  <a:noFill/>
                  <a:round/>
                  <a:headEnd/>
                  <a:tailEnd/>
                </a:ln>
              </p:spPr>
              <p:txBody>
                <a:bodyPr>
                  <a:prstTxWarp prst="textNoShape">
                    <a:avLst/>
                  </a:prstTxWarp>
                </a:bodyPr>
                <a:lstStyle/>
                <a:p>
                  <a:endParaRPr lang="en-US"/>
                </a:p>
              </p:txBody>
            </p:sp>
            <p:sp>
              <p:nvSpPr>
                <p:cNvPr id="63072" name="Freeform 207"/>
                <p:cNvSpPr>
                  <a:spLocks noChangeAspect="1"/>
                </p:cNvSpPr>
                <p:nvPr/>
              </p:nvSpPr>
              <p:spPr bwMode="auto">
                <a:xfrm>
                  <a:off x="692" y="810"/>
                  <a:ext cx="16" cy="17"/>
                </a:xfrm>
                <a:custGeom>
                  <a:avLst/>
                  <a:gdLst>
                    <a:gd name="T0" fmla="*/ 0 w 16"/>
                    <a:gd name="T1" fmla="*/ 7 h 17"/>
                    <a:gd name="T2" fmla="*/ 7 w 16"/>
                    <a:gd name="T3" fmla="*/ 17 h 17"/>
                    <a:gd name="T4" fmla="*/ 16 w 16"/>
                    <a:gd name="T5" fmla="*/ 10 h 17"/>
                    <a:gd name="T6" fmla="*/ 12 w 16"/>
                    <a:gd name="T7" fmla="*/ 6 h 17"/>
                    <a:gd name="T8" fmla="*/ 14 w 16"/>
                    <a:gd name="T9" fmla="*/ 11 h 17"/>
                    <a:gd name="T10" fmla="*/ 16 w 16"/>
                    <a:gd name="T11" fmla="*/ 10 h 17"/>
                    <a:gd name="T12" fmla="*/ 10 w 16"/>
                    <a:gd name="T13" fmla="*/ 0 h 17"/>
                    <a:gd name="T14" fmla="*/ 9 w 16"/>
                    <a:gd name="T15" fmla="*/ 0 h 17"/>
                    <a:gd name="T16" fmla="*/ 7 w 16"/>
                    <a:gd name="T17" fmla="*/ 1 h 17"/>
                    <a:gd name="T18" fmla="*/ 0 w 16"/>
                    <a:gd name="T19" fmla="*/ 7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7"/>
                    <a:gd name="T32" fmla="*/ 16 w 16"/>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7">
                      <a:moveTo>
                        <a:pt x="0" y="7"/>
                      </a:moveTo>
                      <a:lnTo>
                        <a:pt x="7" y="17"/>
                      </a:lnTo>
                      <a:lnTo>
                        <a:pt x="16" y="10"/>
                      </a:lnTo>
                      <a:lnTo>
                        <a:pt x="12" y="6"/>
                      </a:lnTo>
                      <a:lnTo>
                        <a:pt x="14" y="11"/>
                      </a:lnTo>
                      <a:lnTo>
                        <a:pt x="16" y="10"/>
                      </a:lnTo>
                      <a:lnTo>
                        <a:pt x="10" y="0"/>
                      </a:lnTo>
                      <a:lnTo>
                        <a:pt x="9" y="0"/>
                      </a:lnTo>
                      <a:lnTo>
                        <a:pt x="7" y="1"/>
                      </a:lnTo>
                      <a:lnTo>
                        <a:pt x="0" y="7"/>
                      </a:lnTo>
                      <a:close/>
                    </a:path>
                  </a:pathLst>
                </a:custGeom>
                <a:solidFill>
                  <a:srgbClr val="5C5B3C"/>
                </a:solidFill>
                <a:ln w="9525">
                  <a:noFill/>
                  <a:round/>
                  <a:headEnd/>
                  <a:tailEnd/>
                </a:ln>
              </p:spPr>
              <p:txBody>
                <a:bodyPr>
                  <a:prstTxWarp prst="textNoShape">
                    <a:avLst/>
                  </a:prstTxWarp>
                </a:bodyPr>
                <a:lstStyle/>
                <a:p>
                  <a:endParaRPr lang="en-US"/>
                </a:p>
              </p:txBody>
            </p:sp>
            <p:sp>
              <p:nvSpPr>
                <p:cNvPr id="63073" name="Freeform 208"/>
                <p:cNvSpPr>
                  <a:spLocks noChangeAspect="1"/>
                </p:cNvSpPr>
                <p:nvPr/>
              </p:nvSpPr>
              <p:spPr bwMode="auto">
                <a:xfrm>
                  <a:off x="712" y="797"/>
                  <a:ext cx="17" cy="16"/>
                </a:xfrm>
                <a:custGeom>
                  <a:avLst/>
                  <a:gdLst>
                    <a:gd name="T0" fmla="*/ 0 w 17"/>
                    <a:gd name="T1" fmla="*/ 6 h 16"/>
                    <a:gd name="T2" fmla="*/ 6 w 17"/>
                    <a:gd name="T3" fmla="*/ 16 h 16"/>
                    <a:gd name="T4" fmla="*/ 17 w 17"/>
                    <a:gd name="T5" fmla="*/ 10 h 16"/>
                    <a:gd name="T6" fmla="*/ 11 w 17"/>
                    <a:gd name="T7" fmla="*/ 0 h 16"/>
                    <a:gd name="T8" fmla="*/ 0 w 17"/>
                    <a:gd name="T9" fmla="*/ 6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0" y="6"/>
                      </a:moveTo>
                      <a:lnTo>
                        <a:pt x="6" y="16"/>
                      </a:lnTo>
                      <a:lnTo>
                        <a:pt x="17" y="10"/>
                      </a:lnTo>
                      <a:lnTo>
                        <a:pt x="11" y="0"/>
                      </a:lnTo>
                      <a:lnTo>
                        <a:pt x="0" y="6"/>
                      </a:lnTo>
                      <a:close/>
                    </a:path>
                  </a:pathLst>
                </a:custGeom>
                <a:solidFill>
                  <a:srgbClr val="5C5B3C"/>
                </a:solidFill>
                <a:ln w="9525">
                  <a:noFill/>
                  <a:round/>
                  <a:headEnd/>
                  <a:tailEnd/>
                </a:ln>
              </p:spPr>
              <p:txBody>
                <a:bodyPr>
                  <a:prstTxWarp prst="textNoShape">
                    <a:avLst/>
                  </a:prstTxWarp>
                </a:bodyPr>
                <a:lstStyle/>
                <a:p>
                  <a:endParaRPr lang="en-US"/>
                </a:p>
              </p:txBody>
            </p:sp>
            <p:sp>
              <p:nvSpPr>
                <p:cNvPr id="63074" name="Freeform 209"/>
                <p:cNvSpPr>
                  <a:spLocks noChangeAspect="1"/>
                </p:cNvSpPr>
                <p:nvPr/>
              </p:nvSpPr>
              <p:spPr bwMode="auto">
                <a:xfrm>
                  <a:off x="733" y="785"/>
                  <a:ext cx="16" cy="16"/>
                </a:xfrm>
                <a:custGeom>
                  <a:avLst/>
                  <a:gdLst>
                    <a:gd name="T0" fmla="*/ 0 w 16"/>
                    <a:gd name="T1" fmla="*/ 6 h 16"/>
                    <a:gd name="T2" fmla="*/ 6 w 16"/>
                    <a:gd name="T3" fmla="*/ 16 h 16"/>
                    <a:gd name="T4" fmla="*/ 16 w 16"/>
                    <a:gd name="T5" fmla="*/ 10 h 16"/>
                    <a:gd name="T6" fmla="*/ 10 w 16"/>
                    <a:gd name="T7" fmla="*/ 0 h 16"/>
                    <a:gd name="T8" fmla="*/ 0 w 16"/>
                    <a:gd name="T9" fmla="*/ 6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6"/>
                      </a:moveTo>
                      <a:lnTo>
                        <a:pt x="6" y="16"/>
                      </a:lnTo>
                      <a:lnTo>
                        <a:pt x="16" y="10"/>
                      </a:lnTo>
                      <a:lnTo>
                        <a:pt x="10" y="0"/>
                      </a:lnTo>
                      <a:lnTo>
                        <a:pt x="0" y="6"/>
                      </a:lnTo>
                      <a:close/>
                    </a:path>
                  </a:pathLst>
                </a:custGeom>
                <a:solidFill>
                  <a:srgbClr val="5C5B3C"/>
                </a:solidFill>
                <a:ln w="9525">
                  <a:noFill/>
                  <a:round/>
                  <a:headEnd/>
                  <a:tailEnd/>
                </a:ln>
              </p:spPr>
              <p:txBody>
                <a:bodyPr>
                  <a:prstTxWarp prst="textNoShape">
                    <a:avLst/>
                  </a:prstTxWarp>
                </a:bodyPr>
                <a:lstStyle/>
                <a:p>
                  <a:endParaRPr lang="en-US"/>
                </a:p>
              </p:txBody>
            </p:sp>
            <p:sp>
              <p:nvSpPr>
                <p:cNvPr id="63075" name="Freeform 210"/>
                <p:cNvSpPr>
                  <a:spLocks noChangeAspect="1"/>
                </p:cNvSpPr>
                <p:nvPr/>
              </p:nvSpPr>
              <p:spPr bwMode="auto">
                <a:xfrm>
                  <a:off x="754" y="773"/>
                  <a:ext cx="16" cy="16"/>
                </a:xfrm>
                <a:custGeom>
                  <a:avLst/>
                  <a:gdLst>
                    <a:gd name="T0" fmla="*/ 0 w 16"/>
                    <a:gd name="T1" fmla="*/ 6 h 16"/>
                    <a:gd name="T2" fmla="*/ 6 w 16"/>
                    <a:gd name="T3" fmla="*/ 16 h 16"/>
                    <a:gd name="T4" fmla="*/ 11 w 16"/>
                    <a:gd name="T5" fmla="*/ 13 h 16"/>
                    <a:gd name="T6" fmla="*/ 16 w 16"/>
                    <a:gd name="T7" fmla="*/ 11 h 16"/>
                    <a:gd name="T8" fmla="*/ 11 w 16"/>
                    <a:gd name="T9" fmla="*/ 0 h 16"/>
                    <a:gd name="T10" fmla="*/ 6 w 16"/>
                    <a:gd name="T11" fmla="*/ 2 h 16"/>
                    <a:gd name="T12" fmla="*/ 0 w 16"/>
                    <a:gd name="T13" fmla="*/ 6 h 16"/>
                    <a:gd name="T14" fmla="*/ 0 60000 65536"/>
                    <a:gd name="T15" fmla="*/ 0 60000 65536"/>
                    <a:gd name="T16" fmla="*/ 0 60000 65536"/>
                    <a:gd name="T17" fmla="*/ 0 60000 65536"/>
                    <a:gd name="T18" fmla="*/ 0 60000 65536"/>
                    <a:gd name="T19" fmla="*/ 0 60000 65536"/>
                    <a:gd name="T20" fmla="*/ 0 60000 65536"/>
                    <a:gd name="T21" fmla="*/ 0 w 16"/>
                    <a:gd name="T22" fmla="*/ 0 h 16"/>
                    <a:gd name="T23" fmla="*/ 16 w 16"/>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6">
                      <a:moveTo>
                        <a:pt x="0" y="6"/>
                      </a:moveTo>
                      <a:lnTo>
                        <a:pt x="6" y="16"/>
                      </a:lnTo>
                      <a:lnTo>
                        <a:pt x="11" y="13"/>
                      </a:lnTo>
                      <a:lnTo>
                        <a:pt x="16" y="11"/>
                      </a:lnTo>
                      <a:lnTo>
                        <a:pt x="11" y="0"/>
                      </a:lnTo>
                      <a:lnTo>
                        <a:pt x="6" y="2"/>
                      </a:lnTo>
                      <a:lnTo>
                        <a:pt x="0" y="6"/>
                      </a:lnTo>
                      <a:close/>
                    </a:path>
                  </a:pathLst>
                </a:custGeom>
                <a:solidFill>
                  <a:srgbClr val="5C5B3C"/>
                </a:solidFill>
                <a:ln w="9525">
                  <a:noFill/>
                  <a:round/>
                  <a:headEnd/>
                  <a:tailEnd/>
                </a:ln>
              </p:spPr>
              <p:txBody>
                <a:bodyPr>
                  <a:prstTxWarp prst="textNoShape">
                    <a:avLst/>
                  </a:prstTxWarp>
                </a:bodyPr>
                <a:lstStyle/>
                <a:p>
                  <a:endParaRPr lang="en-US"/>
                </a:p>
              </p:txBody>
            </p:sp>
            <p:sp>
              <p:nvSpPr>
                <p:cNvPr id="63076" name="Freeform 211"/>
                <p:cNvSpPr>
                  <a:spLocks noChangeAspect="1"/>
                </p:cNvSpPr>
                <p:nvPr/>
              </p:nvSpPr>
              <p:spPr bwMode="auto">
                <a:xfrm>
                  <a:off x="775" y="762"/>
                  <a:ext cx="16" cy="16"/>
                </a:xfrm>
                <a:custGeom>
                  <a:avLst/>
                  <a:gdLst>
                    <a:gd name="T0" fmla="*/ 0 w 16"/>
                    <a:gd name="T1" fmla="*/ 5 h 16"/>
                    <a:gd name="T2" fmla="*/ 5 w 16"/>
                    <a:gd name="T3" fmla="*/ 16 h 16"/>
                    <a:gd name="T4" fmla="*/ 16 w 16"/>
                    <a:gd name="T5" fmla="*/ 11 h 16"/>
                    <a:gd name="T6" fmla="*/ 11 w 16"/>
                    <a:gd name="T7" fmla="*/ 0 h 16"/>
                    <a:gd name="T8" fmla="*/ 0 w 16"/>
                    <a:gd name="T9" fmla="*/ 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5"/>
                      </a:moveTo>
                      <a:lnTo>
                        <a:pt x="5" y="16"/>
                      </a:lnTo>
                      <a:lnTo>
                        <a:pt x="16" y="11"/>
                      </a:lnTo>
                      <a:lnTo>
                        <a:pt x="11" y="0"/>
                      </a:lnTo>
                      <a:lnTo>
                        <a:pt x="0" y="5"/>
                      </a:lnTo>
                      <a:close/>
                    </a:path>
                  </a:pathLst>
                </a:custGeom>
                <a:solidFill>
                  <a:srgbClr val="5C5B3C"/>
                </a:solidFill>
                <a:ln w="9525">
                  <a:noFill/>
                  <a:round/>
                  <a:headEnd/>
                  <a:tailEnd/>
                </a:ln>
              </p:spPr>
              <p:txBody>
                <a:bodyPr>
                  <a:prstTxWarp prst="textNoShape">
                    <a:avLst/>
                  </a:prstTxWarp>
                </a:bodyPr>
                <a:lstStyle/>
                <a:p>
                  <a:endParaRPr lang="en-US"/>
                </a:p>
              </p:txBody>
            </p:sp>
            <p:sp>
              <p:nvSpPr>
                <p:cNvPr id="63077" name="Freeform 212"/>
                <p:cNvSpPr>
                  <a:spLocks noChangeAspect="1"/>
                </p:cNvSpPr>
                <p:nvPr/>
              </p:nvSpPr>
              <p:spPr bwMode="auto">
                <a:xfrm>
                  <a:off x="797" y="751"/>
                  <a:ext cx="16" cy="16"/>
                </a:xfrm>
                <a:custGeom>
                  <a:avLst/>
                  <a:gdLst>
                    <a:gd name="T0" fmla="*/ 0 w 16"/>
                    <a:gd name="T1" fmla="*/ 5 h 16"/>
                    <a:gd name="T2" fmla="*/ 5 w 16"/>
                    <a:gd name="T3" fmla="*/ 16 h 16"/>
                    <a:gd name="T4" fmla="*/ 16 w 16"/>
                    <a:gd name="T5" fmla="*/ 11 h 16"/>
                    <a:gd name="T6" fmla="*/ 11 w 16"/>
                    <a:gd name="T7" fmla="*/ 0 h 16"/>
                    <a:gd name="T8" fmla="*/ 0 w 16"/>
                    <a:gd name="T9" fmla="*/ 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5"/>
                      </a:moveTo>
                      <a:lnTo>
                        <a:pt x="5" y="16"/>
                      </a:lnTo>
                      <a:lnTo>
                        <a:pt x="16" y="11"/>
                      </a:lnTo>
                      <a:lnTo>
                        <a:pt x="11" y="0"/>
                      </a:lnTo>
                      <a:lnTo>
                        <a:pt x="0" y="5"/>
                      </a:lnTo>
                      <a:close/>
                    </a:path>
                  </a:pathLst>
                </a:custGeom>
                <a:solidFill>
                  <a:srgbClr val="5C5B3C"/>
                </a:solidFill>
                <a:ln w="9525">
                  <a:noFill/>
                  <a:round/>
                  <a:headEnd/>
                  <a:tailEnd/>
                </a:ln>
              </p:spPr>
              <p:txBody>
                <a:bodyPr>
                  <a:prstTxWarp prst="textNoShape">
                    <a:avLst/>
                  </a:prstTxWarp>
                </a:bodyPr>
                <a:lstStyle/>
                <a:p>
                  <a:endParaRPr lang="en-US"/>
                </a:p>
              </p:txBody>
            </p:sp>
            <p:sp>
              <p:nvSpPr>
                <p:cNvPr id="63078" name="Freeform 213"/>
                <p:cNvSpPr>
                  <a:spLocks noChangeAspect="1"/>
                </p:cNvSpPr>
                <p:nvPr/>
              </p:nvSpPr>
              <p:spPr bwMode="auto">
                <a:xfrm>
                  <a:off x="819" y="741"/>
                  <a:ext cx="16" cy="16"/>
                </a:xfrm>
                <a:custGeom>
                  <a:avLst/>
                  <a:gdLst>
                    <a:gd name="T0" fmla="*/ 0 w 16"/>
                    <a:gd name="T1" fmla="*/ 5 h 16"/>
                    <a:gd name="T2" fmla="*/ 5 w 16"/>
                    <a:gd name="T3" fmla="*/ 16 h 16"/>
                    <a:gd name="T4" fmla="*/ 15 w 16"/>
                    <a:gd name="T5" fmla="*/ 12 h 16"/>
                    <a:gd name="T6" fmla="*/ 16 w 16"/>
                    <a:gd name="T7" fmla="*/ 11 h 16"/>
                    <a:gd name="T8" fmla="*/ 11 w 16"/>
                    <a:gd name="T9" fmla="*/ 0 h 16"/>
                    <a:gd name="T10" fmla="*/ 10 w 16"/>
                    <a:gd name="T11" fmla="*/ 1 h 16"/>
                    <a:gd name="T12" fmla="*/ 0 w 16"/>
                    <a:gd name="T13" fmla="*/ 5 h 16"/>
                    <a:gd name="T14" fmla="*/ 0 60000 65536"/>
                    <a:gd name="T15" fmla="*/ 0 60000 65536"/>
                    <a:gd name="T16" fmla="*/ 0 60000 65536"/>
                    <a:gd name="T17" fmla="*/ 0 60000 65536"/>
                    <a:gd name="T18" fmla="*/ 0 60000 65536"/>
                    <a:gd name="T19" fmla="*/ 0 60000 65536"/>
                    <a:gd name="T20" fmla="*/ 0 60000 65536"/>
                    <a:gd name="T21" fmla="*/ 0 w 16"/>
                    <a:gd name="T22" fmla="*/ 0 h 16"/>
                    <a:gd name="T23" fmla="*/ 16 w 16"/>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6">
                      <a:moveTo>
                        <a:pt x="0" y="5"/>
                      </a:moveTo>
                      <a:lnTo>
                        <a:pt x="5" y="16"/>
                      </a:lnTo>
                      <a:lnTo>
                        <a:pt x="15" y="12"/>
                      </a:lnTo>
                      <a:lnTo>
                        <a:pt x="16" y="11"/>
                      </a:lnTo>
                      <a:lnTo>
                        <a:pt x="11" y="0"/>
                      </a:lnTo>
                      <a:lnTo>
                        <a:pt x="10" y="1"/>
                      </a:lnTo>
                      <a:lnTo>
                        <a:pt x="0" y="5"/>
                      </a:lnTo>
                      <a:close/>
                    </a:path>
                  </a:pathLst>
                </a:custGeom>
                <a:solidFill>
                  <a:srgbClr val="5C5B3C"/>
                </a:solidFill>
                <a:ln w="9525">
                  <a:noFill/>
                  <a:round/>
                  <a:headEnd/>
                  <a:tailEnd/>
                </a:ln>
              </p:spPr>
              <p:txBody>
                <a:bodyPr>
                  <a:prstTxWarp prst="textNoShape">
                    <a:avLst/>
                  </a:prstTxWarp>
                </a:bodyPr>
                <a:lstStyle/>
                <a:p>
                  <a:endParaRPr lang="en-US"/>
                </a:p>
              </p:txBody>
            </p:sp>
          </p:grpSp>
          <p:sp>
            <p:nvSpPr>
              <p:cNvPr id="62835" name="Freeform 214"/>
              <p:cNvSpPr>
                <a:spLocks noChangeAspect="1"/>
              </p:cNvSpPr>
              <p:nvPr/>
            </p:nvSpPr>
            <p:spPr bwMode="auto">
              <a:xfrm>
                <a:off x="841" y="732"/>
                <a:ext cx="16" cy="16"/>
              </a:xfrm>
              <a:custGeom>
                <a:avLst/>
                <a:gdLst>
                  <a:gd name="T0" fmla="*/ 0 w 16"/>
                  <a:gd name="T1" fmla="*/ 5 h 16"/>
                  <a:gd name="T2" fmla="*/ 5 w 16"/>
                  <a:gd name="T3" fmla="*/ 16 h 16"/>
                  <a:gd name="T4" fmla="*/ 16 w 16"/>
                  <a:gd name="T5" fmla="*/ 11 h 16"/>
                  <a:gd name="T6" fmla="*/ 11 w 16"/>
                  <a:gd name="T7" fmla="*/ 0 h 16"/>
                  <a:gd name="T8" fmla="*/ 0 w 16"/>
                  <a:gd name="T9" fmla="*/ 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5"/>
                    </a:moveTo>
                    <a:lnTo>
                      <a:pt x="5" y="16"/>
                    </a:lnTo>
                    <a:lnTo>
                      <a:pt x="16" y="11"/>
                    </a:lnTo>
                    <a:lnTo>
                      <a:pt x="11" y="0"/>
                    </a:lnTo>
                    <a:lnTo>
                      <a:pt x="0" y="5"/>
                    </a:lnTo>
                    <a:close/>
                  </a:path>
                </a:pathLst>
              </a:custGeom>
              <a:solidFill>
                <a:srgbClr val="5C5B3C"/>
              </a:solidFill>
              <a:ln w="9525">
                <a:noFill/>
                <a:round/>
                <a:headEnd/>
                <a:tailEnd/>
              </a:ln>
            </p:spPr>
            <p:txBody>
              <a:bodyPr>
                <a:prstTxWarp prst="textNoShape">
                  <a:avLst/>
                </a:prstTxWarp>
              </a:bodyPr>
              <a:lstStyle/>
              <a:p>
                <a:endParaRPr lang="en-US"/>
              </a:p>
            </p:txBody>
          </p:sp>
          <p:sp>
            <p:nvSpPr>
              <p:cNvPr id="62836" name="Freeform 215"/>
              <p:cNvSpPr>
                <a:spLocks noChangeAspect="1"/>
              </p:cNvSpPr>
              <p:nvPr/>
            </p:nvSpPr>
            <p:spPr bwMode="auto">
              <a:xfrm>
                <a:off x="863" y="723"/>
                <a:ext cx="15" cy="16"/>
              </a:xfrm>
              <a:custGeom>
                <a:avLst/>
                <a:gdLst>
                  <a:gd name="T0" fmla="*/ 0 w 15"/>
                  <a:gd name="T1" fmla="*/ 5 h 16"/>
                  <a:gd name="T2" fmla="*/ 5 w 15"/>
                  <a:gd name="T3" fmla="*/ 16 h 16"/>
                  <a:gd name="T4" fmla="*/ 9 w 15"/>
                  <a:gd name="T5" fmla="*/ 14 h 16"/>
                  <a:gd name="T6" fmla="*/ 15 w 15"/>
                  <a:gd name="T7" fmla="*/ 11 h 16"/>
                  <a:gd name="T8" fmla="*/ 11 w 15"/>
                  <a:gd name="T9" fmla="*/ 0 h 16"/>
                  <a:gd name="T10" fmla="*/ 4 w 15"/>
                  <a:gd name="T11" fmla="*/ 3 h 16"/>
                  <a:gd name="T12" fmla="*/ 0 w 15"/>
                  <a:gd name="T13" fmla="*/ 5 h 16"/>
                  <a:gd name="T14" fmla="*/ 0 60000 65536"/>
                  <a:gd name="T15" fmla="*/ 0 60000 65536"/>
                  <a:gd name="T16" fmla="*/ 0 60000 65536"/>
                  <a:gd name="T17" fmla="*/ 0 60000 65536"/>
                  <a:gd name="T18" fmla="*/ 0 60000 65536"/>
                  <a:gd name="T19" fmla="*/ 0 60000 65536"/>
                  <a:gd name="T20" fmla="*/ 0 60000 65536"/>
                  <a:gd name="T21" fmla="*/ 0 w 15"/>
                  <a:gd name="T22" fmla="*/ 0 h 16"/>
                  <a:gd name="T23" fmla="*/ 15 w 1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
                    <a:moveTo>
                      <a:pt x="0" y="5"/>
                    </a:moveTo>
                    <a:lnTo>
                      <a:pt x="5" y="16"/>
                    </a:lnTo>
                    <a:lnTo>
                      <a:pt x="9" y="14"/>
                    </a:lnTo>
                    <a:lnTo>
                      <a:pt x="15" y="11"/>
                    </a:lnTo>
                    <a:lnTo>
                      <a:pt x="11" y="0"/>
                    </a:lnTo>
                    <a:lnTo>
                      <a:pt x="4" y="3"/>
                    </a:lnTo>
                    <a:lnTo>
                      <a:pt x="0" y="5"/>
                    </a:lnTo>
                    <a:close/>
                  </a:path>
                </a:pathLst>
              </a:custGeom>
              <a:solidFill>
                <a:srgbClr val="5C5B3C"/>
              </a:solidFill>
              <a:ln w="9525">
                <a:noFill/>
                <a:round/>
                <a:headEnd/>
                <a:tailEnd/>
              </a:ln>
            </p:spPr>
            <p:txBody>
              <a:bodyPr>
                <a:prstTxWarp prst="textNoShape">
                  <a:avLst/>
                </a:prstTxWarp>
              </a:bodyPr>
              <a:lstStyle/>
              <a:p>
                <a:endParaRPr lang="en-US"/>
              </a:p>
            </p:txBody>
          </p:sp>
          <p:sp>
            <p:nvSpPr>
              <p:cNvPr id="62837" name="Freeform 216"/>
              <p:cNvSpPr>
                <a:spLocks noChangeAspect="1"/>
              </p:cNvSpPr>
              <p:nvPr/>
            </p:nvSpPr>
            <p:spPr bwMode="auto">
              <a:xfrm>
                <a:off x="886" y="715"/>
                <a:ext cx="15" cy="15"/>
              </a:xfrm>
              <a:custGeom>
                <a:avLst/>
                <a:gdLst>
                  <a:gd name="T0" fmla="*/ 0 w 15"/>
                  <a:gd name="T1" fmla="*/ 4 h 15"/>
                  <a:gd name="T2" fmla="*/ 4 w 15"/>
                  <a:gd name="T3" fmla="*/ 15 h 15"/>
                  <a:gd name="T4" fmla="*/ 15 w 15"/>
                  <a:gd name="T5" fmla="*/ 11 h 15"/>
                  <a:gd name="T6" fmla="*/ 11 w 15"/>
                  <a:gd name="T7" fmla="*/ 0 h 15"/>
                  <a:gd name="T8" fmla="*/ 0 w 15"/>
                  <a:gd name="T9" fmla="*/ 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4"/>
                    </a:moveTo>
                    <a:lnTo>
                      <a:pt x="4" y="15"/>
                    </a:lnTo>
                    <a:lnTo>
                      <a:pt x="15" y="11"/>
                    </a:lnTo>
                    <a:lnTo>
                      <a:pt x="11" y="0"/>
                    </a:lnTo>
                    <a:lnTo>
                      <a:pt x="0" y="4"/>
                    </a:lnTo>
                    <a:close/>
                  </a:path>
                </a:pathLst>
              </a:custGeom>
              <a:solidFill>
                <a:srgbClr val="5C5B3C"/>
              </a:solidFill>
              <a:ln w="9525">
                <a:noFill/>
                <a:round/>
                <a:headEnd/>
                <a:tailEnd/>
              </a:ln>
            </p:spPr>
            <p:txBody>
              <a:bodyPr>
                <a:prstTxWarp prst="textNoShape">
                  <a:avLst/>
                </a:prstTxWarp>
              </a:bodyPr>
              <a:lstStyle/>
              <a:p>
                <a:endParaRPr lang="en-US"/>
              </a:p>
            </p:txBody>
          </p:sp>
          <p:sp>
            <p:nvSpPr>
              <p:cNvPr id="62838" name="Freeform 217"/>
              <p:cNvSpPr>
                <a:spLocks noChangeAspect="1"/>
              </p:cNvSpPr>
              <p:nvPr/>
            </p:nvSpPr>
            <p:spPr bwMode="auto">
              <a:xfrm>
                <a:off x="908" y="707"/>
                <a:ext cx="16" cy="15"/>
              </a:xfrm>
              <a:custGeom>
                <a:avLst/>
                <a:gdLst>
                  <a:gd name="T0" fmla="*/ 0 w 16"/>
                  <a:gd name="T1" fmla="*/ 4 h 15"/>
                  <a:gd name="T2" fmla="*/ 4 w 16"/>
                  <a:gd name="T3" fmla="*/ 15 h 15"/>
                  <a:gd name="T4" fmla="*/ 16 w 16"/>
                  <a:gd name="T5" fmla="*/ 11 h 15"/>
                  <a:gd name="T6" fmla="*/ 12 w 16"/>
                  <a:gd name="T7" fmla="*/ 0 h 15"/>
                  <a:gd name="T8" fmla="*/ 0 w 16"/>
                  <a:gd name="T9" fmla="*/ 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4"/>
                    </a:moveTo>
                    <a:lnTo>
                      <a:pt x="4" y="15"/>
                    </a:lnTo>
                    <a:lnTo>
                      <a:pt x="16" y="11"/>
                    </a:lnTo>
                    <a:lnTo>
                      <a:pt x="12" y="0"/>
                    </a:lnTo>
                    <a:lnTo>
                      <a:pt x="0" y="4"/>
                    </a:lnTo>
                    <a:close/>
                  </a:path>
                </a:pathLst>
              </a:custGeom>
              <a:solidFill>
                <a:srgbClr val="5C5B3C"/>
              </a:solidFill>
              <a:ln w="9525">
                <a:noFill/>
                <a:round/>
                <a:headEnd/>
                <a:tailEnd/>
              </a:ln>
            </p:spPr>
            <p:txBody>
              <a:bodyPr>
                <a:prstTxWarp prst="textNoShape">
                  <a:avLst/>
                </a:prstTxWarp>
              </a:bodyPr>
              <a:lstStyle/>
              <a:p>
                <a:endParaRPr lang="en-US"/>
              </a:p>
            </p:txBody>
          </p:sp>
          <p:sp>
            <p:nvSpPr>
              <p:cNvPr id="62839" name="Freeform 218"/>
              <p:cNvSpPr>
                <a:spLocks noChangeAspect="1"/>
              </p:cNvSpPr>
              <p:nvPr/>
            </p:nvSpPr>
            <p:spPr bwMode="auto">
              <a:xfrm>
                <a:off x="931" y="699"/>
                <a:ext cx="15" cy="15"/>
              </a:xfrm>
              <a:custGeom>
                <a:avLst/>
                <a:gdLst>
                  <a:gd name="T0" fmla="*/ 0 w 15"/>
                  <a:gd name="T1" fmla="*/ 4 h 15"/>
                  <a:gd name="T2" fmla="*/ 4 w 15"/>
                  <a:gd name="T3" fmla="*/ 15 h 15"/>
                  <a:gd name="T4" fmla="*/ 15 w 15"/>
                  <a:gd name="T5" fmla="*/ 11 h 15"/>
                  <a:gd name="T6" fmla="*/ 11 w 15"/>
                  <a:gd name="T7" fmla="*/ 0 h 15"/>
                  <a:gd name="T8" fmla="*/ 0 w 15"/>
                  <a:gd name="T9" fmla="*/ 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4"/>
                    </a:moveTo>
                    <a:lnTo>
                      <a:pt x="4" y="15"/>
                    </a:lnTo>
                    <a:lnTo>
                      <a:pt x="15" y="11"/>
                    </a:lnTo>
                    <a:lnTo>
                      <a:pt x="11" y="0"/>
                    </a:lnTo>
                    <a:lnTo>
                      <a:pt x="0" y="4"/>
                    </a:lnTo>
                    <a:close/>
                  </a:path>
                </a:pathLst>
              </a:custGeom>
              <a:solidFill>
                <a:srgbClr val="5C5B3C"/>
              </a:solidFill>
              <a:ln w="9525">
                <a:noFill/>
                <a:round/>
                <a:headEnd/>
                <a:tailEnd/>
              </a:ln>
            </p:spPr>
            <p:txBody>
              <a:bodyPr>
                <a:prstTxWarp prst="textNoShape">
                  <a:avLst/>
                </a:prstTxWarp>
              </a:bodyPr>
              <a:lstStyle/>
              <a:p>
                <a:endParaRPr lang="en-US"/>
              </a:p>
            </p:txBody>
          </p:sp>
          <p:sp>
            <p:nvSpPr>
              <p:cNvPr id="62840" name="Freeform 219"/>
              <p:cNvSpPr>
                <a:spLocks noChangeAspect="1"/>
              </p:cNvSpPr>
              <p:nvPr/>
            </p:nvSpPr>
            <p:spPr bwMode="auto">
              <a:xfrm>
                <a:off x="954" y="692"/>
                <a:ext cx="15" cy="14"/>
              </a:xfrm>
              <a:custGeom>
                <a:avLst/>
                <a:gdLst>
                  <a:gd name="T0" fmla="*/ 0 w 15"/>
                  <a:gd name="T1" fmla="*/ 3 h 14"/>
                  <a:gd name="T2" fmla="*/ 4 w 15"/>
                  <a:gd name="T3" fmla="*/ 14 h 14"/>
                  <a:gd name="T4" fmla="*/ 15 w 15"/>
                  <a:gd name="T5" fmla="*/ 11 h 14"/>
                  <a:gd name="T6" fmla="*/ 11 w 15"/>
                  <a:gd name="T7" fmla="*/ 0 h 14"/>
                  <a:gd name="T8" fmla="*/ 0 w 15"/>
                  <a:gd name="T9" fmla="*/ 3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3"/>
                    </a:moveTo>
                    <a:lnTo>
                      <a:pt x="4" y="14"/>
                    </a:lnTo>
                    <a:lnTo>
                      <a:pt x="15" y="11"/>
                    </a:lnTo>
                    <a:lnTo>
                      <a:pt x="11" y="0"/>
                    </a:lnTo>
                    <a:lnTo>
                      <a:pt x="0" y="3"/>
                    </a:lnTo>
                    <a:close/>
                  </a:path>
                </a:pathLst>
              </a:custGeom>
              <a:solidFill>
                <a:srgbClr val="5C5B3C"/>
              </a:solidFill>
              <a:ln w="9525">
                <a:noFill/>
                <a:round/>
                <a:headEnd/>
                <a:tailEnd/>
              </a:ln>
            </p:spPr>
            <p:txBody>
              <a:bodyPr>
                <a:prstTxWarp prst="textNoShape">
                  <a:avLst/>
                </a:prstTxWarp>
              </a:bodyPr>
              <a:lstStyle/>
              <a:p>
                <a:endParaRPr lang="en-US"/>
              </a:p>
            </p:txBody>
          </p:sp>
          <p:sp>
            <p:nvSpPr>
              <p:cNvPr id="62841" name="Freeform 220"/>
              <p:cNvSpPr>
                <a:spLocks noChangeAspect="1"/>
              </p:cNvSpPr>
              <p:nvPr/>
            </p:nvSpPr>
            <p:spPr bwMode="auto">
              <a:xfrm>
                <a:off x="977" y="685"/>
                <a:ext cx="15" cy="14"/>
              </a:xfrm>
              <a:custGeom>
                <a:avLst/>
                <a:gdLst>
                  <a:gd name="T0" fmla="*/ 0 w 15"/>
                  <a:gd name="T1" fmla="*/ 3 h 14"/>
                  <a:gd name="T2" fmla="*/ 4 w 15"/>
                  <a:gd name="T3" fmla="*/ 14 h 14"/>
                  <a:gd name="T4" fmla="*/ 15 w 15"/>
                  <a:gd name="T5" fmla="*/ 11 h 14"/>
                  <a:gd name="T6" fmla="*/ 11 w 15"/>
                  <a:gd name="T7" fmla="*/ 0 h 14"/>
                  <a:gd name="T8" fmla="*/ 0 w 15"/>
                  <a:gd name="T9" fmla="*/ 3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3"/>
                    </a:moveTo>
                    <a:lnTo>
                      <a:pt x="4" y="14"/>
                    </a:lnTo>
                    <a:lnTo>
                      <a:pt x="15" y="11"/>
                    </a:lnTo>
                    <a:lnTo>
                      <a:pt x="11" y="0"/>
                    </a:lnTo>
                    <a:lnTo>
                      <a:pt x="0" y="3"/>
                    </a:lnTo>
                    <a:close/>
                  </a:path>
                </a:pathLst>
              </a:custGeom>
              <a:solidFill>
                <a:srgbClr val="5C5B3C"/>
              </a:solidFill>
              <a:ln w="9525">
                <a:noFill/>
                <a:round/>
                <a:headEnd/>
                <a:tailEnd/>
              </a:ln>
            </p:spPr>
            <p:txBody>
              <a:bodyPr>
                <a:prstTxWarp prst="textNoShape">
                  <a:avLst/>
                </a:prstTxWarp>
              </a:bodyPr>
              <a:lstStyle/>
              <a:p>
                <a:endParaRPr lang="en-US"/>
              </a:p>
            </p:txBody>
          </p:sp>
          <p:sp>
            <p:nvSpPr>
              <p:cNvPr id="62842" name="Freeform 221"/>
              <p:cNvSpPr>
                <a:spLocks noChangeAspect="1"/>
              </p:cNvSpPr>
              <p:nvPr/>
            </p:nvSpPr>
            <p:spPr bwMode="auto">
              <a:xfrm>
                <a:off x="1000" y="678"/>
                <a:ext cx="15" cy="14"/>
              </a:xfrm>
              <a:custGeom>
                <a:avLst/>
                <a:gdLst>
                  <a:gd name="T0" fmla="*/ 0 w 15"/>
                  <a:gd name="T1" fmla="*/ 3 h 14"/>
                  <a:gd name="T2" fmla="*/ 3 w 15"/>
                  <a:gd name="T3" fmla="*/ 14 h 14"/>
                  <a:gd name="T4" fmla="*/ 15 w 15"/>
                  <a:gd name="T5" fmla="*/ 11 h 14"/>
                  <a:gd name="T6" fmla="*/ 12 w 15"/>
                  <a:gd name="T7" fmla="*/ 0 h 14"/>
                  <a:gd name="T8" fmla="*/ 0 w 15"/>
                  <a:gd name="T9" fmla="*/ 3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3"/>
                    </a:moveTo>
                    <a:lnTo>
                      <a:pt x="3" y="14"/>
                    </a:lnTo>
                    <a:lnTo>
                      <a:pt x="15" y="11"/>
                    </a:lnTo>
                    <a:lnTo>
                      <a:pt x="12" y="0"/>
                    </a:lnTo>
                    <a:lnTo>
                      <a:pt x="0" y="3"/>
                    </a:lnTo>
                    <a:close/>
                  </a:path>
                </a:pathLst>
              </a:custGeom>
              <a:solidFill>
                <a:srgbClr val="5C5B3C"/>
              </a:solidFill>
              <a:ln w="9525">
                <a:noFill/>
                <a:round/>
                <a:headEnd/>
                <a:tailEnd/>
              </a:ln>
            </p:spPr>
            <p:txBody>
              <a:bodyPr>
                <a:prstTxWarp prst="textNoShape">
                  <a:avLst/>
                </a:prstTxWarp>
              </a:bodyPr>
              <a:lstStyle/>
              <a:p>
                <a:endParaRPr lang="en-US"/>
              </a:p>
            </p:txBody>
          </p:sp>
          <p:sp>
            <p:nvSpPr>
              <p:cNvPr id="62843" name="Freeform 222"/>
              <p:cNvSpPr>
                <a:spLocks noChangeAspect="1"/>
              </p:cNvSpPr>
              <p:nvPr/>
            </p:nvSpPr>
            <p:spPr bwMode="auto">
              <a:xfrm>
                <a:off x="1023" y="672"/>
                <a:ext cx="15" cy="14"/>
              </a:xfrm>
              <a:custGeom>
                <a:avLst/>
                <a:gdLst>
                  <a:gd name="T0" fmla="*/ 0 w 15"/>
                  <a:gd name="T1" fmla="*/ 3 h 14"/>
                  <a:gd name="T2" fmla="*/ 3 w 15"/>
                  <a:gd name="T3" fmla="*/ 14 h 14"/>
                  <a:gd name="T4" fmla="*/ 15 w 15"/>
                  <a:gd name="T5" fmla="*/ 11 h 14"/>
                  <a:gd name="T6" fmla="*/ 12 w 15"/>
                  <a:gd name="T7" fmla="*/ 0 h 14"/>
                  <a:gd name="T8" fmla="*/ 0 w 15"/>
                  <a:gd name="T9" fmla="*/ 3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3"/>
                    </a:moveTo>
                    <a:lnTo>
                      <a:pt x="3" y="14"/>
                    </a:lnTo>
                    <a:lnTo>
                      <a:pt x="15" y="11"/>
                    </a:lnTo>
                    <a:lnTo>
                      <a:pt x="12" y="0"/>
                    </a:lnTo>
                    <a:lnTo>
                      <a:pt x="0" y="3"/>
                    </a:lnTo>
                    <a:close/>
                  </a:path>
                </a:pathLst>
              </a:custGeom>
              <a:solidFill>
                <a:srgbClr val="5C5B3C"/>
              </a:solidFill>
              <a:ln w="9525">
                <a:noFill/>
                <a:round/>
                <a:headEnd/>
                <a:tailEnd/>
              </a:ln>
            </p:spPr>
            <p:txBody>
              <a:bodyPr>
                <a:prstTxWarp prst="textNoShape">
                  <a:avLst/>
                </a:prstTxWarp>
              </a:bodyPr>
              <a:lstStyle/>
              <a:p>
                <a:endParaRPr lang="en-US"/>
              </a:p>
            </p:txBody>
          </p:sp>
          <p:sp>
            <p:nvSpPr>
              <p:cNvPr id="62844" name="Freeform 223"/>
              <p:cNvSpPr>
                <a:spLocks noChangeAspect="1"/>
              </p:cNvSpPr>
              <p:nvPr/>
            </p:nvSpPr>
            <p:spPr bwMode="auto">
              <a:xfrm>
                <a:off x="1046" y="666"/>
                <a:ext cx="15" cy="14"/>
              </a:xfrm>
              <a:custGeom>
                <a:avLst/>
                <a:gdLst>
                  <a:gd name="T0" fmla="*/ 0 w 15"/>
                  <a:gd name="T1" fmla="*/ 3 h 14"/>
                  <a:gd name="T2" fmla="*/ 3 w 15"/>
                  <a:gd name="T3" fmla="*/ 14 h 14"/>
                  <a:gd name="T4" fmla="*/ 15 w 15"/>
                  <a:gd name="T5" fmla="*/ 11 h 14"/>
                  <a:gd name="T6" fmla="*/ 12 w 15"/>
                  <a:gd name="T7" fmla="*/ 0 h 14"/>
                  <a:gd name="T8" fmla="*/ 0 w 15"/>
                  <a:gd name="T9" fmla="*/ 3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3"/>
                    </a:moveTo>
                    <a:lnTo>
                      <a:pt x="3" y="14"/>
                    </a:lnTo>
                    <a:lnTo>
                      <a:pt x="15" y="11"/>
                    </a:lnTo>
                    <a:lnTo>
                      <a:pt x="12" y="0"/>
                    </a:lnTo>
                    <a:lnTo>
                      <a:pt x="0" y="3"/>
                    </a:lnTo>
                    <a:close/>
                  </a:path>
                </a:pathLst>
              </a:custGeom>
              <a:solidFill>
                <a:srgbClr val="5C5B3C"/>
              </a:solidFill>
              <a:ln w="9525">
                <a:noFill/>
                <a:round/>
                <a:headEnd/>
                <a:tailEnd/>
              </a:ln>
            </p:spPr>
            <p:txBody>
              <a:bodyPr>
                <a:prstTxWarp prst="textNoShape">
                  <a:avLst/>
                </a:prstTxWarp>
              </a:bodyPr>
              <a:lstStyle/>
              <a:p>
                <a:endParaRPr lang="en-US"/>
              </a:p>
            </p:txBody>
          </p:sp>
          <p:sp>
            <p:nvSpPr>
              <p:cNvPr id="62845" name="Freeform 224"/>
              <p:cNvSpPr>
                <a:spLocks noChangeAspect="1"/>
              </p:cNvSpPr>
              <p:nvPr/>
            </p:nvSpPr>
            <p:spPr bwMode="auto">
              <a:xfrm>
                <a:off x="1070" y="660"/>
                <a:ext cx="14" cy="14"/>
              </a:xfrm>
              <a:custGeom>
                <a:avLst/>
                <a:gdLst>
                  <a:gd name="T0" fmla="*/ 0 w 14"/>
                  <a:gd name="T1" fmla="*/ 3 h 14"/>
                  <a:gd name="T2" fmla="*/ 3 w 14"/>
                  <a:gd name="T3" fmla="*/ 14 h 14"/>
                  <a:gd name="T4" fmla="*/ 14 w 14"/>
                  <a:gd name="T5" fmla="*/ 11 h 14"/>
                  <a:gd name="T6" fmla="*/ 11 w 14"/>
                  <a:gd name="T7" fmla="*/ 0 h 14"/>
                  <a:gd name="T8" fmla="*/ 0 w 14"/>
                  <a:gd name="T9" fmla="*/ 3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0" y="3"/>
                    </a:moveTo>
                    <a:lnTo>
                      <a:pt x="3" y="14"/>
                    </a:lnTo>
                    <a:lnTo>
                      <a:pt x="14" y="11"/>
                    </a:lnTo>
                    <a:lnTo>
                      <a:pt x="11" y="0"/>
                    </a:lnTo>
                    <a:lnTo>
                      <a:pt x="0" y="3"/>
                    </a:lnTo>
                    <a:close/>
                  </a:path>
                </a:pathLst>
              </a:custGeom>
              <a:solidFill>
                <a:srgbClr val="5C5B3C"/>
              </a:solidFill>
              <a:ln w="9525">
                <a:noFill/>
                <a:round/>
                <a:headEnd/>
                <a:tailEnd/>
              </a:ln>
            </p:spPr>
            <p:txBody>
              <a:bodyPr>
                <a:prstTxWarp prst="textNoShape">
                  <a:avLst/>
                </a:prstTxWarp>
              </a:bodyPr>
              <a:lstStyle/>
              <a:p>
                <a:endParaRPr lang="en-US"/>
              </a:p>
            </p:txBody>
          </p:sp>
          <p:sp>
            <p:nvSpPr>
              <p:cNvPr id="62846" name="Freeform 225"/>
              <p:cNvSpPr>
                <a:spLocks noChangeAspect="1"/>
              </p:cNvSpPr>
              <p:nvPr/>
            </p:nvSpPr>
            <p:spPr bwMode="auto">
              <a:xfrm>
                <a:off x="1093" y="654"/>
                <a:ext cx="15" cy="14"/>
              </a:xfrm>
              <a:custGeom>
                <a:avLst/>
                <a:gdLst>
                  <a:gd name="T0" fmla="*/ 0 w 15"/>
                  <a:gd name="T1" fmla="*/ 2 h 14"/>
                  <a:gd name="T2" fmla="*/ 3 w 15"/>
                  <a:gd name="T3" fmla="*/ 14 h 14"/>
                  <a:gd name="T4" fmla="*/ 15 w 15"/>
                  <a:gd name="T5" fmla="*/ 12 h 14"/>
                  <a:gd name="T6" fmla="*/ 12 w 15"/>
                  <a:gd name="T7" fmla="*/ 0 h 14"/>
                  <a:gd name="T8" fmla="*/ 0 w 15"/>
                  <a:gd name="T9" fmla="*/ 2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2"/>
                    </a:moveTo>
                    <a:lnTo>
                      <a:pt x="3" y="14"/>
                    </a:lnTo>
                    <a:lnTo>
                      <a:pt x="15" y="12"/>
                    </a:lnTo>
                    <a:lnTo>
                      <a:pt x="12" y="0"/>
                    </a:lnTo>
                    <a:lnTo>
                      <a:pt x="0" y="2"/>
                    </a:lnTo>
                    <a:close/>
                  </a:path>
                </a:pathLst>
              </a:custGeom>
              <a:solidFill>
                <a:srgbClr val="5C5B3C"/>
              </a:solidFill>
              <a:ln w="9525">
                <a:noFill/>
                <a:round/>
                <a:headEnd/>
                <a:tailEnd/>
              </a:ln>
            </p:spPr>
            <p:txBody>
              <a:bodyPr>
                <a:prstTxWarp prst="textNoShape">
                  <a:avLst/>
                </a:prstTxWarp>
              </a:bodyPr>
              <a:lstStyle/>
              <a:p>
                <a:endParaRPr lang="en-US"/>
              </a:p>
            </p:txBody>
          </p:sp>
          <p:sp>
            <p:nvSpPr>
              <p:cNvPr id="62847" name="Freeform 226"/>
              <p:cNvSpPr>
                <a:spLocks noChangeAspect="1"/>
              </p:cNvSpPr>
              <p:nvPr/>
            </p:nvSpPr>
            <p:spPr bwMode="auto">
              <a:xfrm>
                <a:off x="1116" y="648"/>
                <a:ext cx="15" cy="15"/>
              </a:xfrm>
              <a:custGeom>
                <a:avLst/>
                <a:gdLst>
                  <a:gd name="T0" fmla="*/ 0 w 15"/>
                  <a:gd name="T1" fmla="*/ 3 h 15"/>
                  <a:gd name="T2" fmla="*/ 3 w 15"/>
                  <a:gd name="T3" fmla="*/ 15 h 15"/>
                  <a:gd name="T4" fmla="*/ 15 w 15"/>
                  <a:gd name="T5" fmla="*/ 12 h 15"/>
                  <a:gd name="T6" fmla="*/ 12 w 15"/>
                  <a:gd name="T7" fmla="*/ 0 h 15"/>
                  <a:gd name="T8" fmla="*/ 0 w 15"/>
                  <a:gd name="T9" fmla="*/ 3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3"/>
                    </a:moveTo>
                    <a:lnTo>
                      <a:pt x="3" y="15"/>
                    </a:lnTo>
                    <a:lnTo>
                      <a:pt x="15" y="12"/>
                    </a:lnTo>
                    <a:lnTo>
                      <a:pt x="12" y="0"/>
                    </a:lnTo>
                    <a:lnTo>
                      <a:pt x="0" y="3"/>
                    </a:lnTo>
                    <a:close/>
                  </a:path>
                </a:pathLst>
              </a:custGeom>
              <a:solidFill>
                <a:srgbClr val="5C5B3C"/>
              </a:solidFill>
              <a:ln w="9525">
                <a:noFill/>
                <a:round/>
                <a:headEnd/>
                <a:tailEnd/>
              </a:ln>
            </p:spPr>
            <p:txBody>
              <a:bodyPr>
                <a:prstTxWarp prst="textNoShape">
                  <a:avLst/>
                </a:prstTxWarp>
              </a:bodyPr>
              <a:lstStyle/>
              <a:p>
                <a:endParaRPr lang="en-US"/>
              </a:p>
            </p:txBody>
          </p:sp>
          <p:sp>
            <p:nvSpPr>
              <p:cNvPr id="62848" name="Freeform 227"/>
              <p:cNvSpPr>
                <a:spLocks noChangeAspect="1"/>
              </p:cNvSpPr>
              <p:nvPr/>
            </p:nvSpPr>
            <p:spPr bwMode="auto">
              <a:xfrm>
                <a:off x="1139" y="643"/>
                <a:ext cx="15" cy="15"/>
              </a:xfrm>
              <a:custGeom>
                <a:avLst/>
                <a:gdLst>
                  <a:gd name="T0" fmla="*/ 1 w 15"/>
                  <a:gd name="T1" fmla="*/ 3 h 15"/>
                  <a:gd name="T2" fmla="*/ 4 w 15"/>
                  <a:gd name="T3" fmla="*/ 15 h 15"/>
                  <a:gd name="T4" fmla="*/ 5 w 15"/>
                  <a:gd name="T5" fmla="*/ 14 h 15"/>
                  <a:gd name="T6" fmla="*/ 2 w 15"/>
                  <a:gd name="T7" fmla="*/ 9 h 15"/>
                  <a:gd name="T8" fmla="*/ 2 w 15"/>
                  <a:gd name="T9" fmla="*/ 15 h 15"/>
                  <a:gd name="T10" fmla="*/ 15 w 15"/>
                  <a:gd name="T11" fmla="*/ 12 h 15"/>
                  <a:gd name="T12" fmla="*/ 13 w 15"/>
                  <a:gd name="T13" fmla="*/ 0 h 15"/>
                  <a:gd name="T14" fmla="*/ 2 w 15"/>
                  <a:gd name="T15" fmla="*/ 3 h 15"/>
                  <a:gd name="T16" fmla="*/ 0 w 15"/>
                  <a:gd name="T17" fmla="*/ 3 h 15"/>
                  <a:gd name="T18" fmla="*/ 1 w 15"/>
                  <a:gd name="T19" fmla="*/ 3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15"/>
                  <a:gd name="T32" fmla="*/ 15 w 15"/>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15">
                    <a:moveTo>
                      <a:pt x="1" y="3"/>
                    </a:moveTo>
                    <a:lnTo>
                      <a:pt x="4" y="15"/>
                    </a:lnTo>
                    <a:lnTo>
                      <a:pt x="5" y="14"/>
                    </a:lnTo>
                    <a:lnTo>
                      <a:pt x="2" y="9"/>
                    </a:lnTo>
                    <a:lnTo>
                      <a:pt x="2" y="15"/>
                    </a:lnTo>
                    <a:lnTo>
                      <a:pt x="15" y="12"/>
                    </a:lnTo>
                    <a:lnTo>
                      <a:pt x="13" y="0"/>
                    </a:lnTo>
                    <a:lnTo>
                      <a:pt x="2" y="3"/>
                    </a:lnTo>
                    <a:lnTo>
                      <a:pt x="0" y="3"/>
                    </a:lnTo>
                    <a:lnTo>
                      <a:pt x="1" y="3"/>
                    </a:lnTo>
                    <a:close/>
                  </a:path>
                </a:pathLst>
              </a:custGeom>
              <a:solidFill>
                <a:srgbClr val="5C5B3C"/>
              </a:solidFill>
              <a:ln w="9525">
                <a:noFill/>
                <a:round/>
                <a:headEnd/>
                <a:tailEnd/>
              </a:ln>
            </p:spPr>
            <p:txBody>
              <a:bodyPr>
                <a:prstTxWarp prst="textNoShape">
                  <a:avLst/>
                </a:prstTxWarp>
              </a:bodyPr>
              <a:lstStyle/>
              <a:p>
                <a:endParaRPr lang="en-US"/>
              </a:p>
            </p:txBody>
          </p:sp>
          <p:sp>
            <p:nvSpPr>
              <p:cNvPr id="62849" name="Freeform 228"/>
              <p:cNvSpPr>
                <a:spLocks noChangeAspect="1"/>
              </p:cNvSpPr>
              <p:nvPr/>
            </p:nvSpPr>
            <p:spPr bwMode="auto">
              <a:xfrm>
                <a:off x="1164" y="638"/>
                <a:ext cx="13" cy="15"/>
              </a:xfrm>
              <a:custGeom>
                <a:avLst/>
                <a:gdLst>
                  <a:gd name="T0" fmla="*/ 0 w 13"/>
                  <a:gd name="T1" fmla="*/ 3 h 15"/>
                  <a:gd name="T2" fmla="*/ 2 w 13"/>
                  <a:gd name="T3" fmla="*/ 15 h 15"/>
                  <a:gd name="T4" fmla="*/ 13 w 13"/>
                  <a:gd name="T5" fmla="*/ 12 h 15"/>
                  <a:gd name="T6" fmla="*/ 11 w 13"/>
                  <a:gd name="T7" fmla="*/ 0 h 15"/>
                  <a:gd name="T8" fmla="*/ 0 w 13"/>
                  <a:gd name="T9" fmla="*/ 3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3"/>
                    </a:moveTo>
                    <a:lnTo>
                      <a:pt x="2" y="15"/>
                    </a:lnTo>
                    <a:lnTo>
                      <a:pt x="13" y="12"/>
                    </a:lnTo>
                    <a:lnTo>
                      <a:pt x="11" y="0"/>
                    </a:lnTo>
                    <a:lnTo>
                      <a:pt x="0" y="3"/>
                    </a:lnTo>
                    <a:close/>
                  </a:path>
                </a:pathLst>
              </a:custGeom>
              <a:solidFill>
                <a:srgbClr val="5C5B3C"/>
              </a:solidFill>
              <a:ln w="9525">
                <a:noFill/>
                <a:round/>
                <a:headEnd/>
                <a:tailEnd/>
              </a:ln>
            </p:spPr>
            <p:txBody>
              <a:bodyPr>
                <a:prstTxWarp prst="textNoShape">
                  <a:avLst/>
                </a:prstTxWarp>
              </a:bodyPr>
              <a:lstStyle/>
              <a:p>
                <a:endParaRPr lang="en-US"/>
              </a:p>
            </p:txBody>
          </p:sp>
          <p:sp>
            <p:nvSpPr>
              <p:cNvPr id="62850" name="Freeform 229"/>
              <p:cNvSpPr>
                <a:spLocks noChangeAspect="1"/>
              </p:cNvSpPr>
              <p:nvPr/>
            </p:nvSpPr>
            <p:spPr bwMode="auto">
              <a:xfrm>
                <a:off x="1187" y="634"/>
                <a:ext cx="14" cy="14"/>
              </a:xfrm>
              <a:custGeom>
                <a:avLst/>
                <a:gdLst>
                  <a:gd name="T0" fmla="*/ 0 w 14"/>
                  <a:gd name="T1" fmla="*/ 2 h 14"/>
                  <a:gd name="T2" fmla="*/ 2 w 14"/>
                  <a:gd name="T3" fmla="*/ 14 h 14"/>
                  <a:gd name="T4" fmla="*/ 6 w 14"/>
                  <a:gd name="T5" fmla="*/ 13 h 14"/>
                  <a:gd name="T6" fmla="*/ 14 w 14"/>
                  <a:gd name="T7" fmla="*/ 12 h 14"/>
                  <a:gd name="T8" fmla="*/ 12 w 14"/>
                  <a:gd name="T9" fmla="*/ 0 h 14"/>
                  <a:gd name="T10" fmla="*/ 6 w 14"/>
                  <a:gd name="T11" fmla="*/ 1 h 14"/>
                  <a:gd name="T12" fmla="*/ 0 w 14"/>
                  <a:gd name="T13" fmla="*/ 2 h 14"/>
                  <a:gd name="T14" fmla="*/ 0 60000 65536"/>
                  <a:gd name="T15" fmla="*/ 0 60000 65536"/>
                  <a:gd name="T16" fmla="*/ 0 60000 65536"/>
                  <a:gd name="T17" fmla="*/ 0 60000 65536"/>
                  <a:gd name="T18" fmla="*/ 0 60000 65536"/>
                  <a:gd name="T19" fmla="*/ 0 60000 65536"/>
                  <a:gd name="T20" fmla="*/ 0 60000 65536"/>
                  <a:gd name="T21" fmla="*/ 0 w 14"/>
                  <a:gd name="T22" fmla="*/ 0 h 14"/>
                  <a:gd name="T23" fmla="*/ 14 w 14"/>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4">
                    <a:moveTo>
                      <a:pt x="0" y="2"/>
                    </a:moveTo>
                    <a:lnTo>
                      <a:pt x="2" y="14"/>
                    </a:lnTo>
                    <a:lnTo>
                      <a:pt x="6" y="13"/>
                    </a:lnTo>
                    <a:lnTo>
                      <a:pt x="14" y="12"/>
                    </a:lnTo>
                    <a:lnTo>
                      <a:pt x="12" y="0"/>
                    </a:lnTo>
                    <a:lnTo>
                      <a:pt x="6" y="1"/>
                    </a:lnTo>
                    <a:lnTo>
                      <a:pt x="0" y="2"/>
                    </a:lnTo>
                    <a:close/>
                  </a:path>
                </a:pathLst>
              </a:custGeom>
              <a:solidFill>
                <a:srgbClr val="5C5B3C"/>
              </a:solidFill>
              <a:ln w="9525">
                <a:noFill/>
                <a:round/>
                <a:headEnd/>
                <a:tailEnd/>
              </a:ln>
            </p:spPr>
            <p:txBody>
              <a:bodyPr>
                <a:prstTxWarp prst="textNoShape">
                  <a:avLst/>
                </a:prstTxWarp>
              </a:bodyPr>
              <a:lstStyle/>
              <a:p>
                <a:endParaRPr lang="en-US"/>
              </a:p>
            </p:txBody>
          </p:sp>
          <p:sp>
            <p:nvSpPr>
              <p:cNvPr id="62851" name="Freeform 230"/>
              <p:cNvSpPr>
                <a:spLocks noChangeAspect="1"/>
              </p:cNvSpPr>
              <p:nvPr/>
            </p:nvSpPr>
            <p:spPr bwMode="auto">
              <a:xfrm>
                <a:off x="1211" y="629"/>
                <a:ext cx="14" cy="15"/>
              </a:xfrm>
              <a:custGeom>
                <a:avLst/>
                <a:gdLst>
                  <a:gd name="T0" fmla="*/ 0 w 14"/>
                  <a:gd name="T1" fmla="*/ 3 h 15"/>
                  <a:gd name="T2" fmla="*/ 2 w 14"/>
                  <a:gd name="T3" fmla="*/ 15 h 15"/>
                  <a:gd name="T4" fmla="*/ 14 w 14"/>
                  <a:gd name="T5" fmla="*/ 12 h 15"/>
                  <a:gd name="T6" fmla="*/ 12 w 14"/>
                  <a:gd name="T7" fmla="*/ 0 h 15"/>
                  <a:gd name="T8" fmla="*/ 0 w 14"/>
                  <a:gd name="T9" fmla="*/ 3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0" y="3"/>
                    </a:moveTo>
                    <a:lnTo>
                      <a:pt x="2" y="15"/>
                    </a:lnTo>
                    <a:lnTo>
                      <a:pt x="14" y="12"/>
                    </a:lnTo>
                    <a:lnTo>
                      <a:pt x="12" y="0"/>
                    </a:lnTo>
                    <a:lnTo>
                      <a:pt x="0" y="3"/>
                    </a:lnTo>
                    <a:close/>
                  </a:path>
                </a:pathLst>
              </a:custGeom>
              <a:solidFill>
                <a:srgbClr val="5C5B3C"/>
              </a:solidFill>
              <a:ln w="9525">
                <a:noFill/>
                <a:round/>
                <a:headEnd/>
                <a:tailEnd/>
              </a:ln>
            </p:spPr>
            <p:txBody>
              <a:bodyPr>
                <a:prstTxWarp prst="textNoShape">
                  <a:avLst/>
                </a:prstTxWarp>
              </a:bodyPr>
              <a:lstStyle/>
              <a:p>
                <a:endParaRPr lang="en-US"/>
              </a:p>
            </p:txBody>
          </p:sp>
          <p:sp>
            <p:nvSpPr>
              <p:cNvPr id="62852" name="Freeform 231"/>
              <p:cNvSpPr>
                <a:spLocks noChangeAspect="1"/>
              </p:cNvSpPr>
              <p:nvPr/>
            </p:nvSpPr>
            <p:spPr bwMode="auto">
              <a:xfrm>
                <a:off x="1234" y="625"/>
                <a:ext cx="14" cy="14"/>
              </a:xfrm>
              <a:custGeom>
                <a:avLst/>
                <a:gdLst>
                  <a:gd name="T0" fmla="*/ 0 w 14"/>
                  <a:gd name="T1" fmla="*/ 2 h 14"/>
                  <a:gd name="T2" fmla="*/ 2 w 14"/>
                  <a:gd name="T3" fmla="*/ 14 h 14"/>
                  <a:gd name="T4" fmla="*/ 13 w 14"/>
                  <a:gd name="T5" fmla="*/ 12 h 14"/>
                  <a:gd name="T6" fmla="*/ 14 w 14"/>
                  <a:gd name="T7" fmla="*/ 12 h 14"/>
                  <a:gd name="T8" fmla="*/ 12 w 14"/>
                  <a:gd name="T9" fmla="*/ 0 h 14"/>
                  <a:gd name="T10" fmla="*/ 13 w 14"/>
                  <a:gd name="T11" fmla="*/ 0 h 14"/>
                  <a:gd name="T12" fmla="*/ 0 w 14"/>
                  <a:gd name="T13" fmla="*/ 2 h 14"/>
                  <a:gd name="T14" fmla="*/ 0 60000 65536"/>
                  <a:gd name="T15" fmla="*/ 0 60000 65536"/>
                  <a:gd name="T16" fmla="*/ 0 60000 65536"/>
                  <a:gd name="T17" fmla="*/ 0 60000 65536"/>
                  <a:gd name="T18" fmla="*/ 0 60000 65536"/>
                  <a:gd name="T19" fmla="*/ 0 60000 65536"/>
                  <a:gd name="T20" fmla="*/ 0 60000 65536"/>
                  <a:gd name="T21" fmla="*/ 0 w 14"/>
                  <a:gd name="T22" fmla="*/ 0 h 14"/>
                  <a:gd name="T23" fmla="*/ 14 w 14"/>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4">
                    <a:moveTo>
                      <a:pt x="0" y="2"/>
                    </a:moveTo>
                    <a:lnTo>
                      <a:pt x="2" y="14"/>
                    </a:lnTo>
                    <a:lnTo>
                      <a:pt x="13" y="12"/>
                    </a:lnTo>
                    <a:lnTo>
                      <a:pt x="14" y="12"/>
                    </a:lnTo>
                    <a:lnTo>
                      <a:pt x="12" y="0"/>
                    </a:lnTo>
                    <a:lnTo>
                      <a:pt x="13" y="0"/>
                    </a:lnTo>
                    <a:lnTo>
                      <a:pt x="0" y="2"/>
                    </a:lnTo>
                    <a:close/>
                  </a:path>
                </a:pathLst>
              </a:custGeom>
              <a:solidFill>
                <a:srgbClr val="5C5B3C"/>
              </a:solidFill>
              <a:ln w="9525">
                <a:noFill/>
                <a:round/>
                <a:headEnd/>
                <a:tailEnd/>
              </a:ln>
            </p:spPr>
            <p:txBody>
              <a:bodyPr>
                <a:prstTxWarp prst="textNoShape">
                  <a:avLst/>
                </a:prstTxWarp>
              </a:bodyPr>
              <a:lstStyle/>
              <a:p>
                <a:endParaRPr lang="en-US"/>
              </a:p>
            </p:txBody>
          </p:sp>
          <p:sp>
            <p:nvSpPr>
              <p:cNvPr id="62853" name="Freeform 232"/>
              <p:cNvSpPr>
                <a:spLocks noChangeAspect="1"/>
              </p:cNvSpPr>
              <p:nvPr/>
            </p:nvSpPr>
            <p:spPr bwMode="auto">
              <a:xfrm>
                <a:off x="1258" y="621"/>
                <a:ext cx="14" cy="14"/>
              </a:xfrm>
              <a:custGeom>
                <a:avLst/>
                <a:gdLst>
                  <a:gd name="T0" fmla="*/ 0 w 14"/>
                  <a:gd name="T1" fmla="*/ 2 h 14"/>
                  <a:gd name="T2" fmla="*/ 2 w 14"/>
                  <a:gd name="T3" fmla="*/ 14 h 14"/>
                  <a:gd name="T4" fmla="*/ 14 w 14"/>
                  <a:gd name="T5" fmla="*/ 12 h 14"/>
                  <a:gd name="T6" fmla="*/ 12 w 14"/>
                  <a:gd name="T7" fmla="*/ 0 h 14"/>
                  <a:gd name="T8" fmla="*/ 0 w 14"/>
                  <a:gd name="T9" fmla="*/ 2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0" y="2"/>
                    </a:moveTo>
                    <a:lnTo>
                      <a:pt x="2" y="14"/>
                    </a:lnTo>
                    <a:lnTo>
                      <a:pt x="14" y="12"/>
                    </a:lnTo>
                    <a:lnTo>
                      <a:pt x="12" y="0"/>
                    </a:lnTo>
                    <a:lnTo>
                      <a:pt x="0" y="2"/>
                    </a:lnTo>
                    <a:close/>
                  </a:path>
                </a:pathLst>
              </a:custGeom>
              <a:solidFill>
                <a:srgbClr val="5C5B3C"/>
              </a:solidFill>
              <a:ln w="9525">
                <a:noFill/>
                <a:round/>
                <a:headEnd/>
                <a:tailEnd/>
              </a:ln>
            </p:spPr>
            <p:txBody>
              <a:bodyPr>
                <a:prstTxWarp prst="textNoShape">
                  <a:avLst/>
                </a:prstTxWarp>
              </a:bodyPr>
              <a:lstStyle/>
              <a:p>
                <a:endParaRPr lang="en-US"/>
              </a:p>
            </p:txBody>
          </p:sp>
          <p:sp>
            <p:nvSpPr>
              <p:cNvPr id="62854" name="Freeform 233"/>
              <p:cNvSpPr>
                <a:spLocks noChangeAspect="1"/>
              </p:cNvSpPr>
              <p:nvPr/>
            </p:nvSpPr>
            <p:spPr bwMode="auto">
              <a:xfrm>
                <a:off x="1282" y="617"/>
                <a:ext cx="14" cy="14"/>
              </a:xfrm>
              <a:custGeom>
                <a:avLst/>
                <a:gdLst>
                  <a:gd name="T0" fmla="*/ 0 w 14"/>
                  <a:gd name="T1" fmla="*/ 2 h 14"/>
                  <a:gd name="T2" fmla="*/ 2 w 14"/>
                  <a:gd name="T3" fmla="*/ 14 h 14"/>
                  <a:gd name="T4" fmla="*/ 14 w 14"/>
                  <a:gd name="T5" fmla="*/ 12 h 14"/>
                  <a:gd name="T6" fmla="*/ 12 w 14"/>
                  <a:gd name="T7" fmla="*/ 0 h 14"/>
                  <a:gd name="T8" fmla="*/ 0 w 14"/>
                  <a:gd name="T9" fmla="*/ 2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0" y="2"/>
                    </a:moveTo>
                    <a:lnTo>
                      <a:pt x="2" y="14"/>
                    </a:lnTo>
                    <a:lnTo>
                      <a:pt x="14" y="12"/>
                    </a:lnTo>
                    <a:lnTo>
                      <a:pt x="12" y="0"/>
                    </a:lnTo>
                    <a:lnTo>
                      <a:pt x="0" y="2"/>
                    </a:lnTo>
                    <a:close/>
                  </a:path>
                </a:pathLst>
              </a:custGeom>
              <a:solidFill>
                <a:srgbClr val="5C5B3C"/>
              </a:solidFill>
              <a:ln w="9525">
                <a:noFill/>
                <a:round/>
                <a:headEnd/>
                <a:tailEnd/>
              </a:ln>
            </p:spPr>
            <p:txBody>
              <a:bodyPr>
                <a:prstTxWarp prst="textNoShape">
                  <a:avLst/>
                </a:prstTxWarp>
              </a:bodyPr>
              <a:lstStyle/>
              <a:p>
                <a:endParaRPr lang="en-US"/>
              </a:p>
            </p:txBody>
          </p:sp>
          <p:sp>
            <p:nvSpPr>
              <p:cNvPr id="62855" name="Freeform 234"/>
              <p:cNvSpPr>
                <a:spLocks noChangeAspect="1"/>
              </p:cNvSpPr>
              <p:nvPr/>
            </p:nvSpPr>
            <p:spPr bwMode="auto">
              <a:xfrm>
                <a:off x="1305" y="614"/>
                <a:ext cx="14" cy="14"/>
              </a:xfrm>
              <a:custGeom>
                <a:avLst/>
                <a:gdLst>
                  <a:gd name="T0" fmla="*/ 0 w 14"/>
                  <a:gd name="T1" fmla="*/ 2 h 14"/>
                  <a:gd name="T2" fmla="*/ 2 w 14"/>
                  <a:gd name="T3" fmla="*/ 14 h 14"/>
                  <a:gd name="T4" fmla="*/ 14 w 14"/>
                  <a:gd name="T5" fmla="*/ 12 h 14"/>
                  <a:gd name="T6" fmla="*/ 12 w 14"/>
                  <a:gd name="T7" fmla="*/ 0 h 14"/>
                  <a:gd name="T8" fmla="*/ 0 w 14"/>
                  <a:gd name="T9" fmla="*/ 2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0" y="2"/>
                    </a:moveTo>
                    <a:lnTo>
                      <a:pt x="2" y="14"/>
                    </a:lnTo>
                    <a:lnTo>
                      <a:pt x="14" y="12"/>
                    </a:lnTo>
                    <a:lnTo>
                      <a:pt x="12" y="0"/>
                    </a:lnTo>
                    <a:lnTo>
                      <a:pt x="0" y="2"/>
                    </a:lnTo>
                    <a:close/>
                  </a:path>
                </a:pathLst>
              </a:custGeom>
              <a:solidFill>
                <a:srgbClr val="5C5B3C"/>
              </a:solidFill>
              <a:ln w="9525">
                <a:noFill/>
                <a:round/>
                <a:headEnd/>
                <a:tailEnd/>
              </a:ln>
            </p:spPr>
            <p:txBody>
              <a:bodyPr>
                <a:prstTxWarp prst="textNoShape">
                  <a:avLst/>
                </a:prstTxWarp>
              </a:bodyPr>
              <a:lstStyle/>
              <a:p>
                <a:endParaRPr lang="en-US"/>
              </a:p>
            </p:txBody>
          </p:sp>
          <p:sp>
            <p:nvSpPr>
              <p:cNvPr id="62856" name="Freeform 235"/>
              <p:cNvSpPr>
                <a:spLocks noChangeAspect="1"/>
              </p:cNvSpPr>
              <p:nvPr/>
            </p:nvSpPr>
            <p:spPr bwMode="auto">
              <a:xfrm>
                <a:off x="1329" y="611"/>
                <a:ext cx="14" cy="13"/>
              </a:xfrm>
              <a:custGeom>
                <a:avLst/>
                <a:gdLst>
                  <a:gd name="T0" fmla="*/ 0 w 14"/>
                  <a:gd name="T1" fmla="*/ 1 h 13"/>
                  <a:gd name="T2" fmla="*/ 2 w 14"/>
                  <a:gd name="T3" fmla="*/ 13 h 13"/>
                  <a:gd name="T4" fmla="*/ 14 w 14"/>
                  <a:gd name="T5" fmla="*/ 12 h 13"/>
                  <a:gd name="T6" fmla="*/ 12 w 14"/>
                  <a:gd name="T7" fmla="*/ 0 h 13"/>
                  <a:gd name="T8" fmla="*/ 0 w 14"/>
                  <a:gd name="T9" fmla="*/ 1 h 13"/>
                  <a:gd name="T10" fmla="*/ 0 60000 65536"/>
                  <a:gd name="T11" fmla="*/ 0 60000 65536"/>
                  <a:gd name="T12" fmla="*/ 0 60000 65536"/>
                  <a:gd name="T13" fmla="*/ 0 60000 65536"/>
                  <a:gd name="T14" fmla="*/ 0 60000 65536"/>
                  <a:gd name="T15" fmla="*/ 0 w 14"/>
                  <a:gd name="T16" fmla="*/ 0 h 13"/>
                  <a:gd name="T17" fmla="*/ 14 w 14"/>
                  <a:gd name="T18" fmla="*/ 13 h 13"/>
                </a:gdLst>
                <a:ahLst/>
                <a:cxnLst>
                  <a:cxn ang="T10">
                    <a:pos x="T0" y="T1"/>
                  </a:cxn>
                  <a:cxn ang="T11">
                    <a:pos x="T2" y="T3"/>
                  </a:cxn>
                  <a:cxn ang="T12">
                    <a:pos x="T4" y="T5"/>
                  </a:cxn>
                  <a:cxn ang="T13">
                    <a:pos x="T6" y="T7"/>
                  </a:cxn>
                  <a:cxn ang="T14">
                    <a:pos x="T8" y="T9"/>
                  </a:cxn>
                </a:cxnLst>
                <a:rect l="T15" t="T16" r="T17" b="T18"/>
                <a:pathLst>
                  <a:path w="14" h="13">
                    <a:moveTo>
                      <a:pt x="0" y="1"/>
                    </a:moveTo>
                    <a:lnTo>
                      <a:pt x="2" y="13"/>
                    </a:lnTo>
                    <a:lnTo>
                      <a:pt x="14" y="12"/>
                    </a:lnTo>
                    <a:lnTo>
                      <a:pt x="12" y="0"/>
                    </a:lnTo>
                    <a:lnTo>
                      <a:pt x="0" y="1"/>
                    </a:lnTo>
                    <a:close/>
                  </a:path>
                </a:pathLst>
              </a:custGeom>
              <a:solidFill>
                <a:srgbClr val="5C5B3C"/>
              </a:solidFill>
              <a:ln w="9525">
                <a:noFill/>
                <a:round/>
                <a:headEnd/>
                <a:tailEnd/>
              </a:ln>
            </p:spPr>
            <p:txBody>
              <a:bodyPr>
                <a:prstTxWarp prst="textNoShape">
                  <a:avLst/>
                </a:prstTxWarp>
              </a:bodyPr>
              <a:lstStyle/>
              <a:p>
                <a:endParaRPr lang="en-US"/>
              </a:p>
            </p:txBody>
          </p:sp>
          <p:sp>
            <p:nvSpPr>
              <p:cNvPr id="62857" name="Freeform 236"/>
              <p:cNvSpPr>
                <a:spLocks noChangeAspect="1"/>
              </p:cNvSpPr>
              <p:nvPr/>
            </p:nvSpPr>
            <p:spPr bwMode="auto">
              <a:xfrm>
                <a:off x="1353" y="607"/>
                <a:ext cx="13" cy="14"/>
              </a:xfrm>
              <a:custGeom>
                <a:avLst/>
                <a:gdLst>
                  <a:gd name="T0" fmla="*/ 0 w 13"/>
                  <a:gd name="T1" fmla="*/ 2 h 14"/>
                  <a:gd name="T2" fmla="*/ 2 w 13"/>
                  <a:gd name="T3" fmla="*/ 14 h 14"/>
                  <a:gd name="T4" fmla="*/ 6 w 13"/>
                  <a:gd name="T5" fmla="*/ 13 h 14"/>
                  <a:gd name="T6" fmla="*/ 13 w 13"/>
                  <a:gd name="T7" fmla="*/ 12 h 14"/>
                  <a:gd name="T8" fmla="*/ 12 w 13"/>
                  <a:gd name="T9" fmla="*/ 0 h 14"/>
                  <a:gd name="T10" fmla="*/ 6 w 13"/>
                  <a:gd name="T11" fmla="*/ 1 h 14"/>
                  <a:gd name="T12" fmla="*/ 0 w 13"/>
                  <a:gd name="T13" fmla="*/ 2 h 14"/>
                  <a:gd name="T14" fmla="*/ 0 60000 65536"/>
                  <a:gd name="T15" fmla="*/ 0 60000 65536"/>
                  <a:gd name="T16" fmla="*/ 0 60000 65536"/>
                  <a:gd name="T17" fmla="*/ 0 60000 65536"/>
                  <a:gd name="T18" fmla="*/ 0 60000 65536"/>
                  <a:gd name="T19" fmla="*/ 0 60000 65536"/>
                  <a:gd name="T20" fmla="*/ 0 60000 65536"/>
                  <a:gd name="T21" fmla="*/ 0 w 13"/>
                  <a:gd name="T22" fmla="*/ 0 h 14"/>
                  <a:gd name="T23" fmla="*/ 13 w 13"/>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4">
                    <a:moveTo>
                      <a:pt x="0" y="2"/>
                    </a:moveTo>
                    <a:lnTo>
                      <a:pt x="2" y="14"/>
                    </a:lnTo>
                    <a:lnTo>
                      <a:pt x="6" y="13"/>
                    </a:lnTo>
                    <a:lnTo>
                      <a:pt x="13" y="12"/>
                    </a:lnTo>
                    <a:lnTo>
                      <a:pt x="12" y="0"/>
                    </a:lnTo>
                    <a:lnTo>
                      <a:pt x="6" y="1"/>
                    </a:lnTo>
                    <a:lnTo>
                      <a:pt x="0" y="2"/>
                    </a:lnTo>
                    <a:close/>
                  </a:path>
                </a:pathLst>
              </a:custGeom>
              <a:solidFill>
                <a:srgbClr val="5C5B3C"/>
              </a:solidFill>
              <a:ln w="9525">
                <a:noFill/>
                <a:round/>
                <a:headEnd/>
                <a:tailEnd/>
              </a:ln>
            </p:spPr>
            <p:txBody>
              <a:bodyPr>
                <a:prstTxWarp prst="textNoShape">
                  <a:avLst/>
                </a:prstTxWarp>
              </a:bodyPr>
              <a:lstStyle/>
              <a:p>
                <a:endParaRPr lang="en-US"/>
              </a:p>
            </p:txBody>
          </p:sp>
          <p:sp>
            <p:nvSpPr>
              <p:cNvPr id="62858" name="Freeform 237"/>
              <p:cNvSpPr>
                <a:spLocks noChangeAspect="1"/>
              </p:cNvSpPr>
              <p:nvPr/>
            </p:nvSpPr>
            <p:spPr bwMode="auto">
              <a:xfrm>
                <a:off x="1377" y="604"/>
                <a:ext cx="13" cy="14"/>
              </a:xfrm>
              <a:custGeom>
                <a:avLst/>
                <a:gdLst>
                  <a:gd name="T0" fmla="*/ 0 w 13"/>
                  <a:gd name="T1" fmla="*/ 2 h 14"/>
                  <a:gd name="T2" fmla="*/ 1 w 13"/>
                  <a:gd name="T3" fmla="*/ 14 h 14"/>
                  <a:gd name="T4" fmla="*/ 13 w 13"/>
                  <a:gd name="T5" fmla="*/ 12 h 14"/>
                  <a:gd name="T6" fmla="*/ 12 w 13"/>
                  <a:gd name="T7" fmla="*/ 0 h 14"/>
                  <a:gd name="T8" fmla="*/ 0 w 13"/>
                  <a:gd name="T9" fmla="*/ 2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0" y="2"/>
                    </a:moveTo>
                    <a:lnTo>
                      <a:pt x="1" y="14"/>
                    </a:lnTo>
                    <a:lnTo>
                      <a:pt x="13" y="12"/>
                    </a:lnTo>
                    <a:lnTo>
                      <a:pt x="12" y="0"/>
                    </a:lnTo>
                    <a:lnTo>
                      <a:pt x="0" y="2"/>
                    </a:lnTo>
                    <a:close/>
                  </a:path>
                </a:pathLst>
              </a:custGeom>
              <a:solidFill>
                <a:srgbClr val="5C5B3C"/>
              </a:solidFill>
              <a:ln w="9525">
                <a:noFill/>
                <a:round/>
                <a:headEnd/>
                <a:tailEnd/>
              </a:ln>
            </p:spPr>
            <p:txBody>
              <a:bodyPr>
                <a:prstTxWarp prst="textNoShape">
                  <a:avLst/>
                </a:prstTxWarp>
              </a:bodyPr>
              <a:lstStyle/>
              <a:p>
                <a:endParaRPr lang="en-US"/>
              </a:p>
            </p:txBody>
          </p:sp>
          <p:sp>
            <p:nvSpPr>
              <p:cNvPr id="62859" name="Freeform 238"/>
              <p:cNvSpPr>
                <a:spLocks noChangeAspect="1"/>
              </p:cNvSpPr>
              <p:nvPr/>
            </p:nvSpPr>
            <p:spPr bwMode="auto">
              <a:xfrm>
                <a:off x="1401" y="601"/>
                <a:ext cx="13" cy="14"/>
              </a:xfrm>
              <a:custGeom>
                <a:avLst/>
                <a:gdLst>
                  <a:gd name="T0" fmla="*/ 0 w 13"/>
                  <a:gd name="T1" fmla="*/ 2 h 14"/>
                  <a:gd name="T2" fmla="*/ 1 w 13"/>
                  <a:gd name="T3" fmla="*/ 14 h 14"/>
                  <a:gd name="T4" fmla="*/ 13 w 13"/>
                  <a:gd name="T5" fmla="*/ 12 h 14"/>
                  <a:gd name="T6" fmla="*/ 12 w 13"/>
                  <a:gd name="T7" fmla="*/ 0 h 14"/>
                  <a:gd name="T8" fmla="*/ 0 w 13"/>
                  <a:gd name="T9" fmla="*/ 2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0" y="2"/>
                    </a:moveTo>
                    <a:lnTo>
                      <a:pt x="1" y="14"/>
                    </a:lnTo>
                    <a:lnTo>
                      <a:pt x="13" y="12"/>
                    </a:lnTo>
                    <a:lnTo>
                      <a:pt x="12" y="0"/>
                    </a:lnTo>
                    <a:lnTo>
                      <a:pt x="0" y="2"/>
                    </a:lnTo>
                    <a:close/>
                  </a:path>
                </a:pathLst>
              </a:custGeom>
              <a:solidFill>
                <a:srgbClr val="5C5B3C"/>
              </a:solidFill>
              <a:ln w="9525">
                <a:noFill/>
                <a:round/>
                <a:headEnd/>
                <a:tailEnd/>
              </a:ln>
            </p:spPr>
            <p:txBody>
              <a:bodyPr>
                <a:prstTxWarp prst="textNoShape">
                  <a:avLst/>
                </a:prstTxWarp>
              </a:bodyPr>
              <a:lstStyle/>
              <a:p>
                <a:endParaRPr lang="en-US"/>
              </a:p>
            </p:txBody>
          </p:sp>
          <p:sp>
            <p:nvSpPr>
              <p:cNvPr id="62860" name="Freeform 239"/>
              <p:cNvSpPr>
                <a:spLocks noChangeAspect="1"/>
              </p:cNvSpPr>
              <p:nvPr/>
            </p:nvSpPr>
            <p:spPr bwMode="auto">
              <a:xfrm>
                <a:off x="1425" y="599"/>
                <a:ext cx="13" cy="13"/>
              </a:xfrm>
              <a:custGeom>
                <a:avLst/>
                <a:gdLst>
                  <a:gd name="T0" fmla="*/ 0 w 13"/>
                  <a:gd name="T1" fmla="*/ 1 h 13"/>
                  <a:gd name="T2" fmla="*/ 1 w 13"/>
                  <a:gd name="T3" fmla="*/ 13 h 13"/>
                  <a:gd name="T4" fmla="*/ 13 w 13"/>
                  <a:gd name="T5" fmla="*/ 12 h 13"/>
                  <a:gd name="T6" fmla="*/ 12 w 13"/>
                  <a:gd name="T7" fmla="*/ 0 h 13"/>
                  <a:gd name="T8" fmla="*/ 0 w 13"/>
                  <a:gd name="T9" fmla="*/ 1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0" y="1"/>
                    </a:moveTo>
                    <a:lnTo>
                      <a:pt x="1" y="13"/>
                    </a:lnTo>
                    <a:lnTo>
                      <a:pt x="13" y="12"/>
                    </a:lnTo>
                    <a:lnTo>
                      <a:pt x="12" y="0"/>
                    </a:lnTo>
                    <a:lnTo>
                      <a:pt x="0" y="1"/>
                    </a:lnTo>
                    <a:close/>
                  </a:path>
                </a:pathLst>
              </a:custGeom>
              <a:solidFill>
                <a:srgbClr val="5C5B3C"/>
              </a:solidFill>
              <a:ln w="9525">
                <a:noFill/>
                <a:round/>
                <a:headEnd/>
                <a:tailEnd/>
              </a:ln>
            </p:spPr>
            <p:txBody>
              <a:bodyPr>
                <a:prstTxWarp prst="textNoShape">
                  <a:avLst/>
                </a:prstTxWarp>
              </a:bodyPr>
              <a:lstStyle/>
              <a:p>
                <a:endParaRPr lang="en-US"/>
              </a:p>
            </p:txBody>
          </p:sp>
          <p:sp>
            <p:nvSpPr>
              <p:cNvPr id="62861" name="Freeform 240"/>
              <p:cNvSpPr>
                <a:spLocks noChangeAspect="1"/>
              </p:cNvSpPr>
              <p:nvPr/>
            </p:nvSpPr>
            <p:spPr bwMode="auto">
              <a:xfrm>
                <a:off x="1449" y="596"/>
                <a:ext cx="13" cy="14"/>
              </a:xfrm>
              <a:custGeom>
                <a:avLst/>
                <a:gdLst>
                  <a:gd name="T0" fmla="*/ 0 w 13"/>
                  <a:gd name="T1" fmla="*/ 2 h 14"/>
                  <a:gd name="T2" fmla="*/ 1 w 13"/>
                  <a:gd name="T3" fmla="*/ 14 h 14"/>
                  <a:gd name="T4" fmla="*/ 13 w 13"/>
                  <a:gd name="T5" fmla="*/ 12 h 14"/>
                  <a:gd name="T6" fmla="*/ 12 w 13"/>
                  <a:gd name="T7" fmla="*/ 0 h 14"/>
                  <a:gd name="T8" fmla="*/ 0 w 13"/>
                  <a:gd name="T9" fmla="*/ 2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0" y="2"/>
                    </a:moveTo>
                    <a:lnTo>
                      <a:pt x="1" y="14"/>
                    </a:lnTo>
                    <a:lnTo>
                      <a:pt x="13" y="12"/>
                    </a:lnTo>
                    <a:lnTo>
                      <a:pt x="12" y="0"/>
                    </a:lnTo>
                    <a:lnTo>
                      <a:pt x="0" y="2"/>
                    </a:lnTo>
                    <a:close/>
                  </a:path>
                </a:pathLst>
              </a:custGeom>
              <a:solidFill>
                <a:srgbClr val="5C5B3C"/>
              </a:solidFill>
              <a:ln w="9525">
                <a:noFill/>
                <a:round/>
                <a:headEnd/>
                <a:tailEnd/>
              </a:ln>
            </p:spPr>
            <p:txBody>
              <a:bodyPr>
                <a:prstTxWarp prst="textNoShape">
                  <a:avLst/>
                </a:prstTxWarp>
              </a:bodyPr>
              <a:lstStyle/>
              <a:p>
                <a:endParaRPr lang="en-US"/>
              </a:p>
            </p:txBody>
          </p:sp>
          <p:sp>
            <p:nvSpPr>
              <p:cNvPr id="62862" name="Freeform 241"/>
              <p:cNvSpPr>
                <a:spLocks noChangeAspect="1"/>
              </p:cNvSpPr>
              <p:nvPr/>
            </p:nvSpPr>
            <p:spPr bwMode="auto">
              <a:xfrm>
                <a:off x="1473" y="594"/>
                <a:ext cx="13" cy="13"/>
              </a:xfrm>
              <a:custGeom>
                <a:avLst/>
                <a:gdLst>
                  <a:gd name="T0" fmla="*/ 0 w 13"/>
                  <a:gd name="T1" fmla="*/ 1 h 13"/>
                  <a:gd name="T2" fmla="*/ 1 w 13"/>
                  <a:gd name="T3" fmla="*/ 13 h 13"/>
                  <a:gd name="T4" fmla="*/ 4 w 13"/>
                  <a:gd name="T5" fmla="*/ 13 h 13"/>
                  <a:gd name="T6" fmla="*/ 13 w 13"/>
                  <a:gd name="T7" fmla="*/ 12 h 13"/>
                  <a:gd name="T8" fmla="*/ 12 w 13"/>
                  <a:gd name="T9" fmla="*/ 0 h 13"/>
                  <a:gd name="T10" fmla="*/ 4 w 13"/>
                  <a:gd name="T11" fmla="*/ 1 h 13"/>
                  <a:gd name="T12" fmla="*/ 0 w 13"/>
                  <a:gd name="T13" fmla="*/ 1 h 13"/>
                  <a:gd name="T14" fmla="*/ 0 60000 65536"/>
                  <a:gd name="T15" fmla="*/ 0 60000 65536"/>
                  <a:gd name="T16" fmla="*/ 0 60000 65536"/>
                  <a:gd name="T17" fmla="*/ 0 60000 65536"/>
                  <a:gd name="T18" fmla="*/ 0 60000 65536"/>
                  <a:gd name="T19" fmla="*/ 0 60000 65536"/>
                  <a:gd name="T20" fmla="*/ 0 60000 65536"/>
                  <a:gd name="T21" fmla="*/ 0 w 13"/>
                  <a:gd name="T22" fmla="*/ 0 h 13"/>
                  <a:gd name="T23" fmla="*/ 13 w 13"/>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3">
                    <a:moveTo>
                      <a:pt x="0" y="1"/>
                    </a:moveTo>
                    <a:lnTo>
                      <a:pt x="1" y="13"/>
                    </a:lnTo>
                    <a:lnTo>
                      <a:pt x="4" y="13"/>
                    </a:lnTo>
                    <a:lnTo>
                      <a:pt x="13" y="12"/>
                    </a:lnTo>
                    <a:lnTo>
                      <a:pt x="12" y="0"/>
                    </a:lnTo>
                    <a:lnTo>
                      <a:pt x="4" y="1"/>
                    </a:lnTo>
                    <a:lnTo>
                      <a:pt x="0" y="1"/>
                    </a:lnTo>
                    <a:close/>
                  </a:path>
                </a:pathLst>
              </a:custGeom>
              <a:solidFill>
                <a:srgbClr val="5C5B3C"/>
              </a:solidFill>
              <a:ln w="9525">
                <a:noFill/>
                <a:round/>
                <a:headEnd/>
                <a:tailEnd/>
              </a:ln>
            </p:spPr>
            <p:txBody>
              <a:bodyPr>
                <a:prstTxWarp prst="textNoShape">
                  <a:avLst/>
                </a:prstTxWarp>
              </a:bodyPr>
              <a:lstStyle/>
              <a:p>
                <a:endParaRPr lang="en-US"/>
              </a:p>
            </p:txBody>
          </p:sp>
          <p:sp>
            <p:nvSpPr>
              <p:cNvPr id="62863" name="Freeform 242"/>
              <p:cNvSpPr>
                <a:spLocks noChangeAspect="1"/>
              </p:cNvSpPr>
              <p:nvPr/>
            </p:nvSpPr>
            <p:spPr bwMode="auto">
              <a:xfrm>
                <a:off x="1497" y="592"/>
                <a:ext cx="13" cy="13"/>
              </a:xfrm>
              <a:custGeom>
                <a:avLst/>
                <a:gdLst>
                  <a:gd name="T0" fmla="*/ 0 w 13"/>
                  <a:gd name="T1" fmla="*/ 1 h 13"/>
                  <a:gd name="T2" fmla="*/ 1 w 13"/>
                  <a:gd name="T3" fmla="*/ 13 h 13"/>
                  <a:gd name="T4" fmla="*/ 13 w 13"/>
                  <a:gd name="T5" fmla="*/ 12 h 13"/>
                  <a:gd name="T6" fmla="*/ 12 w 13"/>
                  <a:gd name="T7" fmla="*/ 0 h 13"/>
                  <a:gd name="T8" fmla="*/ 0 w 13"/>
                  <a:gd name="T9" fmla="*/ 1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0" y="1"/>
                    </a:moveTo>
                    <a:lnTo>
                      <a:pt x="1" y="13"/>
                    </a:lnTo>
                    <a:lnTo>
                      <a:pt x="13" y="12"/>
                    </a:lnTo>
                    <a:lnTo>
                      <a:pt x="12" y="0"/>
                    </a:lnTo>
                    <a:lnTo>
                      <a:pt x="0" y="1"/>
                    </a:lnTo>
                    <a:close/>
                  </a:path>
                </a:pathLst>
              </a:custGeom>
              <a:solidFill>
                <a:srgbClr val="5C5B3C"/>
              </a:solidFill>
              <a:ln w="9525">
                <a:noFill/>
                <a:round/>
                <a:headEnd/>
                <a:tailEnd/>
              </a:ln>
            </p:spPr>
            <p:txBody>
              <a:bodyPr>
                <a:prstTxWarp prst="textNoShape">
                  <a:avLst/>
                </a:prstTxWarp>
              </a:bodyPr>
              <a:lstStyle/>
              <a:p>
                <a:endParaRPr lang="en-US"/>
              </a:p>
            </p:txBody>
          </p:sp>
          <p:sp>
            <p:nvSpPr>
              <p:cNvPr id="62864" name="Freeform 243"/>
              <p:cNvSpPr>
                <a:spLocks noChangeAspect="1"/>
              </p:cNvSpPr>
              <p:nvPr/>
            </p:nvSpPr>
            <p:spPr bwMode="auto">
              <a:xfrm>
                <a:off x="1520" y="590"/>
                <a:ext cx="13" cy="13"/>
              </a:xfrm>
              <a:custGeom>
                <a:avLst/>
                <a:gdLst>
                  <a:gd name="T0" fmla="*/ 0 w 13"/>
                  <a:gd name="T1" fmla="*/ 1 h 13"/>
                  <a:gd name="T2" fmla="*/ 1 w 13"/>
                  <a:gd name="T3" fmla="*/ 13 h 13"/>
                  <a:gd name="T4" fmla="*/ 13 w 13"/>
                  <a:gd name="T5" fmla="*/ 12 h 13"/>
                  <a:gd name="T6" fmla="*/ 12 w 13"/>
                  <a:gd name="T7" fmla="*/ 0 h 13"/>
                  <a:gd name="T8" fmla="*/ 0 w 13"/>
                  <a:gd name="T9" fmla="*/ 1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0" y="1"/>
                    </a:moveTo>
                    <a:lnTo>
                      <a:pt x="1" y="13"/>
                    </a:lnTo>
                    <a:lnTo>
                      <a:pt x="13" y="12"/>
                    </a:lnTo>
                    <a:lnTo>
                      <a:pt x="12" y="0"/>
                    </a:lnTo>
                    <a:lnTo>
                      <a:pt x="0" y="1"/>
                    </a:lnTo>
                    <a:close/>
                  </a:path>
                </a:pathLst>
              </a:custGeom>
              <a:solidFill>
                <a:srgbClr val="5C5B3C"/>
              </a:solidFill>
              <a:ln w="9525">
                <a:noFill/>
                <a:round/>
                <a:headEnd/>
                <a:tailEnd/>
              </a:ln>
            </p:spPr>
            <p:txBody>
              <a:bodyPr>
                <a:prstTxWarp prst="textNoShape">
                  <a:avLst/>
                </a:prstTxWarp>
              </a:bodyPr>
              <a:lstStyle/>
              <a:p>
                <a:endParaRPr lang="en-US"/>
              </a:p>
            </p:txBody>
          </p:sp>
          <p:sp>
            <p:nvSpPr>
              <p:cNvPr id="62865" name="Freeform 244"/>
              <p:cNvSpPr>
                <a:spLocks noChangeAspect="1"/>
              </p:cNvSpPr>
              <p:nvPr/>
            </p:nvSpPr>
            <p:spPr bwMode="auto">
              <a:xfrm>
                <a:off x="1544" y="588"/>
                <a:ext cx="13" cy="13"/>
              </a:xfrm>
              <a:custGeom>
                <a:avLst/>
                <a:gdLst>
                  <a:gd name="T0" fmla="*/ 0 w 13"/>
                  <a:gd name="T1" fmla="*/ 1 h 13"/>
                  <a:gd name="T2" fmla="*/ 1 w 13"/>
                  <a:gd name="T3" fmla="*/ 13 h 13"/>
                  <a:gd name="T4" fmla="*/ 13 w 13"/>
                  <a:gd name="T5" fmla="*/ 12 h 13"/>
                  <a:gd name="T6" fmla="*/ 12 w 13"/>
                  <a:gd name="T7" fmla="*/ 0 h 13"/>
                  <a:gd name="T8" fmla="*/ 0 w 13"/>
                  <a:gd name="T9" fmla="*/ 1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0" y="1"/>
                    </a:moveTo>
                    <a:lnTo>
                      <a:pt x="1" y="13"/>
                    </a:lnTo>
                    <a:lnTo>
                      <a:pt x="13" y="12"/>
                    </a:lnTo>
                    <a:lnTo>
                      <a:pt x="12" y="0"/>
                    </a:lnTo>
                    <a:lnTo>
                      <a:pt x="0" y="1"/>
                    </a:lnTo>
                    <a:close/>
                  </a:path>
                </a:pathLst>
              </a:custGeom>
              <a:solidFill>
                <a:srgbClr val="5C5B3C"/>
              </a:solidFill>
              <a:ln w="9525">
                <a:noFill/>
                <a:round/>
                <a:headEnd/>
                <a:tailEnd/>
              </a:ln>
            </p:spPr>
            <p:txBody>
              <a:bodyPr>
                <a:prstTxWarp prst="textNoShape">
                  <a:avLst/>
                </a:prstTxWarp>
              </a:bodyPr>
              <a:lstStyle/>
              <a:p>
                <a:endParaRPr lang="en-US"/>
              </a:p>
            </p:txBody>
          </p:sp>
          <p:sp>
            <p:nvSpPr>
              <p:cNvPr id="62866" name="Freeform 245"/>
              <p:cNvSpPr>
                <a:spLocks noChangeAspect="1"/>
              </p:cNvSpPr>
              <p:nvPr/>
            </p:nvSpPr>
            <p:spPr bwMode="auto">
              <a:xfrm>
                <a:off x="1568" y="586"/>
                <a:ext cx="13" cy="13"/>
              </a:xfrm>
              <a:custGeom>
                <a:avLst/>
                <a:gdLst>
                  <a:gd name="T0" fmla="*/ 0 w 13"/>
                  <a:gd name="T1" fmla="*/ 1 h 13"/>
                  <a:gd name="T2" fmla="*/ 1 w 13"/>
                  <a:gd name="T3" fmla="*/ 13 h 13"/>
                  <a:gd name="T4" fmla="*/ 13 w 13"/>
                  <a:gd name="T5" fmla="*/ 12 h 13"/>
                  <a:gd name="T6" fmla="*/ 12 w 13"/>
                  <a:gd name="T7" fmla="*/ 0 h 13"/>
                  <a:gd name="T8" fmla="*/ 0 w 13"/>
                  <a:gd name="T9" fmla="*/ 1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0" y="1"/>
                    </a:moveTo>
                    <a:lnTo>
                      <a:pt x="1" y="13"/>
                    </a:lnTo>
                    <a:lnTo>
                      <a:pt x="13" y="12"/>
                    </a:lnTo>
                    <a:lnTo>
                      <a:pt x="12" y="0"/>
                    </a:lnTo>
                    <a:lnTo>
                      <a:pt x="0" y="1"/>
                    </a:lnTo>
                    <a:close/>
                  </a:path>
                </a:pathLst>
              </a:custGeom>
              <a:solidFill>
                <a:srgbClr val="5C5B3C"/>
              </a:solidFill>
              <a:ln w="9525">
                <a:noFill/>
                <a:round/>
                <a:headEnd/>
                <a:tailEnd/>
              </a:ln>
            </p:spPr>
            <p:txBody>
              <a:bodyPr>
                <a:prstTxWarp prst="textNoShape">
                  <a:avLst/>
                </a:prstTxWarp>
              </a:bodyPr>
              <a:lstStyle/>
              <a:p>
                <a:endParaRPr lang="en-US"/>
              </a:p>
            </p:txBody>
          </p:sp>
          <p:sp>
            <p:nvSpPr>
              <p:cNvPr id="62867" name="Freeform 246"/>
              <p:cNvSpPr>
                <a:spLocks noChangeAspect="1"/>
              </p:cNvSpPr>
              <p:nvPr/>
            </p:nvSpPr>
            <p:spPr bwMode="auto">
              <a:xfrm>
                <a:off x="1592" y="585"/>
                <a:ext cx="13" cy="13"/>
              </a:xfrm>
              <a:custGeom>
                <a:avLst/>
                <a:gdLst>
                  <a:gd name="T0" fmla="*/ 0 w 13"/>
                  <a:gd name="T1" fmla="*/ 1 h 13"/>
                  <a:gd name="T2" fmla="*/ 1 w 13"/>
                  <a:gd name="T3" fmla="*/ 13 h 13"/>
                  <a:gd name="T4" fmla="*/ 8 w 13"/>
                  <a:gd name="T5" fmla="*/ 12 h 13"/>
                  <a:gd name="T6" fmla="*/ 13 w 13"/>
                  <a:gd name="T7" fmla="*/ 12 h 13"/>
                  <a:gd name="T8" fmla="*/ 12 w 13"/>
                  <a:gd name="T9" fmla="*/ 0 h 13"/>
                  <a:gd name="T10" fmla="*/ 8 w 13"/>
                  <a:gd name="T11" fmla="*/ 0 h 13"/>
                  <a:gd name="T12" fmla="*/ 0 w 13"/>
                  <a:gd name="T13" fmla="*/ 1 h 13"/>
                  <a:gd name="T14" fmla="*/ 0 60000 65536"/>
                  <a:gd name="T15" fmla="*/ 0 60000 65536"/>
                  <a:gd name="T16" fmla="*/ 0 60000 65536"/>
                  <a:gd name="T17" fmla="*/ 0 60000 65536"/>
                  <a:gd name="T18" fmla="*/ 0 60000 65536"/>
                  <a:gd name="T19" fmla="*/ 0 60000 65536"/>
                  <a:gd name="T20" fmla="*/ 0 60000 65536"/>
                  <a:gd name="T21" fmla="*/ 0 w 13"/>
                  <a:gd name="T22" fmla="*/ 0 h 13"/>
                  <a:gd name="T23" fmla="*/ 13 w 13"/>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3">
                    <a:moveTo>
                      <a:pt x="0" y="1"/>
                    </a:moveTo>
                    <a:lnTo>
                      <a:pt x="1" y="13"/>
                    </a:lnTo>
                    <a:lnTo>
                      <a:pt x="8" y="12"/>
                    </a:lnTo>
                    <a:lnTo>
                      <a:pt x="13" y="12"/>
                    </a:lnTo>
                    <a:lnTo>
                      <a:pt x="12" y="0"/>
                    </a:lnTo>
                    <a:lnTo>
                      <a:pt x="8" y="0"/>
                    </a:lnTo>
                    <a:lnTo>
                      <a:pt x="0" y="1"/>
                    </a:lnTo>
                    <a:close/>
                  </a:path>
                </a:pathLst>
              </a:custGeom>
              <a:solidFill>
                <a:srgbClr val="5C5B3C"/>
              </a:solidFill>
              <a:ln w="9525">
                <a:noFill/>
                <a:round/>
                <a:headEnd/>
                <a:tailEnd/>
              </a:ln>
            </p:spPr>
            <p:txBody>
              <a:bodyPr>
                <a:prstTxWarp prst="textNoShape">
                  <a:avLst/>
                </a:prstTxWarp>
              </a:bodyPr>
              <a:lstStyle/>
              <a:p>
                <a:endParaRPr lang="en-US"/>
              </a:p>
            </p:txBody>
          </p:sp>
          <p:sp>
            <p:nvSpPr>
              <p:cNvPr id="62868" name="Freeform 247"/>
              <p:cNvSpPr>
                <a:spLocks noChangeAspect="1"/>
              </p:cNvSpPr>
              <p:nvPr/>
            </p:nvSpPr>
            <p:spPr bwMode="auto">
              <a:xfrm>
                <a:off x="1616" y="584"/>
                <a:ext cx="13" cy="12"/>
              </a:xfrm>
              <a:custGeom>
                <a:avLst/>
                <a:gdLst>
                  <a:gd name="T0" fmla="*/ 0 w 13"/>
                  <a:gd name="T1" fmla="*/ 0 h 12"/>
                  <a:gd name="T2" fmla="*/ 1 w 13"/>
                  <a:gd name="T3" fmla="*/ 12 h 12"/>
                  <a:gd name="T4" fmla="*/ 13 w 13"/>
                  <a:gd name="T5" fmla="*/ 12 h 12"/>
                  <a:gd name="T6" fmla="*/ 12 w 13"/>
                  <a:gd name="T7" fmla="*/ 0 h 12"/>
                  <a:gd name="T8" fmla="*/ 0 w 13"/>
                  <a:gd name="T9" fmla="*/ 0 h 12"/>
                  <a:gd name="T10" fmla="*/ 0 60000 65536"/>
                  <a:gd name="T11" fmla="*/ 0 60000 65536"/>
                  <a:gd name="T12" fmla="*/ 0 60000 65536"/>
                  <a:gd name="T13" fmla="*/ 0 60000 65536"/>
                  <a:gd name="T14" fmla="*/ 0 60000 65536"/>
                  <a:gd name="T15" fmla="*/ 0 w 13"/>
                  <a:gd name="T16" fmla="*/ 0 h 12"/>
                  <a:gd name="T17" fmla="*/ 13 w 13"/>
                  <a:gd name="T18" fmla="*/ 12 h 12"/>
                </a:gdLst>
                <a:ahLst/>
                <a:cxnLst>
                  <a:cxn ang="T10">
                    <a:pos x="T0" y="T1"/>
                  </a:cxn>
                  <a:cxn ang="T11">
                    <a:pos x="T2" y="T3"/>
                  </a:cxn>
                  <a:cxn ang="T12">
                    <a:pos x="T4" y="T5"/>
                  </a:cxn>
                  <a:cxn ang="T13">
                    <a:pos x="T6" y="T7"/>
                  </a:cxn>
                  <a:cxn ang="T14">
                    <a:pos x="T8" y="T9"/>
                  </a:cxn>
                </a:cxnLst>
                <a:rect l="T15" t="T16" r="T17" b="T18"/>
                <a:pathLst>
                  <a:path w="13" h="12">
                    <a:moveTo>
                      <a:pt x="0" y="0"/>
                    </a:moveTo>
                    <a:lnTo>
                      <a:pt x="1" y="12"/>
                    </a:lnTo>
                    <a:lnTo>
                      <a:pt x="13" y="12"/>
                    </a:lnTo>
                    <a:lnTo>
                      <a:pt x="12" y="0"/>
                    </a:lnTo>
                    <a:lnTo>
                      <a:pt x="0" y="0"/>
                    </a:lnTo>
                    <a:close/>
                  </a:path>
                </a:pathLst>
              </a:custGeom>
              <a:solidFill>
                <a:srgbClr val="5C5B3C"/>
              </a:solidFill>
              <a:ln w="9525">
                <a:noFill/>
                <a:round/>
                <a:headEnd/>
                <a:tailEnd/>
              </a:ln>
            </p:spPr>
            <p:txBody>
              <a:bodyPr>
                <a:prstTxWarp prst="textNoShape">
                  <a:avLst/>
                </a:prstTxWarp>
              </a:bodyPr>
              <a:lstStyle/>
              <a:p>
                <a:endParaRPr lang="en-US"/>
              </a:p>
            </p:txBody>
          </p:sp>
          <p:sp>
            <p:nvSpPr>
              <p:cNvPr id="62869" name="Freeform 248"/>
              <p:cNvSpPr>
                <a:spLocks noChangeAspect="1"/>
              </p:cNvSpPr>
              <p:nvPr/>
            </p:nvSpPr>
            <p:spPr bwMode="auto">
              <a:xfrm>
                <a:off x="1640" y="582"/>
                <a:ext cx="13" cy="13"/>
              </a:xfrm>
              <a:custGeom>
                <a:avLst/>
                <a:gdLst>
                  <a:gd name="T0" fmla="*/ 0 w 13"/>
                  <a:gd name="T1" fmla="*/ 1 h 13"/>
                  <a:gd name="T2" fmla="*/ 1 w 13"/>
                  <a:gd name="T3" fmla="*/ 13 h 13"/>
                  <a:gd name="T4" fmla="*/ 13 w 13"/>
                  <a:gd name="T5" fmla="*/ 12 h 13"/>
                  <a:gd name="T6" fmla="*/ 12 w 13"/>
                  <a:gd name="T7" fmla="*/ 0 h 13"/>
                  <a:gd name="T8" fmla="*/ 0 w 13"/>
                  <a:gd name="T9" fmla="*/ 1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0" y="1"/>
                    </a:moveTo>
                    <a:lnTo>
                      <a:pt x="1" y="13"/>
                    </a:lnTo>
                    <a:lnTo>
                      <a:pt x="13" y="12"/>
                    </a:lnTo>
                    <a:lnTo>
                      <a:pt x="12" y="0"/>
                    </a:lnTo>
                    <a:lnTo>
                      <a:pt x="0" y="1"/>
                    </a:lnTo>
                    <a:close/>
                  </a:path>
                </a:pathLst>
              </a:custGeom>
              <a:solidFill>
                <a:srgbClr val="5C5B3C"/>
              </a:solidFill>
              <a:ln w="9525">
                <a:noFill/>
                <a:round/>
                <a:headEnd/>
                <a:tailEnd/>
              </a:ln>
            </p:spPr>
            <p:txBody>
              <a:bodyPr>
                <a:prstTxWarp prst="textNoShape">
                  <a:avLst/>
                </a:prstTxWarp>
              </a:bodyPr>
              <a:lstStyle/>
              <a:p>
                <a:endParaRPr lang="en-US"/>
              </a:p>
            </p:txBody>
          </p:sp>
          <p:sp>
            <p:nvSpPr>
              <p:cNvPr id="62870" name="Freeform 249"/>
              <p:cNvSpPr>
                <a:spLocks noChangeAspect="1"/>
              </p:cNvSpPr>
              <p:nvPr/>
            </p:nvSpPr>
            <p:spPr bwMode="auto">
              <a:xfrm>
                <a:off x="1665" y="581"/>
                <a:ext cx="12" cy="13"/>
              </a:xfrm>
              <a:custGeom>
                <a:avLst/>
                <a:gdLst>
                  <a:gd name="T0" fmla="*/ 0 w 12"/>
                  <a:gd name="T1" fmla="*/ 1 h 13"/>
                  <a:gd name="T2" fmla="*/ 0 w 12"/>
                  <a:gd name="T3" fmla="*/ 13 h 13"/>
                  <a:gd name="T4" fmla="*/ 12 w 12"/>
                  <a:gd name="T5" fmla="*/ 12 h 13"/>
                  <a:gd name="T6" fmla="*/ 12 w 12"/>
                  <a:gd name="T7" fmla="*/ 0 h 13"/>
                  <a:gd name="T8" fmla="*/ 0 w 12"/>
                  <a:gd name="T9" fmla="*/ 1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0" y="1"/>
                    </a:moveTo>
                    <a:lnTo>
                      <a:pt x="0" y="13"/>
                    </a:lnTo>
                    <a:lnTo>
                      <a:pt x="12" y="12"/>
                    </a:lnTo>
                    <a:lnTo>
                      <a:pt x="12" y="0"/>
                    </a:lnTo>
                    <a:lnTo>
                      <a:pt x="0" y="1"/>
                    </a:lnTo>
                    <a:close/>
                  </a:path>
                </a:pathLst>
              </a:custGeom>
              <a:solidFill>
                <a:srgbClr val="5C5B3C"/>
              </a:solidFill>
              <a:ln w="9525">
                <a:noFill/>
                <a:round/>
                <a:headEnd/>
                <a:tailEnd/>
              </a:ln>
            </p:spPr>
            <p:txBody>
              <a:bodyPr>
                <a:prstTxWarp prst="textNoShape">
                  <a:avLst/>
                </a:prstTxWarp>
              </a:bodyPr>
              <a:lstStyle/>
              <a:p>
                <a:endParaRPr lang="en-US"/>
              </a:p>
            </p:txBody>
          </p:sp>
          <p:sp>
            <p:nvSpPr>
              <p:cNvPr id="62871" name="Freeform 250"/>
              <p:cNvSpPr>
                <a:spLocks noChangeAspect="1"/>
              </p:cNvSpPr>
              <p:nvPr/>
            </p:nvSpPr>
            <p:spPr bwMode="auto">
              <a:xfrm>
                <a:off x="1689" y="580"/>
                <a:ext cx="12" cy="13"/>
              </a:xfrm>
              <a:custGeom>
                <a:avLst/>
                <a:gdLst>
                  <a:gd name="T0" fmla="*/ 0 w 12"/>
                  <a:gd name="T1" fmla="*/ 1 h 13"/>
                  <a:gd name="T2" fmla="*/ 0 w 12"/>
                  <a:gd name="T3" fmla="*/ 13 h 13"/>
                  <a:gd name="T4" fmla="*/ 12 w 12"/>
                  <a:gd name="T5" fmla="*/ 12 h 13"/>
                  <a:gd name="T6" fmla="*/ 12 w 12"/>
                  <a:gd name="T7" fmla="*/ 0 h 13"/>
                  <a:gd name="T8" fmla="*/ 0 w 12"/>
                  <a:gd name="T9" fmla="*/ 1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0" y="1"/>
                    </a:moveTo>
                    <a:lnTo>
                      <a:pt x="0" y="13"/>
                    </a:lnTo>
                    <a:lnTo>
                      <a:pt x="12" y="12"/>
                    </a:lnTo>
                    <a:lnTo>
                      <a:pt x="12" y="0"/>
                    </a:lnTo>
                    <a:lnTo>
                      <a:pt x="0" y="1"/>
                    </a:lnTo>
                    <a:close/>
                  </a:path>
                </a:pathLst>
              </a:custGeom>
              <a:solidFill>
                <a:srgbClr val="5C5B3C"/>
              </a:solidFill>
              <a:ln w="9525">
                <a:noFill/>
                <a:round/>
                <a:headEnd/>
                <a:tailEnd/>
              </a:ln>
            </p:spPr>
            <p:txBody>
              <a:bodyPr>
                <a:prstTxWarp prst="textNoShape">
                  <a:avLst/>
                </a:prstTxWarp>
              </a:bodyPr>
              <a:lstStyle/>
              <a:p>
                <a:endParaRPr lang="en-US"/>
              </a:p>
            </p:txBody>
          </p:sp>
          <p:sp>
            <p:nvSpPr>
              <p:cNvPr id="62872" name="Rectangle 251"/>
              <p:cNvSpPr>
                <a:spLocks noChangeAspect="1" noChangeArrowheads="1"/>
              </p:cNvSpPr>
              <p:nvPr/>
            </p:nvSpPr>
            <p:spPr bwMode="auto">
              <a:xfrm>
                <a:off x="1713" y="580"/>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873" name="Rectangle 252"/>
              <p:cNvSpPr>
                <a:spLocks noChangeAspect="1" noChangeArrowheads="1"/>
              </p:cNvSpPr>
              <p:nvPr/>
            </p:nvSpPr>
            <p:spPr bwMode="auto">
              <a:xfrm>
                <a:off x="1737" y="579"/>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874" name="Rectangle 253"/>
              <p:cNvSpPr>
                <a:spLocks noChangeAspect="1" noChangeArrowheads="1"/>
              </p:cNvSpPr>
              <p:nvPr/>
            </p:nvSpPr>
            <p:spPr bwMode="auto">
              <a:xfrm>
                <a:off x="1761" y="579"/>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875" name="Freeform 254"/>
              <p:cNvSpPr>
                <a:spLocks noChangeAspect="1"/>
              </p:cNvSpPr>
              <p:nvPr/>
            </p:nvSpPr>
            <p:spPr bwMode="auto">
              <a:xfrm>
                <a:off x="1785" y="578"/>
                <a:ext cx="12" cy="12"/>
              </a:xfrm>
              <a:custGeom>
                <a:avLst/>
                <a:gdLst>
                  <a:gd name="T0" fmla="*/ 0 w 12"/>
                  <a:gd name="T1" fmla="*/ 0 h 12"/>
                  <a:gd name="T2" fmla="*/ 0 w 12"/>
                  <a:gd name="T3" fmla="*/ 12 h 12"/>
                  <a:gd name="T4" fmla="*/ 8 w 12"/>
                  <a:gd name="T5" fmla="*/ 12 h 12"/>
                  <a:gd name="T6" fmla="*/ 12 w 12"/>
                  <a:gd name="T7" fmla="*/ 12 h 12"/>
                  <a:gd name="T8" fmla="*/ 12 w 12"/>
                  <a:gd name="T9" fmla="*/ 0 h 12"/>
                  <a:gd name="T10" fmla="*/ 8 w 12"/>
                  <a:gd name="T11" fmla="*/ 0 h 12"/>
                  <a:gd name="T12" fmla="*/ 0 w 12"/>
                  <a:gd name="T13" fmla="*/ 0 h 12"/>
                  <a:gd name="T14" fmla="*/ 0 60000 65536"/>
                  <a:gd name="T15" fmla="*/ 0 60000 65536"/>
                  <a:gd name="T16" fmla="*/ 0 60000 65536"/>
                  <a:gd name="T17" fmla="*/ 0 60000 65536"/>
                  <a:gd name="T18" fmla="*/ 0 60000 65536"/>
                  <a:gd name="T19" fmla="*/ 0 60000 65536"/>
                  <a:gd name="T20" fmla="*/ 0 60000 65536"/>
                  <a:gd name="T21" fmla="*/ 0 w 12"/>
                  <a:gd name="T22" fmla="*/ 0 h 12"/>
                  <a:gd name="T23" fmla="*/ 12 w 1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2">
                    <a:moveTo>
                      <a:pt x="0" y="0"/>
                    </a:moveTo>
                    <a:lnTo>
                      <a:pt x="0" y="12"/>
                    </a:lnTo>
                    <a:lnTo>
                      <a:pt x="8" y="12"/>
                    </a:lnTo>
                    <a:lnTo>
                      <a:pt x="12" y="12"/>
                    </a:lnTo>
                    <a:lnTo>
                      <a:pt x="12" y="0"/>
                    </a:lnTo>
                    <a:lnTo>
                      <a:pt x="8" y="0"/>
                    </a:lnTo>
                    <a:lnTo>
                      <a:pt x="0" y="0"/>
                    </a:lnTo>
                    <a:close/>
                  </a:path>
                </a:pathLst>
              </a:custGeom>
              <a:solidFill>
                <a:srgbClr val="5C5B3C"/>
              </a:solidFill>
              <a:ln w="9525">
                <a:noFill/>
                <a:round/>
                <a:headEnd/>
                <a:tailEnd/>
              </a:ln>
            </p:spPr>
            <p:txBody>
              <a:bodyPr>
                <a:prstTxWarp prst="textNoShape">
                  <a:avLst/>
                </a:prstTxWarp>
              </a:bodyPr>
              <a:lstStyle/>
              <a:p>
                <a:endParaRPr lang="en-US"/>
              </a:p>
            </p:txBody>
          </p:sp>
          <p:sp>
            <p:nvSpPr>
              <p:cNvPr id="62876" name="Rectangle 255"/>
              <p:cNvSpPr>
                <a:spLocks noChangeAspect="1" noChangeArrowheads="1"/>
              </p:cNvSpPr>
              <p:nvPr/>
            </p:nvSpPr>
            <p:spPr bwMode="auto">
              <a:xfrm>
                <a:off x="1809" y="578"/>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877" name="Rectangle 256"/>
              <p:cNvSpPr>
                <a:spLocks noChangeAspect="1" noChangeArrowheads="1"/>
              </p:cNvSpPr>
              <p:nvPr/>
            </p:nvSpPr>
            <p:spPr bwMode="auto">
              <a:xfrm>
                <a:off x="1833" y="578"/>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878" name="Rectangle 257"/>
              <p:cNvSpPr>
                <a:spLocks noChangeAspect="1" noChangeArrowheads="1"/>
              </p:cNvSpPr>
              <p:nvPr/>
            </p:nvSpPr>
            <p:spPr bwMode="auto">
              <a:xfrm>
                <a:off x="1857" y="578"/>
                <a:ext cx="2" cy="12"/>
              </a:xfrm>
              <a:prstGeom prst="rect">
                <a:avLst/>
              </a:prstGeom>
              <a:solidFill>
                <a:srgbClr val="5C5B3C"/>
              </a:solidFill>
              <a:ln w="9525">
                <a:noFill/>
                <a:miter lim="800000"/>
                <a:headEnd/>
                <a:tailEnd/>
              </a:ln>
            </p:spPr>
            <p:txBody>
              <a:bodyPr>
                <a:prstTxWarp prst="textNoShape">
                  <a:avLst/>
                </a:prstTxWarp>
              </a:bodyPr>
              <a:lstStyle/>
              <a:p>
                <a:endParaRPr lang="en-US"/>
              </a:p>
            </p:txBody>
          </p:sp>
        </p:grpSp>
        <p:grpSp>
          <p:nvGrpSpPr>
            <p:cNvPr id="7" name="Group 258"/>
            <p:cNvGrpSpPr>
              <a:grpSpLocks noChangeAspect="1"/>
            </p:cNvGrpSpPr>
            <p:nvPr/>
          </p:nvGrpSpPr>
          <p:grpSpPr bwMode="auto">
            <a:xfrm>
              <a:off x="606" y="419"/>
              <a:ext cx="2506" cy="1199"/>
              <a:chOff x="606" y="419"/>
              <a:chExt cx="2506" cy="1199"/>
            </a:xfrm>
          </p:grpSpPr>
          <p:sp>
            <p:nvSpPr>
              <p:cNvPr id="62766" name="Freeform 259"/>
              <p:cNvSpPr>
                <a:spLocks noChangeAspect="1"/>
              </p:cNvSpPr>
              <p:nvPr/>
            </p:nvSpPr>
            <p:spPr bwMode="auto">
              <a:xfrm>
                <a:off x="1731" y="690"/>
                <a:ext cx="49" cy="29"/>
              </a:xfrm>
              <a:custGeom>
                <a:avLst/>
                <a:gdLst>
                  <a:gd name="T0" fmla="*/ 0 w 49"/>
                  <a:gd name="T1" fmla="*/ 18 h 29"/>
                  <a:gd name="T2" fmla="*/ 5 w 49"/>
                  <a:gd name="T3" fmla="*/ 29 h 29"/>
                  <a:gd name="T4" fmla="*/ 49 w 49"/>
                  <a:gd name="T5" fmla="*/ 11 h 29"/>
                  <a:gd name="T6" fmla="*/ 44 w 49"/>
                  <a:gd name="T7" fmla="*/ 0 h 29"/>
                  <a:gd name="T8" fmla="*/ 0 w 49"/>
                  <a:gd name="T9" fmla="*/ 18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0" y="18"/>
                    </a:moveTo>
                    <a:lnTo>
                      <a:pt x="5" y="29"/>
                    </a:lnTo>
                    <a:lnTo>
                      <a:pt x="49" y="11"/>
                    </a:lnTo>
                    <a:lnTo>
                      <a:pt x="44" y="0"/>
                    </a:lnTo>
                    <a:lnTo>
                      <a:pt x="0" y="18"/>
                    </a:lnTo>
                    <a:close/>
                  </a:path>
                </a:pathLst>
              </a:custGeom>
              <a:solidFill>
                <a:srgbClr val="8F8E5D"/>
              </a:solidFill>
              <a:ln w="9525">
                <a:noFill/>
                <a:round/>
                <a:headEnd/>
                <a:tailEnd/>
              </a:ln>
            </p:spPr>
            <p:txBody>
              <a:bodyPr>
                <a:prstTxWarp prst="textNoShape">
                  <a:avLst/>
                </a:prstTxWarp>
              </a:bodyPr>
              <a:lstStyle/>
              <a:p>
                <a:endParaRPr lang="en-US"/>
              </a:p>
            </p:txBody>
          </p:sp>
          <p:sp>
            <p:nvSpPr>
              <p:cNvPr id="62767" name="Freeform 260"/>
              <p:cNvSpPr>
                <a:spLocks noChangeAspect="1"/>
              </p:cNvSpPr>
              <p:nvPr/>
            </p:nvSpPr>
            <p:spPr bwMode="auto">
              <a:xfrm>
                <a:off x="1809" y="659"/>
                <a:ext cx="49" cy="28"/>
              </a:xfrm>
              <a:custGeom>
                <a:avLst/>
                <a:gdLst>
                  <a:gd name="T0" fmla="*/ 0 w 49"/>
                  <a:gd name="T1" fmla="*/ 17 h 28"/>
                  <a:gd name="T2" fmla="*/ 4 w 49"/>
                  <a:gd name="T3" fmla="*/ 28 h 28"/>
                  <a:gd name="T4" fmla="*/ 49 w 49"/>
                  <a:gd name="T5" fmla="*/ 11 h 28"/>
                  <a:gd name="T6" fmla="*/ 45 w 49"/>
                  <a:gd name="T7" fmla="*/ 0 h 28"/>
                  <a:gd name="T8" fmla="*/ 0 w 49"/>
                  <a:gd name="T9" fmla="*/ 17 h 28"/>
                  <a:gd name="T10" fmla="*/ 0 60000 65536"/>
                  <a:gd name="T11" fmla="*/ 0 60000 65536"/>
                  <a:gd name="T12" fmla="*/ 0 60000 65536"/>
                  <a:gd name="T13" fmla="*/ 0 60000 65536"/>
                  <a:gd name="T14" fmla="*/ 0 60000 65536"/>
                  <a:gd name="T15" fmla="*/ 0 w 49"/>
                  <a:gd name="T16" fmla="*/ 0 h 28"/>
                  <a:gd name="T17" fmla="*/ 49 w 49"/>
                  <a:gd name="T18" fmla="*/ 28 h 28"/>
                </a:gdLst>
                <a:ahLst/>
                <a:cxnLst>
                  <a:cxn ang="T10">
                    <a:pos x="T0" y="T1"/>
                  </a:cxn>
                  <a:cxn ang="T11">
                    <a:pos x="T2" y="T3"/>
                  </a:cxn>
                  <a:cxn ang="T12">
                    <a:pos x="T4" y="T5"/>
                  </a:cxn>
                  <a:cxn ang="T13">
                    <a:pos x="T6" y="T7"/>
                  </a:cxn>
                  <a:cxn ang="T14">
                    <a:pos x="T8" y="T9"/>
                  </a:cxn>
                </a:cxnLst>
                <a:rect l="T15" t="T16" r="T17" b="T18"/>
                <a:pathLst>
                  <a:path w="49" h="28">
                    <a:moveTo>
                      <a:pt x="0" y="17"/>
                    </a:moveTo>
                    <a:lnTo>
                      <a:pt x="4" y="28"/>
                    </a:lnTo>
                    <a:lnTo>
                      <a:pt x="49" y="11"/>
                    </a:lnTo>
                    <a:lnTo>
                      <a:pt x="45" y="0"/>
                    </a:lnTo>
                    <a:lnTo>
                      <a:pt x="0" y="17"/>
                    </a:lnTo>
                    <a:close/>
                  </a:path>
                </a:pathLst>
              </a:custGeom>
              <a:solidFill>
                <a:srgbClr val="8F8E5D"/>
              </a:solidFill>
              <a:ln w="9525">
                <a:noFill/>
                <a:round/>
                <a:headEnd/>
                <a:tailEnd/>
              </a:ln>
            </p:spPr>
            <p:txBody>
              <a:bodyPr>
                <a:prstTxWarp prst="textNoShape">
                  <a:avLst/>
                </a:prstTxWarp>
              </a:bodyPr>
              <a:lstStyle/>
              <a:p>
                <a:endParaRPr lang="en-US"/>
              </a:p>
            </p:txBody>
          </p:sp>
          <p:sp>
            <p:nvSpPr>
              <p:cNvPr id="62768" name="Freeform 261"/>
              <p:cNvSpPr>
                <a:spLocks noChangeAspect="1"/>
              </p:cNvSpPr>
              <p:nvPr/>
            </p:nvSpPr>
            <p:spPr bwMode="auto">
              <a:xfrm>
                <a:off x="1887" y="630"/>
                <a:ext cx="49" cy="27"/>
              </a:xfrm>
              <a:custGeom>
                <a:avLst/>
                <a:gdLst>
                  <a:gd name="T0" fmla="*/ 0 w 49"/>
                  <a:gd name="T1" fmla="*/ 16 h 27"/>
                  <a:gd name="T2" fmla="*/ 4 w 49"/>
                  <a:gd name="T3" fmla="*/ 27 h 27"/>
                  <a:gd name="T4" fmla="*/ 39 w 49"/>
                  <a:gd name="T5" fmla="*/ 15 h 27"/>
                  <a:gd name="T6" fmla="*/ 49 w 49"/>
                  <a:gd name="T7" fmla="*/ 11 h 27"/>
                  <a:gd name="T8" fmla="*/ 45 w 49"/>
                  <a:gd name="T9" fmla="*/ 0 h 27"/>
                  <a:gd name="T10" fmla="*/ 34 w 49"/>
                  <a:gd name="T11" fmla="*/ 4 h 27"/>
                  <a:gd name="T12" fmla="*/ 0 w 49"/>
                  <a:gd name="T13" fmla="*/ 16 h 27"/>
                  <a:gd name="T14" fmla="*/ 0 60000 65536"/>
                  <a:gd name="T15" fmla="*/ 0 60000 65536"/>
                  <a:gd name="T16" fmla="*/ 0 60000 65536"/>
                  <a:gd name="T17" fmla="*/ 0 60000 65536"/>
                  <a:gd name="T18" fmla="*/ 0 60000 65536"/>
                  <a:gd name="T19" fmla="*/ 0 60000 65536"/>
                  <a:gd name="T20" fmla="*/ 0 60000 65536"/>
                  <a:gd name="T21" fmla="*/ 0 w 49"/>
                  <a:gd name="T22" fmla="*/ 0 h 27"/>
                  <a:gd name="T23" fmla="*/ 49 w 49"/>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27">
                    <a:moveTo>
                      <a:pt x="0" y="16"/>
                    </a:moveTo>
                    <a:lnTo>
                      <a:pt x="4" y="27"/>
                    </a:lnTo>
                    <a:lnTo>
                      <a:pt x="39" y="15"/>
                    </a:lnTo>
                    <a:lnTo>
                      <a:pt x="49" y="11"/>
                    </a:lnTo>
                    <a:lnTo>
                      <a:pt x="45" y="0"/>
                    </a:lnTo>
                    <a:lnTo>
                      <a:pt x="34" y="4"/>
                    </a:lnTo>
                    <a:lnTo>
                      <a:pt x="0" y="16"/>
                    </a:lnTo>
                    <a:close/>
                  </a:path>
                </a:pathLst>
              </a:custGeom>
              <a:solidFill>
                <a:srgbClr val="8F8E5D"/>
              </a:solidFill>
              <a:ln w="9525">
                <a:noFill/>
                <a:round/>
                <a:headEnd/>
                <a:tailEnd/>
              </a:ln>
            </p:spPr>
            <p:txBody>
              <a:bodyPr>
                <a:prstTxWarp prst="textNoShape">
                  <a:avLst/>
                </a:prstTxWarp>
              </a:bodyPr>
              <a:lstStyle/>
              <a:p>
                <a:endParaRPr lang="en-US"/>
              </a:p>
            </p:txBody>
          </p:sp>
          <p:sp>
            <p:nvSpPr>
              <p:cNvPr id="62769" name="Freeform 262"/>
              <p:cNvSpPr>
                <a:spLocks noChangeAspect="1"/>
              </p:cNvSpPr>
              <p:nvPr/>
            </p:nvSpPr>
            <p:spPr bwMode="auto">
              <a:xfrm>
                <a:off x="1966" y="602"/>
                <a:ext cx="50" cy="26"/>
              </a:xfrm>
              <a:custGeom>
                <a:avLst/>
                <a:gdLst>
                  <a:gd name="T0" fmla="*/ 0 w 50"/>
                  <a:gd name="T1" fmla="*/ 15 h 26"/>
                  <a:gd name="T2" fmla="*/ 4 w 50"/>
                  <a:gd name="T3" fmla="*/ 26 h 26"/>
                  <a:gd name="T4" fmla="*/ 22 w 50"/>
                  <a:gd name="T5" fmla="*/ 20 h 26"/>
                  <a:gd name="T6" fmla="*/ 50 w 50"/>
                  <a:gd name="T7" fmla="*/ 11 h 26"/>
                  <a:gd name="T8" fmla="*/ 46 w 50"/>
                  <a:gd name="T9" fmla="*/ 0 h 26"/>
                  <a:gd name="T10" fmla="*/ 17 w 50"/>
                  <a:gd name="T11" fmla="*/ 9 h 26"/>
                  <a:gd name="T12" fmla="*/ 0 w 50"/>
                  <a:gd name="T13" fmla="*/ 15 h 26"/>
                  <a:gd name="T14" fmla="*/ 0 60000 65536"/>
                  <a:gd name="T15" fmla="*/ 0 60000 65536"/>
                  <a:gd name="T16" fmla="*/ 0 60000 65536"/>
                  <a:gd name="T17" fmla="*/ 0 60000 65536"/>
                  <a:gd name="T18" fmla="*/ 0 60000 65536"/>
                  <a:gd name="T19" fmla="*/ 0 60000 65536"/>
                  <a:gd name="T20" fmla="*/ 0 60000 65536"/>
                  <a:gd name="T21" fmla="*/ 0 w 50"/>
                  <a:gd name="T22" fmla="*/ 0 h 26"/>
                  <a:gd name="T23" fmla="*/ 50 w 50"/>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26">
                    <a:moveTo>
                      <a:pt x="0" y="15"/>
                    </a:moveTo>
                    <a:lnTo>
                      <a:pt x="4" y="26"/>
                    </a:lnTo>
                    <a:lnTo>
                      <a:pt x="22" y="20"/>
                    </a:lnTo>
                    <a:lnTo>
                      <a:pt x="50" y="11"/>
                    </a:lnTo>
                    <a:lnTo>
                      <a:pt x="46" y="0"/>
                    </a:lnTo>
                    <a:lnTo>
                      <a:pt x="17" y="9"/>
                    </a:lnTo>
                    <a:lnTo>
                      <a:pt x="0" y="15"/>
                    </a:lnTo>
                    <a:close/>
                  </a:path>
                </a:pathLst>
              </a:custGeom>
              <a:solidFill>
                <a:srgbClr val="8F8E5D"/>
              </a:solidFill>
              <a:ln w="9525">
                <a:noFill/>
                <a:round/>
                <a:headEnd/>
                <a:tailEnd/>
              </a:ln>
            </p:spPr>
            <p:txBody>
              <a:bodyPr>
                <a:prstTxWarp prst="textNoShape">
                  <a:avLst/>
                </a:prstTxWarp>
              </a:bodyPr>
              <a:lstStyle/>
              <a:p>
                <a:endParaRPr lang="en-US"/>
              </a:p>
            </p:txBody>
          </p:sp>
          <p:sp>
            <p:nvSpPr>
              <p:cNvPr id="62770" name="Freeform 263"/>
              <p:cNvSpPr>
                <a:spLocks noChangeAspect="1"/>
              </p:cNvSpPr>
              <p:nvPr/>
            </p:nvSpPr>
            <p:spPr bwMode="auto">
              <a:xfrm>
                <a:off x="2046" y="575"/>
                <a:ext cx="49" cy="26"/>
              </a:xfrm>
              <a:custGeom>
                <a:avLst/>
                <a:gdLst>
                  <a:gd name="T0" fmla="*/ 0 w 49"/>
                  <a:gd name="T1" fmla="*/ 15 h 26"/>
                  <a:gd name="T2" fmla="*/ 4 w 49"/>
                  <a:gd name="T3" fmla="*/ 26 h 26"/>
                  <a:gd name="T4" fmla="*/ 49 w 49"/>
                  <a:gd name="T5" fmla="*/ 11 h 26"/>
                  <a:gd name="T6" fmla="*/ 45 w 49"/>
                  <a:gd name="T7" fmla="*/ 0 h 26"/>
                  <a:gd name="T8" fmla="*/ 0 w 49"/>
                  <a:gd name="T9" fmla="*/ 15 h 26"/>
                  <a:gd name="T10" fmla="*/ 0 60000 65536"/>
                  <a:gd name="T11" fmla="*/ 0 60000 65536"/>
                  <a:gd name="T12" fmla="*/ 0 60000 65536"/>
                  <a:gd name="T13" fmla="*/ 0 60000 65536"/>
                  <a:gd name="T14" fmla="*/ 0 60000 65536"/>
                  <a:gd name="T15" fmla="*/ 0 w 49"/>
                  <a:gd name="T16" fmla="*/ 0 h 26"/>
                  <a:gd name="T17" fmla="*/ 49 w 49"/>
                  <a:gd name="T18" fmla="*/ 26 h 26"/>
                </a:gdLst>
                <a:ahLst/>
                <a:cxnLst>
                  <a:cxn ang="T10">
                    <a:pos x="T0" y="T1"/>
                  </a:cxn>
                  <a:cxn ang="T11">
                    <a:pos x="T2" y="T3"/>
                  </a:cxn>
                  <a:cxn ang="T12">
                    <a:pos x="T4" y="T5"/>
                  </a:cxn>
                  <a:cxn ang="T13">
                    <a:pos x="T6" y="T7"/>
                  </a:cxn>
                  <a:cxn ang="T14">
                    <a:pos x="T8" y="T9"/>
                  </a:cxn>
                </a:cxnLst>
                <a:rect l="T15" t="T16" r="T17" b="T18"/>
                <a:pathLst>
                  <a:path w="49" h="26">
                    <a:moveTo>
                      <a:pt x="0" y="15"/>
                    </a:moveTo>
                    <a:lnTo>
                      <a:pt x="4" y="26"/>
                    </a:lnTo>
                    <a:lnTo>
                      <a:pt x="49" y="11"/>
                    </a:lnTo>
                    <a:lnTo>
                      <a:pt x="45" y="0"/>
                    </a:lnTo>
                    <a:lnTo>
                      <a:pt x="0" y="15"/>
                    </a:lnTo>
                    <a:close/>
                  </a:path>
                </a:pathLst>
              </a:custGeom>
              <a:solidFill>
                <a:srgbClr val="8F8E5D"/>
              </a:solidFill>
              <a:ln w="9525">
                <a:noFill/>
                <a:round/>
                <a:headEnd/>
                <a:tailEnd/>
              </a:ln>
            </p:spPr>
            <p:txBody>
              <a:bodyPr>
                <a:prstTxWarp prst="textNoShape">
                  <a:avLst/>
                </a:prstTxWarp>
              </a:bodyPr>
              <a:lstStyle/>
              <a:p>
                <a:endParaRPr lang="en-US"/>
              </a:p>
            </p:txBody>
          </p:sp>
          <p:sp>
            <p:nvSpPr>
              <p:cNvPr id="62771" name="Freeform 264"/>
              <p:cNvSpPr>
                <a:spLocks noChangeAspect="1"/>
              </p:cNvSpPr>
              <p:nvPr/>
            </p:nvSpPr>
            <p:spPr bwMode="auto">
              <a:xfrm>
                <a:off x="2125" y="549"/>
                <a:ext cx="50" cy="26"/>
              </a:xfrm>
              <a:custGeom>
                <a:avLst/>
                <a:gdLst>
                  <a:gd name="T0" fmla="*/ 0 w 50"/>
                  <a:gd name="T1" fmla="*/ 15 h 26"/>
                  <a:gd name="T2" fmla="*/ 4 w 50"/>
                  <a:gd name="T3" fmla="*/ 26 h 26"/>
                  <a:gd name="T4" fmla="*/ 45 w 50"/>
                  <a:gd name="T5" fmla="*/ 13 h 26"/>
                  <a:gd name="T6" fmla="*/ 50 w 50"/>
                  <a:gd name="T7" fmla="*/ 11 h 26"/>
                  <a:gd name="T8" fmla="*/ 47 w 50"/>
                  <a:gd name="T9" fmla="*/ 0 h 26"/>
                  <a:gd name="T10" fmla="*/ 40 w 50"/>
                  <a:gd name="T11" fmla="*/ 2 h 26"/>
                  <a:gd name="T12" fmla="*/ 0 w 50"/>
                  <a:gd name="T13" fmla="*/ 15 h 26"/>
                  <a:gd name="T14" fmla="*/ 0 60000 65536"/>
                  <a:gd name="T15" fmla="*/ 0 60000 65536"/>
                  <a:gd name="T16" fmla="*/ 0 60000 65536"/>
                  <a:gd name="T17" fmla="*/ 0 60000 65536"/>
                  <a:gd name="T18" fmla="*/ 0 60000 65536"/>
                  <a:gd name="T19" fmla="*/ 0 60000 65536"/>
                  <a:gd name="T20" fmla="*/ 0 60000 65536"/>
                  <a:gd name="T21" fmla="*/ 0 w 50"/>
                  <a:gd name="T22" fmla="*/ 0 h 26"/>
                  <a:gd name="T23" fmla="*/ 50 w 50"/>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26">
                    <a:moveTo>
                      <a:pt x="0" y="15"/>
                    </a:moveTo>
                    <a:lnTo>
                      <a:pt x="4" y="26"/>
                    </a:lnTo>
                    <a:lnTo>
                      <a:pt x="45" y="13"/>
                    </a:lnTo>
                    <a:lnTo>
                      <a:pt x="50" y="11"/>
                    </a:lnTo>
                    <a:lnTo>
                      <a:pt x="47" y="0"/>
                    </a:lnTo>
                    <a:lnTo>
                      <a:pt x="40" y="2"/>
                    </a:lnTo>
                    <a:lnTo>
                      <a:pt x="0" y="15"/>
                    </a:lnTo>
                    <a:close/>
                  </a:path>
                </a:pathLst>
              </a:custGeom>
              <a:solidFill>
                <a:srgbClr val="8F8E5D"/>
              </a:solidFill>
              <a:ln w="9525">
                <a:noFill/>
                <a:round/>
                <a:headEnd/>
                <a:tailEnd/>
              </a:ln>
            </p:spPr>
            <p:txBody>
              <a:bodyPr>
                <a:prstTxWarp prst="textNoShape">
                  <a:avLst/>
                </a:prstTxWarp>
              </a:bodyPr>
              <a:lstStyle/>
              <a:p>
                <a:endParaRPr lang="en-US"/>
              </a:p>
            </p:txBody>
          </p:sp>
          <p:sp>
            <p:nvSpPr>
              <p:cNvPr id="62772" name="Freeform 265"/>
              <p:cNvSpPr>
                <a:spLocks noChangeAspect="1"/>
              </p:cNvSpPr>
              <p:nvPr/>
            </p:nvSpPr>
            <p:spPr bwMode="auto">
              <a:xfrm>
                <a:off x="2206" y="526"/>
                <a:ext cx="49" cy="24"/>
              </a:xfrm>
              <a:custGeom>
                <a:avLst/>
                <a:gdLst>
                  <a:gd name="T0" fmla="*/ 0 w 49"/>
                  <a:gd name="T1" fmla="*/ 13 h 24"/>
                  <a:gd name="T2" fmla="*/ 3 w 49"/>
                  <a:gd name="T3" fmla="*/ 24 h 24"/>
                  <a:gd name="T4" fmla="*/ 22 w 49"/>
                  <a:gd name="T5" fmla="*/ 19 h 24"/>
                  <a:gd name="T6" fmla="*/ 49 w 49"/>
                  <a:gd name="T7" fmla="*/ 11 h 24"/>
                  <a:gd name="T8" fmla="*/ 46 w 49"/>
                  <a:gd name="T9" fmla="*/ 0 h 24"/>
                  <a:gd name="T10" fmla="*/ 17 w 49"/>
                  <a:gd name="T11" fmla="*/ 8 h 24"/>
                  <a:gd name="T12" fmla="*/ 0 w 49"/>
                  <a:gd name="T13" fmla="*/ 13 h 24"/>
                  <a:gd name="T14" fmla="*/ 0 60000 65536"/>
                  <a:gd name="T15" fmla="*/ 0 60000 65536"/>
                  <a:gd name="T16" fmla="*/ 0 60000 65536"/>
                  <a:gd name="T17" fmla="*/ 0 60000 65536"/>
                  <a:gd name="T18" fmla="*/ 0 60000 65536"/>
                  <a:gd name="T19" fmla="*/ 0 60000 65536"/>
                  <a:gd name="T20" fmla="*/ 0 60000 65536"/>
                  <a:gd name="T21" fmla="*/ 0 w 49"/>
                  <a:gd name="T22" fmla="*/ 0 h 24"/>
                  <a:gd name="T23" fmla="*/ 49 w 49"/>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24">
                    <a:moveTo>
                      <a:pt x="0" y="13"/>
                    </a:moveTo>
                    <a:lnTo>
                      <a:pt x="3" y="24"/>
                    </a:lnTo>
                    <a:lnTo>
                      <a:pt x="22" y="19"/>
                    </a:lnTo>
                    <a:lnTo>
                      <a:pt x="49" y="11"/>
                    </a:lnTo>
                    <a:lnTo>
                      <a:pt x="46" y="0"/>
                    </a:lnTo>
                    <a:lnTo>
                      <a:pt x="17" y="8"/>
                    </a:lnTo>
                    <a:lnTo>
                      <a:pt x="0" y="13"/>
                    </a:lnTo>
                    <a:close/>
                  </a:path>
                </a:pathLst>
              </a:custGeom>
              <a:solidFill>
                <a:srgbClr val="8F8E5D"/>
              </a:solidFill>
              <a:ln w="9525">
                <a:noFill/>
                <a:round/>
                <a:headEnd/>
                <a:tailEnd/>
              </a:ln>
            </p:spPr>
            <p:txBody>
              <a:bodyPr>
                <a:prstTxWarp prst="textNoShape">
                  <a:avLst/>
                </a:prstTxWarp>
              </a:bodyPr>
              <a:lstStyle/>
              <a:p>
                <a:endParaRPr lang="en-US"/>
              </a:p>
            </p:txBody>
          </p:sp>
          <p:sp>
            <p:nvSpPr>
              <p:cNvPr id="62773" name="Freeform 266"/>
              <p:cNvSpPr>
                <a:spLocks noChangeAspect="1"/>
              </p:cNvSpPr>
              <p:nvPr/>
            </p:nvSpPr>
            <p:spPr bwMode="auto">
              <a:xfrm>
                <a:off x="2287" y="503"/>
                <a:ext cx="49" cy="24"/>
              </a:xfrm>
              <a:custGeom>
                <a:avLst/>
                <a:gdLst>
                  <a:gd name="T0" fmla="*/ 0 w 49"/>
                  <a:gd name="T1" fmla="*/ 13 h 24"/>
                  <a:gd name="T2" fmla="*/ 3 w 49"/>
                  <a:gd name="T3" fmla="*/ 24 h 24"/>
                  <a:gd name="T4" fmla="*/ 49 w 49"/>
                  <a:gd name="T5" fmla="*/ 11 h 24"/>
                  <a:gd name="T6" fmla="*/ 46 w 49"/>
                  <a:gd name="T7" fmla="*/ 0 h 24"/>
                  <a:gd name="T8" fmla="*/ 0 w 49"/>
                  <a:gd name="T9" fmla="*/ 13 h 24"/>
                  <a:gd name="T10" fmla="*/ 0 60000 65536"/>
                  <a:gd name="T11" fmla="*/ 0 60000 65536"/>
                  <a:gd name="T12" fmla="*/ 0 60000 65536"/>
                  <a:gd name="T13" fmla="*/ 0 60000 65536"/>
                  <a:gd name="T14" fmla="*/ 0 60000 65536"/>
                  <a:gd name="T15" fmla="*/ 0 w 49"/>
                  <a:gd name="T16" fmla="*/ 0 h 24"/>
                  <a:gd name="T17" fmla="*/ 49 w 49"/>
                  <a:gd name="T18" fmla="*/ 24 h 24"/>
                </a:gdLst>
                <a:ahLst/>
                <a:cxnLst>
                  <a:cxn ang="T10">
                    <a:pos x="T0" y="T1"/>
                  </a:cxn>
                  <a:cxn ang="T11">
                    <a:pos x="T2" y="T3"/>
                  </a:cxn>
                  <a:cxn ang="T12">
                    <a:pos x="T4" y="T5"/>
                  </a:cxn>
                  <a:cxn ang="T13">
                    <a:pos x="T6" y="T7"/>
                  </a:cxn>
                  <a:cxn ang="T14">
                    <a:pos x="T8" y="T9"/>
                  </a:cxn>
                </a:cxnLst>
                <a:rect l="T15" t="T16" r="T17" b="T18"/>
                <a:pathLst>
                  <a:path w="49" h="24">
                    <a:moveTo>
                      <a:pt x="0" y="13"/>
                    </a:moveTo>
                    <a:lnTo>
                      <a:pt x="3" y="24"/>
                    </a:lnTo>
                    <a:lnTo>
                      <a:pt x="49" y="11"/>
                    </a:lnTo>
                    <a:lnTo>
                      <a:pt x="46" y="0"/>
                    </a:lnTo>
                    <a:lnTo>
                      <a:pt x="0" y="13"/>
                    </a:lnTo>
                    <a:close/>
                  </a:path>
                </a:pathLst>
              </a:custGeom>
              <a:solidFill>
                <a:srgbClr val="8F8E5D"/>
              </a:solidFill>
              <a:ln w="9525">
                <a:noFill/>
                <a:round/>
                <a:headEnd/>
                <a:tailEnd/>
              </a:ln>
            </p:spPr>
            <p:txBody>
              <a:bodyPr>
                <a:prstTxWarp prst="textNoShape">
                  <a:avLst/>
                </a:prstTxWarp>
              </a:bodyPr>
              <a:lstStyle/>
              <a:p>
                <a:endParaRPr lang="en-US"/>
              </a:p>
            </p:txBody>
          </p:sp>
          <p:sp>
            <p:nvSpPr>
              <p:cNvPr id="62774" name="Freeform 267"/>
              <p:cNvSpPr>
                <a:spLocks noChangeAspect="1"/>
              </p:cNvSpPr>
              <p:nvPr/>
            </p:nvSpPr>
            <p:spPr bwMode="auto">
              <a:xfrm>
                <a:off x="2368" y="483"/>
                <a:ext cx="50" cy="22"/>
              </a:xfrm>
              <a:custGeom>
                <a:avLst/>
                <a:gdLst>
                  <a:gd name="T0" fmla="*/ 0 w 50"/>
                  <a:gd name="T1" fmla="*/ 11 h 22"/>
                  <a:gd name="T2" fmla="*/ 3 w 50"/>
                  <a:gd name="T3" fmla="*/ 22 h 22"/>
                  <a:gd name="T4" fmla="*/ 29 w 50"/>
                  <a:gd name="T5" fmla="*/ 16 h 22"/>
                  <a:gd name="T6" fmla="*/ 50 w 50"/>
                  <a:gd name="T7" fmla="*/ 11 h 22"/>
                  <a:gd name="T8" fmla="*/ 47 w 50"/>
                  <a:gd name="T9" fmla="*/ 0 h 22"/>
                  <a:gd name="T10" fmla="*/ 24 w 50"/>
                  <a:gd name="T11" fmla="*/ 5 h 22"/>
                  <a:gd name="T12" fmla="*/ 0 w 50"/>
                  <a:gd name="T13" fmla="*/ 11 h 22"/>
                  <a:gd name="T14" fmla="*/ 0 60000 65536"/>
                  <a:gd name="T15" fmla="*/ 0 60000 65536"/>
                  <a:gd name="T16" fmla="*/ 0 60000 65536"/>
                  <a:gd name="T17" fmla="*/ 0 60000 65536"/>
                  <a:gd name="T18" fmla="*/ 0 60000 65536"/>
                  <a:gd name="T19" fmla="*/ 0 60000 65536"/>
                  <a:gd name="T20" fmla="*/ 0 60000 65536"/>
                  <a:gd name="T21" fmla="*/ 0 w 50"/>
                  <a:gd name="T22" fmla="*/ 0 h 22"/>
                  <a:gd name="T23" fmla="*/ 50 w 50"/>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22">
                    <a:moveTo>
                      <a:pt x="0" y="11"/>
                    </a:moveTo>
                    <a:lnTo>
                      <a:pt x="3" y="22"/>
                    </a:lnTo>
                    <a:lnTo>
                      <a:pt x="29" y="16"/>
                    </a:lnTo>
                    <a:lnTo>
                      <a:pt x="50" y="11"/>
                    </a:lnTo>
                    <a:lnTo>
                      <a:pt x="47" y="0"/>
                    </a:lnTo>
                    <a:lnTo>
                      <a:pt x="24" y="5"/>
                    </a:lnTo>
                    <a:lnTo>
                      <a:pt x="0" y="11"/>
                    </a:lnTo>
                    <a:close/>
                  </a:path>
                </a:pathLst>
              </a:custGeom>
              <a:solidFill>
                <a:srgbClr val="8F8E5D"/>
              </a:solidFill>
              <a:ln w="9525">
                <a:noFill/>
                <a:round/>
                <a:headEnd/>
                <a:tailEnd/>
              </a:ln>
            </p:spPr>
            <p:txBody>
              <a:bodyPr>
                <a:prstTxWarp prst="textNoShape">
                  <a:avLst/>
                </a:prstTxWarp>
              </a:bodyPr>
              <a:lstStyle/>
              <a:p>
                <a:endParaRPr lang="en-US"/>
              </a:p>
            </p:txBody>
          </p:sp>
          <p:sp>
            <p:nvSpPr>
              <p:cNvPr id="62775" name="Freeform 268"/>
              <p:cNvSpPr>
                <a:spLocks noChangeAspect="1"/>
              </p:cNvSpPr>
              <p:nvPr/>
            </p:nvSpPr>
            <p:spPr bwMode="auto">
              <a:xfrm>
                <a:off x="2450" y="464"/>
                <a:ext cx="49" cy="22"/>
              </a:xfrm>
              <a:custGeom>
                <a:avLst/>
                <a:gdLst>
                  <a:gd name="T0" fmla="*/ 0 w 49"/>
                  <a:gd name="T1" fmla="*/ 10 h 22"/>
                  <a:gd name="T2" fmla="*/ 2 w 49"/>
                  <a:gd name="T3" fmla="*/ 22 h 22"/>
                  <a:gd name="T4" fmla="*/ 49 w 49"/>
                  <a:gd name="T5" fmla="*/ 12 h 22"/>
                  <a:gd name="T6" fmla="*/ 47 w 49"/>
                  <a:gd name="T7" fmla="*/ 0 h 22"/>
                  <a:gd name="T8" fmla="*/ 0 w 49"/>
                  <a:gd name="T9" fmla="*/ 10 h 22"/>
                  <a:gd name="T10" fmla="*/ 0 60000 65536"/>
                  <a:gd name="T11" fmla="*/ 0 60000 65536"/>
                  <a:gd name="T12" fmla="*/ 0 60000 65536"/>
                  <a:gd name="T13" fmla="*/ 0 60000 65536"/>
                  <a:gd name="T14" fmla="*/ 0 60000 65536"/>
                  <a:gd name="T15" fmla="*/ 0 w 49"/>
                  <a:gd name="T16" fmla="*/ 0 h 22"/>
                  <a:gd name="T17" fmla="*/ 49 w 49"/>
                  <a:gd name="T18" fmla="*/ 22 h 22"/>
                </a:gdLst>
                <a:ahLst/>
                <a:cxnLst>
                  <a:cxn ang="T10">
                    <a:pos x="T0" y="T1"/>
                  </a:cxn>
                  <a:cxn ang="T11">
                    <a:pos x="T2" y="T3"/>
                  </a:cxn>
                  <a:cxn ang="T12">
                    <a:pos x="T4" y="T5"/>
                  </a:cxn>
                  <a:cxn ang="T13">
                    <a:pos x="T6" y="T7"/>
                  </a:cxn>
                  <a:cxn ang="T14">
                    <a:pos x="T8" y="T9"/>
                  </a:cxn>
                </a:cxnLst>
                <a:rect l="T15" t="T16" r="T17" b="T18"/>
                <a:pathLst>
                  <a:path w="49" h="22">
                    <a:moveTo>
                      <a:pt x="0" y="10"/>
                    </a:moveTo>
                    <a:lnTo>
                      <a:pt x="2" y="22"/>
                    </a:lnTo>
                    <a:lnTo>
                      <a:pt x="49" y="12"/>
                    </a:lnTo>
                    <a:lnTo>
                      <a:pt x="47" y="0"/>
                    </a:lnTo>
                    <a:lnTo>
                      <a:pt x="0" y="10"/>
                    </a:lnTo>
                    <a:close/>
                  </a:path>
                </a:pathLst>
              </a:custGeom>
              <a:solidFill>
                <a:srgbClr val="8F8E5D"/>
              </a:solidFill>
              <a:ln w="9525">
                <a:noFill/>
                <a:round/>
                <a:headEnd/>
                <a:tailEnd/>
              </a:ln>
            </p:spPr>
            <p:txBody>
              <a:bodyPr>
                <a:prstTxWarp prst="textNoShape">
                  <a:avLst/>
                </a:prstTxWarp>
              </a:bodyPr>
              <a:lstStyle/>
              <a:p>
                <a:endParaRPr lang="en-US"/>
              </a:p>
            </p:txBody>
          </p:sp>
          <p:sp>
            <p:nvSpPr>
              <p:cNvPr id="62776" name="Freeform 269"/>
              <p:cNvSpPr>
                <a:spLocks noChangeAspect="1"/>
              </p:cNvSpPr>
              <p:nvPr/>
            </p:nvSpPr>
            <p:spPr bwMode="auto">
              <a:xfrm>
                <a:off x="2533" y="448"/>
                <a:ext cx="49" cy="21"/>
              </a:xfrm>
              <a:custGeom>
                <a:avLst/>
                <a:gdLst>
                  <a:gd name="T0" fmla="*/ 0 w 49"/>
                  <a:gd name="T1" fmla="*/ 9 h 21"/>
                  <a:gd name="T2" fmla="*/ 2 w 49"/>
                  <a:gd name="T3" fmla="*/ 21 h 21"/>
                  <a:gd name="T4" fmla="*/ 18 w 49"/>
                  <a:gd name="T5" fmla="*/ 17 h 21"/>
                  <a:gd name="T6" fmla="*/ 49 w 49"/>
                  <a:gd name="T7" fmla="*/ 12 h 21"/>
                  <a:gd name="T8" fmla="*/ 47 w 49"/>
                  <a:gd name="T9" fmla="*/ 0 h 21"/>
                  <a:gd name="T10" fmla="*/ 18 w 49"/>
                  <a:gd name="T11" fmla="*/ 5 h 21"/>
                  <a:gd name="T12" fmla="*/ 0 w 49"/>
                  <a:gd name="T13" fmla="*/ 9 h 21"/>
                  <a:gd name="T14" fmla="*/ 0 60000 65536"/>
                  <a:gd name="T15" fmla="*/ 0 60000 65536"/>
                  <a:gd name="T16" fmla="*/ 0 60000 65536"/>
                  <a:gd name="T17" fmla="*/ 0 60000 65536"/>
                  <a:gd name="T18" fmla="*/ 0 60000 65536"/>
                  <a:gd name="T19" fmla="*/ 0 60000 65536"/>
                  <a:gd name="T20" fmla="*/ 0 60000 65536"/>
                  <a:gd name="T21" fmla="*/ 0 w 49"/>
                  <a:gd name="T22" fmla="*/ 0 h 21"/>
                  <a:gd name="T23" fmla="*/ 49 w 4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21">
                    <a:moveTo>
                      <a:pt x="0" y="9"/>
                    </a:moveTo>
                    <a:lnTo>
                      <a:pt x="2" y="21"/>
                    </a:lnTo>
                    <a:lnTo>
                      <a:pt x="18" y="17"/>
                    </a:lnTo>
                    <a:lnTo>
                      <a:pt x="49" y="12"/>
                    </a:lnTo>
                    <a:lnTo>
                      <a:pt x="47" y="0"/>
                    </a:lnTo>
                    <a:lnTo>
                      <a:pt x="18" y="5"/>
                    </a:lnTo>
                    <a:lnTo>
                      <a:pt x="0" y="9"/>
                    </a:lnTo>
                    <a:close/>
                  </a:path>
                </a:pathLst>
              </a:custGeom>
              <a:solidFill>
                <a:srgbClr val="8F8E5D"/>
              </a:solidFill>
              <a:ln w="9525">
                <a:noFill/>
                <a:round/>
                <a:headEnd/>
                <a:tailEnd/>
              </a:ln>
            </p:spPr>
            <p:txBody>
              <a:bodyPr>
                <a:prstTxWarp prst="textNoShape">
                  <a:avLst/>
                </a:prstTxWarp>
              </a:bodyPr>
              <a:lstStyle/>
              <a:p>
                <a:endParaRPr lang="en-US"/>
              </a:p>
            </p:txBody>
          </p:sp>
          <p:sp>
            <p:nvSpPr>
              <p:cNvPr id="62777" name="Freeform 270"/>
              <p:cNvSpPr>
                <a:spLocks noChangeAspect="1"/>
              </p:cNvSpPr>
              <p:nvPr/>
            </p:nvSpPr>
            <p:spPr bwMode="auto">
              <a:xfrm>
                <a:off x="2615" y="435"/>
                <a:ext cx="49" cy="19"/>
              </a:xfrm>
              <a:custGeom>
                <a:avLst/>
                <a:gdLst>
                  <a:gd name="T0" fmla="*/ 0 w 49"/>
                  <a:gd name="T1" fmla="*/ 7 h 19"/>
                  <a:gd name="T2" fmla="*/ 2 w 49"/>
                  <a:gd name="T3" fmla="*/ 19 h 19"/>
                  <a:gd name="T4" fmla="*/ 32 w 49"/>
                  <a:gd name="T5" fmla="*/ 14 h 19"/>
                  <a:gd name="T6" fmla="*/ 49 w 49"/>
                  <a:gd name="T7" fmla="*/ 12 h 19"/>
                  <a:gd name="T8" fmla="*/ 48 w 49"/>
                  <a:gd name="T9" fmla="*/ 0 h 19"/>
                  <a:gd name="T10" fmla="*/ 32 w 49"/>
                  <a:gd name="T11" fmla="*/ 2 h 19"/>
                  <a:gd name="T12" fmla="*/ 0 w 49"/>
                  <a:gd name="T13" fmla="*/ 7 h 19"/>
                  <a:gd name="T14" fmla="*/ 0 60000 65536"/>
                  <a:gd name="T15" fmla="*/ 0 60000 65536"/>
                  <a:gd name="T16" fmla="*/ 0 60000 65536"/>
                  <a:gd name="T17" fmla="*/ 0 60000 65536"/>
                  <a:gd name="T18" fmla="*/ 0 60000 65536"/>
                  <a:gd name="T19" fmla="*/ 0 60000 65536"/>
                  <a:gd name="T20" fmla="*/ 0 60000 65536"/>
                  <a:gd name="T21" fmla="*/ 0 w 49"/>
                  <a:gd name="T22" fmla="*/ 0 h 19"/>
                  <a:gd name="T23" fmla="*/ 49 w 49"/>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19">
                    <a:moveTo>
                      <a:pt x="0" y="7"/>
                    </a:moveTo>
                    <a:lnTo>
                      <a:pt x="2" y="19"/>
                    </a:lnTo>
                    <a:lnTo>
                      <a:pt x="32" y="14"/>
                    </a:lnTo>
                    <a:lnTo>
                      <a:pt x="49" y="12"/>
                    </a:lnTo>
                    <a:lnTo>
                      <a:pt x="48" y="0"/>
                    </a:lnTo>
                    <a:lnTo>
                      <a:pt x="32" y="2"/>
                    </a:lnTo>
                    <a:lnTo>
                      <a:pt x="0" y="7"/>
                    </a:lnTo>
                    <a:close/>
                  </a:path>
                </a:pathLst>
              </a:custGeom>
              <a:solidFill>
                <a:srgbClr val="8F8E5D"/>
              </a:solidFill>
              <a:ln w="9525">
                <a:noFill/>
                <a:round/>
                <a:headEnd/>
                <a:tailEnd/>
              </a:ln>
            </p:spPr>
            <p:txBody>
              <a:bodyPr>
                <a:prstTxWarp prst="textNoShape">
                  <a:avLst/>
                </a:prstTxWarp>
              </a:bodyPr>
              <a:lstStyle/>
              <a:p>
                <a:endParaRPr lang="en-US"/>
              </a:p>
            </p:txBody>
          </p:sp>
          <p:sp>
            <p:nvSpPr>
              <p:cNvPr id="62778" name="Freeform 271"/>
              <p:cNvSpPr>
                <a:spLocks noChangeAspect="1"/>
              </p:cNvSpPr>
              <p:nvPr/>
            </p:nvSpPr>
            <p:spPr bwMode="auto">
              <a:xfrm>
                <a:off x="2699" y="425"/>
                <a:ext cx="49" cy="17"/>
              </a:xfrm>
              <a:custGeom>
                <a:avLst/>
                <a:gdLst>
                  <a:gd name="T0" fmla="*/ 0 w 49"/>
                  <a:gd name="T1" fmla="*/ 5 h 17"/>
                  <a:gd name="T2" fmla="*/ 1 w 49"/>
                  <a:gd name="T3" fmla="*/ 17 h 17"/>
                  <a:gd name="T4" fmla="*/ 37 w 49"/>
                  <a:gd name="T5" fmla="*/ 13 h 17"/>
                  <a:gd name="T6" fmla="*/ 49 w 49"/>
                  <a:gd name="T7" fmla="*/ 12 h 17"/>
                  <a:gd name="T8" fmla="*/ 48 w 49"/>
                  <a:gd name="T9" fmla="*/ 0 h 17"/>
                  <a:gd name="T10" fmla="*/ 37 w 49"/>
                  <a:gd name="T11" fmla="*/ 1 h 17"/>
                  <a:gd name="T12" fmla="*/ 0 w 49"/>
                  <a:gd name="T13" fmla="*/ 5 h 17"/>
                  <a:gd name="T14" fmla="*/ 0 60000 65536"/>
                  <a:gd name="T15" fmla="*/ 0 60000 65536"/>
                  <a:gd name="T16" fmla="*/ 0 60000 65536"/>
                  <a:gd name="T17" fmla="*/ 0 60000 65536"/>
                  <a:gd name="T18" fmla="*/ 0 60000 65536"/>
                  <a:gd name="T19" fmla="*/ 0 60000 65536"/>
                  <a:gd name="T20" fmla="*/ 0 60000 65536"/>
                  <a:gd name="T21" fmla="*/ 0 w 49"/>
                  <a:gd name="T22" fmla="*/ 0 h 17"/>
                  <a:gd name="T23" fmla="*/ 49 w 49"/>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17">
                    <a:moveTo>
                      <a:pt x="0" y="5"/>
                    </a:moveTo>
                    <a:lnTo>
                      <a:pt x="1" y="17"/>
                    </a:lnTo>
                    <a:lnTo>
                      <a:pt x="37" y="13"/>
                    </a:lnTo>
                    <a:lnTo>
                      <a:pt x="49" y="12"/>
                    </a:lnTo>
                    <a:lnTo>
                      <a:pt x="48" y="0"/>
                    </a:lnTo>
                    <a:lnTo>
                      <a:pt x="37" y="1"/>
                    </a:lnTo>
                    <a:lnTo>
                      <a:pt x="0" y="5"/>
                    </a:lnTo>
                    <a:close/>
                  </a:path>
                </a:pathLst>
              </a:custGeom>
              <a:solidFill>
                <a:srgbClr val="8F8E5D"/>
              </a:solidFill>
              <a:ln w="9525">
                <a:noFill/>
                <a:round/>
                <a:headEnd/>
                <a:tailEnd/>
              </a:ln>
            </p:spPr>
            <p:txBody>
              <a:bodyPr>
                <a:prstTxWarp prst="textNoShape">
                  <a:avLst/>
                </a:prstTxWarp>
              </a:bodyPr>
              <a:lstStyle/>
              <a:p>
                <a:endParaRPr lang="en-US"/>
              </a:p>
            </p:txBody>
          </p:sp>
          <p:sp>
            <p:nvSpPr>
              <p:cNvPr id="62779" name="Freeform 272"/>
              <p:cNvSpPr>
                <a:spLocks noChangeAspect="1"/>
              </p:cNvSpPr>
              <p:nvPr/>
            </p:nvSpPr>
            <p:spPr bwMode="auto">
              <a:xfrm>
                <a:off x="2782" y="420"/>
                <a:ext cx="49" cy="14"/>
              </a:xfrm>
              <a:custGeom>
                <a:avLst/>
                <a:gdLst>
                  <a:gd name="T0" fmla="*/ 0 w 49"/>
                  <a:gd name="T1" fmla="*/ 2 h 14"/>
                  <a:gd name="T2" fmla="*/ 1 w 49"/>
                  <a:gd name="T3" fmla="*/ 14 h 14"/>
                  <a:gd name="T4" fmla="*/ 35 w 49"/>
                  <a:gd name="T5" fmla="*/ 12 h 14"/>
                  <a:gd name="T6" fmla="*/ 49 w 49"/>
                  <a:gd name="T7" fmla="*/ 12 h 14"/>
                  <a:gd name="T8" fmla="*/ 49 w 49"/>
                  <a:gd name="T9" fmla="*/ 0 h 14"/>
                  <a:gd name="T10" fmla="*/ 35 w 49"/>
                  <a:gd name="T11" fmla="*/ 0 h 14"/>
                  <a:gd name="T12" fmla="*/ 0 w 49"/>
                  <a:gd name="T13" fmla="*/ 2 h 14"/>
                  <a:gd name="T14" fmla="*/ 0 60000 65536"/>
                  <a:gd name="T15" fmla="*/ 0 60000 65536"/>
                  <a:gd name="T16" fmla="*/ 0 60000 65536"/>
                  <a:gd name="T17" fmla="*/ 0 60000 65536"/>
                  <a:gd name="T18" fmla="*/ 0 60000 65536"/>
                  <a:gd name="T19" fmla="*/ 0 60000 65536"/>
                  <a:gd name="T20" fmla="*/ 0 60000 65536"/>
                  <a:gd name="T21" fmla="*/ 0 w 49"/>
                  <a:gd name="T22" fmla="*/ 0 h 14"/>
                  <a:gd name="T23" fmla="*/ 49 w 49"/>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14">
                    <a:moveTo>
                      <a:pt x="0" y="2"/>
                    </a:moveTo>
                    <a:lnTo>
                      <a:pt x="1" y="14"/>
                    </a:lnTo>
                    <a:lnTo>
                      <a:pt x="35" y="12"/>
                    </a:lnTo>
                    <a:lnTo>
                      <a:pt x="49" y="12"/>
                    </a:lnTo>
                    <a:lnTo>
                      <a:pt x="49" y="0"/>
                    </a:lnTo>
                    <a:lnTo>
                      <a:pt x="35" y="0"/>
                    </a:lnTo>
                    <a:lnTo>
                      <a:pt x="0" y="2"/>
                    </a:lnTo>
                    <a:close/>
                  </a:path>
                </a:pathLst>
              </a:custGeom>
              <a:solidFill>
                <a:srgbClr val="8F8E5D"/>
              </a:solidFill>
              <a:ln w="9525">
                <a:noFill/>
                <a:round/>
                <a:headEnd/>
                <a:tailEnd/>
              </a:ln>
            </p:spPr>
            <p:txBody>
              <a:bodyPr>
                <a:prstTxWarp prst="textNoShape">
                  <a:avLst/>
                </a:prstTxWarp>
              </a:bodyPr>
              <a:lstStyle/>
              <a:p>
                <a:endParaRPr lang="en-US"/>
              </a:p>
            </p:txBody>
          </p:sp>
          <p:sp>
            <p:nvSpPr>
              <p:cNvPr id="62780" name="Freeform 273"/>
              <p:cNvSpPr>
                <a:spLocks noChangeAspect="1"/>
              </p:cNvSpPr>
              <p:nvPr/>
            </p:nvSpPr>
            <p:spPr bwMode="auto">
              <a:xfrm>
                <a:off x="2867" y="419"/>
                <a:ext cx="48" cy="14"/>
              </a:xfrm>
              <a:custGeom>
                <a:avLst/>
                <a:gdLst>
                  <a:gd name="T0" fmla="*/ 0 w 48"/>
                  <a:gd name="T1" fmla="*/ 0 h 14"/>
                  <a:gd name="T2" fmla="*/ 0 w 48"/>
                  <a:gd name="T3" fmla="*/ 12 h 14"/>
                  <a:gd name="T4" fmla="*/ 23 w 48"/>
                  <a:gd name="T5" fmla="*/ 13 h 14"/>
                  <a:gd name="T6" fmla="*/ 47 w 48"/>
                  <a:gd name="T7" fmla="*/ 14 h 14"/>
                  <a:gd name="T8" fmla="*/ 48 w 48"/>
                  <a:gd name="T9" fmla="*/ 2 h 14"/>
                  <a:gd name="T10" fmla="*/ 23 w 48"/>
                  <a:gd name="T11" fmla="*/ 1 h 14"/>
                  <a:gd name="T12" fmla="*/ 0 w 48"/>
                  <a:gd name="T13" fmla="*/ 0 h 14"/>
                  <a:gd name="T14" fmla="*/ 0 60000 65536"/>
                  <a:gd name="T15" fmla="*/ 0 60000 65536"/>
                  <a:gd name="T16" fmla="*/ 0 60000 65536"/>
                  <a:gd name="T17" fmla="*/ 0 60000 65536"/>
                  <a:gd name="T18" fmla="*/ 0 60000 65536"/>
                  <a:gd name="T19" fmla="*/ 0 60000 65536"/>
                  <a:gd name="T20" fmla="*/ 0 60000 65536"/>
                  <a:gd name="T21" fmla="*/ 0 w 48"/>
                  <a:gd name="T22" fmla="*/ 0 h 14"/>
                  <a:gd name="T23" fmla="*/ 48 w 48"/>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4">
                    <a:moveTo>
                      <a:pt x="0" y="0"/>
                    </a:moveTo>
                    <a:lnTo>
                      <a:pt x="0" y="12"/>
                    </a:lnTo>
                    <a:lnTo>
                      <a:pt x="23" y="13"/>
                    </a:lnTo>
                    <a:lnTo>
                      <a:pt x="47" y="14"/>
                    </a:lnTo>
                    <a:lnTo>
                      <a:pt x="48" y="2"/>
                    </a:lnTo>
                    <a:lnTo>
                      <a:pt x="23" y="1"/>
                    </a:lnTo>
                    <a:lnTo>
                      <a:pt x="0" y="0"/>
                    </a:lnTo>
                    <a:close/>
                  </a:path>
                </a:pathLst>
              </a:custGeom>
              <a:solidFill>
                <a:srgbClr val="8F8E5D"/>
              </a:solidFill>
              <a:ln w="9525">
                <a:noFill/>
                <a:round/>
                <a:headEnd/>
                <a:tailEnd/>
              </a:ln>
            </p:spPr>
            <p:txBody>
              <a:bodyPr>
                <a:prstTxWarp prst="textNoShape">
                  <a:avLst/>
                </a:prstTxWarp>
              </a:bodyPr>
              <a:lstStyle/>
              <a:p>
                <a:endParaRPr lang="en-US"/>
              </a:p>
            </p:txBody>
          </p:sp>
          <p:sp>
            <p:nvSpPr>
              <p:cNvPr id="62781" name="Freeform 274"/>
              <p:cNvSpPr>
                <a:spLocks noChangeAspect="1"/>
              </p:cNvSpPr>
              <p:nvPr/>
            </p:nvSpPr>
            <p:spPr bwMode="auto">
              <a:xfrm>
                <a:off x="2950" y="425"/>
                <a:ext cx="49" cy="20"/>
              </a:xfrm>
              <a:custGeom>
                <a:avLst/>
                <a:gdLst>
                  <a:gd name="T0" fmla="*/ 1 w 49"/>
                  <a:gd name="T1" fmla="*/ 0 h 20"/>
                  <a:gd name="T2" fmla="*/ 0 w 49"/>
                  <a:gd name="T3" fmla="*/ 12 h 20"/>
                  <a:gd name="T4" fmla="*/ 3 w 49"/>
                  <a:gd name="T5" fmla="*/ 12 h 20"/>
                  <a:gd name="T6" fmla="*/ 31 w 49"/>
                  <a:gd name="T7" fmla="*/ 17 h 20"/>
                  <a:gd name="T8" fmla="*/ 31 w 49"/>
                  <a:gd name="T9" fmla="*/ 11 h 20"/>
                  <a:gd name="T10" fmla="*/ 28 w 49"/>
                  <a:gd name="T11" fmla="*/ 16 h 20"/>
                  <a:gd name="T12" fmla="*/ 46 w 49"/>
                  <a:gd name="T13" fmla="*/ 20 h 20"/>
                  <a:gd name="T14" fmla="*/ 49 w 49"/>
                  <a:gd name="T15" fmla="*/ 9 h 20"/>
                  <a:gd name="T16" fmla="*/ 33 w 49"/>
                  <a:gd name="T17" fmla="*/ 5 h 20"/>
                  <a:gd name="T18" fmla="*/ 31 w 49"/>
                  <a:gd name="T19" fmla="*/ 5 h 20"/>
                  <a:gd name="T20" fmla="*/ 3 w 49"/>
                  <a:gd name="T21" fmla="*/ 0 h 20"/>
                  <a:gd name="T22" fmla="*/ 1 w 49"/>
                  <a:gd name="T23" fmla="*/ 0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20"/>
                  <a:gd name="T38" fmla="*/ 49 w 49"/>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20">
                    <a:moveTo>
                      <a:pt x="1" y="0"/>
                    </a:moveTo>
                    <a:lnTo>
                      <a:pt x="0" y="12"/>
                    </a:lnTo>
                    <a:lnTo>
                      <a:pt x="3" y="12"/>
                    </a:lnTo>
                    <a:lnTo>
                      <a:pt x="31" y="17"/>
                    </a:lnTo>
                    <a:lnTo>
                      <a:pt x="31" y="11"/>
                    </a:lnTo>
                    <a:lnTo>
                      <a:pt x="28" y="16"/>
                    </a:lnTo>
                    <a:lnTo>
                      <a:pt x="46" y="20"/>
                    </a:lnTo>
                    <a:lnTo>
                      <a:pt x="49" y="9"/>
                    </a:lnTo>
                    <a:lnTo>
                      <a:pt x="33" y="5"/>
                    </a:lnTo>
                    <a:lnTo>
                      <a:pt x="31" y="5"/>
                    </a:lnTo>
                    <a:lnTo>
                      <a:pt x="3" y="0"/>
                    </a:lnTo>
                    <a:lnTo>
                      <a:pt x="1" y="0"/>
                    </a:lnTo>
                    <a:close/>
                  </a:path>
                </a:pathLst>
              </a:custGeom>
              <a:solidFill>
                <a:srgbClr val="8F8E5D"/>
              </a:solidFill>
              <a:ln w="9525">
                <a:noFill/>
                <a:round/>
                <a:headEnd/>
                <a:tailEnd/>
              </a:ln>
            </p:spPr>
            <p:txBody>
              <a:bodyPr>
                <a:prstTxWarp prst="textNoShape">
                  <a:avLst/>
                </a:prstTxWarp>
              </a:bodyPr>
              <a:lstStyle/>
              <a:p>
                <a:endParaRPr lang="en-US"/>
              </a:p>
            </p:txBody>
          </p:sp>
          <p:sp>
            <p:nvSpPr>
              <p:cNvPr id="62782" name="Freeform 275"/>
              <p:cNvSpPr>
                <a:spLocks noChangeAspect="1"/>
              </p:cNvSpPr>
              <p:nvPr/>
            </p:nvSpPr>
            <p:spPr bwMode="auto">
              <a:xfrm>
                <a:off x="3029" y="446"/>
                <a:ext cx="47" cy="34"/>
              </a:xfrm>
              <a:custGeom>
                <a:avLst/>
                <a:gdLst>
                  <a:gd name="T0" fmla="*/ 5 w 47"/>
                  <a:gd name="T1" fmla="*/ 0 h 34"/>
                  <a:gd name="T2" fmla="*/ 0 w 47"/>
                  <a:gd name="T3" fmla="*/ 11 h 34"/>
                  <a:gd name="T4" fmla="*/ 17 w 47"/>
                  <a:gd name="T5" fmla="*/ 18 h 34"/>
                  <a:gd name="T6" fmla="*/ 34 w 47"/>
                  <a:gd name="T7" fmla="*/ 29 h 34"/>
                  <a:gd name="T8" fmla="*/ 37 w 47"/>
                  <a:gd name="T9" fmla="*/ 23 h 34"/>
                  <a:gd name="T10" fmla="*/ 32 w 47"/>
                  <a:gd name="T11" fmla="*/ 28 h 34"/>
                  <a:gd name="T12" fmla="*/ 40 w 47"/>
                  <a:gd name="T13" fmla="*/ 34 h 34"/>
                  <a:gd name="T14" fmla="*/ 47 w 47"/>
                  <a:gd name="T15" fmla="*/ 24 h 34"/>
                  <a:gd name="T16" fmla="*/ 41 w 47"/>
                  <a:gd name="T17" fmla="*/ 19 h 34"/>
                  <a:gd name="T18" fmla="*/ 39 w 47"/>
                  <a:gd name="T19" fmla="*/ 18 h 34"/>
                  <a:gd name="T20" fmla="*/ 22 w 47"/>
                  <a:gd name="T21" fmla="*/ 7 h 34"/>
                  <a:gd name="T22" fmla="*/ 5 w 47"/>
                  <a:gd name="T23" fmla="*/ 0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
                  <a:gd name="T37" fmla="*/ 0 h 34"/>
                  <a:gd name="T38" fmla="*/ 47 w 47"/>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 h="34">
                    <a:moveTo>
                      <a:pt x="5" y="0"/>
                    </a:moveTo>
                    <a:lnTo>
                      <a:pt x="0" y="11"/>
                    </a:lnTo>
                    <a:lnTo>
                      <a:pt x="17" y="18"/>
                    </a:lnTo>
                    <a:lnTo>
                      <a:pt x="34" y="29"/>
                    </a:lnTo>
                    <a:lnTo>
                      <a:pt x="37" y="23"/>
                    </a:lnTo>
                    <a:lnTo>
                      <a:pt x="32" y="28"/>
                    </a:lnTo>
                    <a:lnTo>
                      <a:pt x="40" y="34"/>
                    </a:lnTo>
                    <a:lnTo>
                      <a:pt x="47" y="24"/>
                    </a:lnTo>
                    <a:lnTo>
                      <a:pt x="41" y="19"/>
                    </a:lnTo>
                    <a:lnTo>
                      <a:pt x="39" y="18"/>
                    </a:lnTo>
                    <a:lnTo>
                      <a:pt x="22" y="7"/>
                    </a:lnTo>
                    <a:lnTo>
                      <a:pt x="5" y="0"/>
                    </a:lnTo>
                    <a:close/>
                  </a:path>
                </a:pathLst>
              </a:custGeom>
              <a:solidFill>
                <a:srgbClr val="8F8E5D"/>
              </a:solidFill>
              <a:ln w="9525">
                <a:noFill/>
                <a:round/>
                <a:headEnd/>
                <a:tailEnd/>
              </a:ln>
            </p:spPr>
            <p:txBody>
              <a:bodyPr>
                <a:prstTxWarp prst="textNoShape">
                  <a:avLst/>
                </a:prstTxWarp>
              </a:bodyPr>
              <a:lstStyle/>
              <a:p>
                <a:endParaRPr lang="en-US"/>
              </a:p>
            </p:txBody>
          </p:sp>
          <p:sp>
            <p:nvSpPr>
              <p:cNvPr id="62783" name="Freeform 276"/>
              <p:cNvSpPr>
                <a:spLocks noChangeAspect="1"/>
              </p:cNvSpPr>
              <p:nvPr/>
            </p:nvSpPr>
            <p:spPr bwMode="auto">
              <a:xfrm>
                <a:off x="3090" y="501"/>
                <a:ext cx="22" cy="49"/>
              </a:xfrm>
              <a:custGeom>
                <a:avLst/>
                <a:gdLst>
                  <a:gd name="T0" fmla="*/ 10 w 22"/>
                  <a:gd name="T1" fmla="*/ 0 h 49"/>
                  <a:gd name="T2" fmla="*/ 0 w 22"/>
                  <a:gd name="T3" fmla="*/ 4 h 49"/>
                  <a:gd name="T4" fmla="*/ 4 w 22"/>
                  <a:gd name="T5" fmla="*/ 11 h 49"/>
                  <a:gd name="T6" fmla="*/ 8 w 22"/>
                  <a:gd name="T7" fmla="*/ 26 h 49"/>
                  <a:gd name="T8" fmla="*/ 10 w 22"/>
                  <a:gd name="T9" fmla="*/ 43 h 49"/>
                  <a:gd name="T10" fmla="*/ 9 w 22"/>
                  <a:gd name="T11" fmla="*/ 48 h 49"/>
                  <a:gd name="T12" fmla="*/ 21 w 22"/>
                  <a:gd name="T13" fmla="*/ 49 h 49"/>
                  <a:gd name="T14" fmla="*/ 22 w 22"/>
                  <a:gd name="T15" fmla="*/ 43 h 49"/>
                  <a:gd name="T16" fmla="*/ 20 w 22"/>
                  <a:gd name="T17" fmla="*/ 26 h 49"/>
                  <a:gd name="T18" fmla="*/ 14 w 22"/>
                  <a:gd name="T19" fmla="*/ 7 h 49"/>
                  <a:gd name="T20" fmla="*/ 10 w 22"/>
                  <a:gd name="T21" fmla="*/ 0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49"/>
                  <a:gd name="T35" fmla="*/ 22 w 22"/>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49">
                    <a:moveTo>
                      <a:pt x="10" y="0"/>
                    </a:moveTo>
                    <a:lnTo>
                      <a:pt x="0" y="4"/>
                    </a:lnTo>
                    <a:lnTo>
                      <a:pt x="4" y="11"/>
                    </a:lnTo>
                    <a:lnTo>
                      <a:pt x="8" y="26"/>
                    </a:lnTo>
                    <a:lnTo>
                      <a:pt x="10" y="43"/>
                    </a:lnTo>
                    <a:lnTo>
                      <a:pt x="9" y="48"/>
                    </a:lnTo>
                    <a:lnTo>
                      <a:pt x="21" y="49"/>
                    </a:lnTo>
                    <a:lnTo>
                      <a:pt x="22" y="43"/>
                    </a:lnTo>
                    <a:lnTo>
                      <a:pt x="20" y="26"/>
                    </a:lnTo>
                    <a:lnTo>
                      <a:pt x="14" y="7"/>
                    </a:lnTo>
                    <a:lnTo>
                      <a:pt x="10" y="0"/>
                    </a:lnTo>
                    <a:close/>
                  </a:path>
                </a:pathLst>
              </a:custGeom>
              <a:solidFill>
                <a:srgbClr val="8F8E5D"/>
              </a:solidFill>
              <a:ln w="9525">
                <a:noFill/>
                <a:round/>
                <a:headEnd/>
                <a:tailEnd/>
              </a:ln>
            </p:spPr>
            <p:txBody>
              <a:bodyPr>
                <a:prstTxWarp prst="textNoShape">
                  <a:avLst/>
                </a:prstTxWarp>
              </a:bodyPr>
              <a:lstStyle/>
              <a:p>
                <a:endParaRPr lang="en-US"/>
              </a:p>
            </p:txBody>
          </p:sp>
          <p:sp>
            <p:nvSpPr>
              <p:cNvPr id="62784" name="Freeform 277"/>
              <p:cNvSpPr>
                <a:spLocks noChangeAspect="1"/>
              </p:cNvSpPr>
              <p:nvPr/>
            </p:nvSpPr>
            <p:spPr bwMode="auto">
              <a:xfrm>
                <a:off x="3073" y="583"/>
                <a:ext cx="30" cy="49"/>
              </a:xfrm>
              <a:custGeom>
                <a:avLst/>
                <a:gdLst>
                  <a:gd name="T0" fmla="*/ 30 w 30"/>
                  <a:gd name="T1" fmla="*/ 4 h 49"/>
                  <a:gd name="T2" fmla="*/ 20 w 30"/>
                  <a:gd name="T3" fmla="*/ 0 h 49"/>
                  <a:gd name="T4" fmla="*/ 12 w 30"/>
                  <a:gd name="T5" fmla="*/ 20 h 49"/>
                  <a:gd name="T6" fmla="*/ 18 w 30"/>
                  <a:gd name="T7" fmla="*/ 20 h 49"/>
                  <a:gd name="T8" fmla="*/ 14 w 30"/>
                  <a:gd name="T9" fmla="*/ 15 h 49"/>
                  <a:gd name="T10" fmla="*/ 3 w 30"/>
                  <a:gd name="T11" fmla="*/ 37 h 49"/>
                  <a:gd name="T12" fmla="*/ 0 w 30"/>
                  <a:gd name="T13" fmla="*/ 41 h 49"/>
                  <a:gd name="T14" fmla="*/ 9 w 30"/>
                  <a:gd name="T15" fmla="*/ 49 h 49"/>
                  <a:gd name="T16" fmla="*/ 12 w 30"/>
                  <a:gd name="T17" fmla="*/ 46 h 49"/>
                  <a:gd name="T18" fmla="*/ 23 w 30"/>
                  <a:gd name="T19" fmla="*/ 24 h 49"/>
                  <a:gd name="T20" fmla="*/ 24 w 30"/>
                  <a:gd name="T21" fmla="*/ 20 h 49"/>
                  <a:gd name="T22" fmla="*/ 24 w 30"/>
                  <a:gd name="T23" fmla="*/ 20 h 49"/>
                  <a:gd name="T24" fmla="*/ 30 w 30"/>
                  <a:gd name="T25" fmla="*/ 4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49"/>
                  <a:gd name="T41" fmla="*/ 30 w 3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49">
                    <a:moveTo>
                      <a:pt x="30" y="4"/>
                    </a:moveTo>
                    <a:lnTo>
                      <a:pt x="20" y="0"/>
                    </a:lnTo>
                    <a:lnTo>
                      <a:pt x="12" y="20"/>
                    </a:lnTo>
                    <a:lnTo>
                      <a:pt x="18" y="20"/>
                    </a:lnTo>
                    <a:lnTo>
                      <a:pt x="14" y="15"/>
                    </a:lnTo>
                    <a:lnTo>
                      <a:pt x="3" y="37"/>
                    </a:lnTo>
                    <a:lnTo>
                      <a:pt x="0" y="41"/>
                    </a:lnTo>
                    <a:lnTo>
                      <a:pt x="9" y="49"/>
                    </a:lnTo>
                    <a:lnTo>
                      <a:pt x="12" y="46"/>
                    </a:lnTo>
                    <a:lnTo>
                      <a:pt x="23" y="24"/>
                    </a:lnTo>
                    <a:lnTo>
                      <a:pt x="24" y="20"/>
                    </a:lnTo>
                    <a:lnTo>
                      <a:pt x="30" y="4"/>
                    </a:lnTo>
                    <a:close/>
                  </a:path>
                </a:pathLst>
              </a:custGeom>
              <a:solidFill>
                <a:srgbClr val="8F8E5D"/>
              </a:solidFill>
              <a:ln w="9525">
                <a:noFill/>
                <a:round/>
                <a:headEnd/>
                <a:tailEnd/>
              </a:ln>
            </p:spPr>
            <p:txBody>
              <a:bodyPr>
                <a:prstTxWarp prst="textNoShape">
                  <a:avLst/>
                </a:prstTxWarp>
              </a:bodyPr>
              <a:lstStyle/>
              <a:p>
                <a:endParaRPr lang="en-US"/>
              </a:p>
            </p:txBody>
          </p:sp>
          <p:sp>
            <p:nvSpPr>
              <p:cNvPr id="62785" name="Freeform 278"/>
              <p:cNvSpPr>
                <a:spLocks noChangeAspect="1"/>
              </p:cNvSpPr>
              <p:nvPr/>
            </p:nvSpPr>
            <p:spPr bwMode="auto">
              <a:xfrm>
                <a:off x="3024" y="654"/>
                <a:ext cx="38" cy="46"/>
              </a:xfrm>
              <a:custGeom>
                <a:avLst/>
                <a:gdLst>
                  <a:gd name="T0" fmla="*/ 38 w 38"/>
                  <a:gd name="T1" fmla="*/ 9 h 46"/>
                  <a:gd name="T2" fmla="*/ 30 w 38"/>
                  <a:gd name="T3" fmla="*/ 0 h 46"/>
                  <a:gd name="T4" fmla="*/ 22 w 38"/>
                  <a:gd name="T5" fmla="*/ 11 h 46"/>
                  <a:gd name="T6" fmla="*/ 3 w 38"/>
                  <a:gd name="T7" fmla="*/ 34 h 46"/>
                  <a:gd name="T8" fmla="*/ 0 w 38"/>
                  <a:gd name="T9" fmla="*/ 37 h 46"/>
                  <a:gd name="T10" fmla="*/ 8 w 38"/>
                  <a:gd name="T11" fmla="*/ 46 h 46"/>
                  <a:gd name="T12" fmla="*/ 12 w 38"/>
                  <a:gd name="T13" fmla="*/ 43 h 46"/>
                  <a:gd name="T14" fmla="*/ 31 w 38"/>
                  <a:gd name="T15" fmla="*/ 20 h 46"/>
                  <a:gd name="T16" fmla="*/ 38 w 38"/>
                  <a:gd name="T17" fmla="*/ 9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46"/>
                  <a:gd name="T29" fmla="*/ 38 w 38"/>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46">
                    <a:moveTo>
                      <a:pt x="38" y="9"/>
                    </a:moveTo>
                    <a:lnTo>
                      <a:pt x="30" y="0"/>
                    </a:lnTo>
                    <a:lnTo>
                      <a:pt x="22" y="11"/>
                    </a:lnTo>
                    <a:lnTo>
                      <a:pt x="3" y="34"/>
                    </a:lnTo>
                    <a:lnTo>
                      <a:pt x="0" y="37"/>
                    </a:lnTo>
                    <a:lnTo>
                      <a:pt x="8" y="46"/>
                    </a:lnTo>
                    <a:lnTo>
                      <a:pt x="12" y="43"/>
                    </a:lnTo>
                    <a:lnTo>
                      <a:pt x="31" y="20"/>
                    </a:lnTo>
                    <a:lnTo>
                      <a:pt x="38" y="9"/>
                    </a:lnTo>
                    <a:close/>
                  </a:path>
                </a:pathLst>
              </a:custGeom>
              <a:solidFill>
                <a:srgbClr val="8F8E5D"/>
              </a:solidFill>
              <a:ln w="9525">
                <a:noFill/>
                <a:round/>
                <a:headEnd/>
                <a:tailEnd/>
              </a:ln>
            </p:spPr>
            <p:txBody>
              <a:bodyPr>
                <a:prstTxWarp prst="textNoShape">
                  <a:avLst/>
                </a:prstTxWarp>
              </a:bodyPr>
              <a:lstStyle/>
              <a:p>
                <a:endParaRPr lang="en-US"/>
              </a:p>
            </p:txBody>
          </p:sp>
          <p:sp>
            <p:nvSpPr>
              <p:cNvPr id="62786" name="Freeform 279"/>
              <p:cNvSpPr>
                <a:spLocks noChangeAspect="1"/>
              </p:cNvSpPr>
              <p:nvPr/>
            </p:nvSpPr>
            <p:spPr bwMode="auto">
              <a:xfrm>
                <a:off x="2966" y="718"/>
                <a:ext cx="42" cy="43"/>
              </a:xfrm>
              <a:custGeom>
                <a:avLst/>
                <a:gdLst>
                  <a:gd name="T0" fmla="*/ 42 w 42"/>
                  <a:gd name="T1" fmla="*/ 9 h 43"/>
                  <a:gd name="T2" fmla="*/ 35 w 42"/>
                  <a:gd name="T3" fmla="*/ 0 h 43"/>
                  <a:gd name="T4" fmla="*/ 14 w 42"/>
                  <a:gd name="T5" fmla="*/ 20 h 43"/>
                  <a:gd name="T6" fmla="*/ 0 w 42"/>
                  <a:gd name="T7" fmla="*/ 34 h 43"/>
                  <a:gd name="T8" fmla="*/ 7 w 42"/>
                  <a:gd name="T9" fmla="*/ 43 h 43"/>
                  <a:gd name="T10" fmla="*/ 23 w 42"/>
                  <a:gd name="T11" fmla="*/ 29 h 43"/>
                  <a:gd name="T12" fmla="*/ 42 w 42"/>
                  <a:gd name="T13" fmla="*/ 9 h 43"/>
                  <a:gd name="T14" fmla="*/ 0 60000 65536"/>
                  <a:gd name="T15" fmla="*/ 0 60000 65536"/>
                  <a:gd name="T16" fmla="*/ 0 60000 65536"/>
                  <a:gd name="T17" fmla="*/ 0 60000 65536"/>
                  <a:gd name="T18" fmla="*/ 0 60000 65536"/>
                  <a:gd name="T19" fmla="*/ 0 60000 65536"/>
                  <a:gd name="T20" fmla="*/ 0 60000 65536"/>
                  <a:gd name="T21" fmla="*/ 0 w 42"/>
                  <a:gd name="T22" fmla="*/ 0 h 43"/>
                  <a:gd name="T23" fmla="*/ 42 w 42"/>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3">
                    <a:moveTo>
                      <a:pt x="42" y="9"/>
                    </a:moveTo>
                    <a:lnTo>
                      <a:pt x="35" y="0"/>
                    </a:lnTo>
                    <a:lnTo>
                      <a:pt x="14" y="20"/>
                    </a:lnTo>
                    <a:lnTo>
                      <a:pt x="0" y="34"/>
                    </a:lnTo>
                    <a:lnTo>
                      <a:pt x="7" y="43"/>
                    </a:lnTo>
                    <a:lnTo>
                      <a:pt x="23" y="29"/>
                    </a:lnTo>
                    <a:lnTo>
                      <a:pt x="42" y="9"/>
                    </a:lnTo>
                    <a:close/>
                  </a:path>
                </a:pathLst>
              </a:custGeom>
              <a:solidFill>
                <a:srgbClr val="8F8E5D"/>
              </a:solidFill>
              <a:ln w="9525">
                <a:noFill/>
                <a:round/>
                <a:headEnd/>
                <a:tailEnd/>
              </a:ln>
            </p:spPr>
            <p:txBody>
              <a:bodyPr>
                <a:prstTxWarp prst="textNoShape">
                  <a:avLst/>
                </a:prstTxWarp>
              </a:bodyPr>
              <a:lstStyle/>
              <a:p>
                <a:endParaRPr lang="en-US"/>
              </a:p>
            </p:txBody>
          </p:sp>
          <p:sp>
            <p:nvSpPr>
              <p:cNvPr id="62787" name="Freeform 280"/>
              <p:cNvSpPr>
                <a:spLocks noChangeAspect="1"/>
              </p:cNvSpPr>
              <p:nvPr/>
            </p:nvSpPr>
            <p:spPr bwMode="auto">
              <a:xfrm>
                <a:off x="2903" y="776"/>
                <a:ext cx="44" cy="40"/>
              </a:xfrm>
              <a:custGeom>
                <a:avLst/>
                <a:gdLst>
                  <a:gd name="T0" fmla="*/ 44 w 44"/>
                  <a:gd name="T1" fmla="*/ 9 h 40"/>
                  <a:gd name="T2" fmla="*/ 37 w 44"/>
                  <a:gd name="T3" fmla="*/ 0 h 40"/>
                  <a:gd name="T4" fmla="*/ 20 w 44"/>
                  <a:gd name="T5" fmla="*/ 14 h 40"/>
                  <a:gd name="T6" fmla="*/ 0 w 44"/>
                  <a:gd name="T7" fmla="*/ 30 h 40"/>
                  <a:gd name="T8" fmla="*/ 7 w 44"/>
                  <a:gd name="T9" fmla="*/ 40 h 40"/>
                  <a:gd name="T10" fmla="*/ 29 w 44"/>
                  <a:gd name="T11" fmla="*/ 23 h 40"/>
                  <a:gd name="T12" fmla="*/ 44 w 44"/>
                  <a:gd name="T13" fmla="*/ 9 h 40"/>
                  <a:gd name="T14" fmla="*/ 0 60000 65536"/>
                  <a:gd name="T15" fmla="*/ 0 60000 65536"/>
                  <a:gd name="T16" fmla="*/ 0 60000 65536"/>
                  <a:gd name="T17" fmla="*/ 0 60000 65536"/>
                  <a:gd name="T18" fmla="*/ 0 60000 65536"/>
                  <a:gd name="T19" fmla="*/ 0 60000 65536"/>
                  <a:gd name="T20" fmla="*/ 0 60000 65536"/>
                  <a:gd name="T21" fmla="*/ 0 w 44"/>
                  <a:gd name="T22" fmla="*/ 0 h 40"/>
                  <a:gd name="T23" fmla="*/ 44 w 4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0">
                    <a:moveTo>
                      <a:pt x="44" y="9"/>
                    </a:moveTo>
                    <a:lnTo>
                      <a:pt x="37" y="0"/>
                    </a:lnTo>
                    <a:lnTo>
                      <a:pt x="20" y="14"/>
                    </a:lnTo>
                    <a:lnTo>
                      <a:pt x="0" y="30"/>
                    </a:lnTo>
                    <a:lnTo>
                      <a:pt x="7" y="40"/>
                    </a:lnTo>
                    <a:lnTo>
                      <a:pt x="29" y="23"/>
                    </a:lnTo>
                    <a:lnTo>
                      <a:pt x="44" y="9"/>
                    </a:lnTo>
                    <a:close/>
                  </a:path>
                </a:pathLst>
              </a:custGeom>
              <a:solidFill>
                <a:srgbClr val="8F8E5D"/>
              </a:solidFill>
              <a:ln w="9525">
                <a:noFill/>
                <a:round/>
                <a:headEnd/>
                <a:tailEnd/>
              </a:ln>
            </p:spPr>
            <p:txBody>
              <a:bodyPr>
                <a:prstTxWarp prst="textNoShape">
                  <a:avLst/>
                </a:prstTxWarp>
              </a:bodyPr>
              <a:lstStyle/>
              <a:p>
                <a:endParaRPr lang="en-US"/>
              </a:p>
            </p:txBody>
          </p:sp>
          <p:sp>
            <p:nvSpPr>
              <p:cNvPr id="62788" name="Freeform 281"/>
              <p:cNvSpPr>
                <a:spLocks noChangeAspect="1"/>
              </p:cNvSpPr>
              <p:nvPr/>
            </p:nvSpPr>
            <p:spPr bwMode="auto">
              <a:xfrm>
                <a:off x="2837" y="829"/>
                <a:ext cx="45" cy="39"/>
              </a:xfrm>
              <a:custGeom>
                <a:avLst/>
                <a:gdLst>
                  <a:gd name="T0" fmla="*/ 45 w 45"/>
                  <a:gd name="T1" fmla="*/ 10 h 39"/>
                  <a:gd name="T2" fmla="*/ 38 w 45"/>
                  <a:gd name="T3" fmla="*/ 0 h 39"/>
                  <a:gd name="T4" fmla="*/ 19 w 45"/>
                  <a:gd name="T5" fmla="*/ 15 h 39"/>
                  <a:gd name="T6" fmla="*/ 0 w 45"/>
                  <a:gd name="T7" fmla="*/ 29 h 39"/>
                  <a:gd name="T8" fmla="*/ 7 w 45"/>
                  <a:gd name="T9" fmla="*/ 39 h 39"/>
                  <a:gd name="T10" fmla="*/ 28 w 45"/>
                  <a:gd name="T11" fmla="*/ 24 h 39"/>
                  <a:gd name="T12" fmla="*/ 45 w 45"/>
                  <a:gd name="T13" fmla="*/ 10 h 39"/>
                  <a:gd name="T14" fmla="*/ 0 60000 65536"/>
                  <a:gd name="T15" fmla="*/ 0 60000 65536"/>
                  <a:gd name="T16" fmla="*/ 0 60000 65536"/>
                  <a:gd name="T17" fmla="*/ 0 60000 65536"/>
                  <a:gd name="T18" fmla="*/ 0 60000 65536"/>
                  <a:gd name="T19" fmla="*/ 0 60000 65536"/>
                  <a:gd name="T20" fmla="*/ 0 60000 65536"/>
                  <a:gd name="T21" fmla="*/ 0 w 45"/>
                  <a:gd name="T22" fmla="*/ 0 h 39"/>
                  <a:gd name="T23" fmla="*/ 45 w 4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9">
                    <a:moveTo>
                      <a:pt x="45" y="10"/>
                    </a:moveTo>
                    <a:lnTo>
                      <a:pt x="38" y="0"/>
                    </a:lnTo>
                    <a:lnTo>
                      <a:pt x="19" y="15"/>
                    </a:lnTo>
                    <a:lnTo>
                      <a:pt x="0" y="29"/>
                    </a:lnTo>
                    <a:lnTo>
                      <a:pt x="7" y="39"/>
                    </a:lnTo>
                    <a:lnTo>
                      <a:pt x="28" y="24"/>
                    </a:lnTo>
                    <a:lnTo>
                      <a:pt x="45" y="10"/>
                    </a:lnTo>
                    <a:close/>
                  </a:path>
                </a:pathLst>
              </a:custGeom>
              <a:solidFill>
                <a:srgbClr val="8F8E5D"/>
              </a:solidFill>
              <a:ln w="9525">
                <a:noFill/>
                <a:round/>
                <a:headEnd/>
                <a:tailEnd/>
              </a:ln>
            </p:spPr>
            <p:txBody>
              <a:bodyPr>
                <a:prstTxWarp prst="textNoShape">
                  <a:avLst/>
                </a:prstTxWarp>
              </a:bodyPr>
              <a:lstStyle/>
              <a:p>
                <a:endParaRPr lang="en-US"/>
              </a:p>
            </p:txBody>
          </p:sp>
          <p:sp>
            <p:nvSpPr>
              <p:cNvPr id="62789" name="Freeform 282"/>
              <p:cNvSpPr>
                <a:spLocks noChangeAspect="1"/>
              </p:cNvSpPr>
              <p:nvPr/>
            </p:nvSpPr>
            <p:spPr bwMode="auto">
              <a:xfrm>
                <a:off x="2769" y="879"/>
                <a:ext cx="46" cy="38"/>
              </a:xfrm>
              <a:custGeom>
                <a:avLst/>
                <a:gdLst>
                  <a:gd name="T0" fmla="*/ 46 w 46"/>
                  <a:gd name="T1" fmla="*/ 10 h 38"/>
                  <a:gd name="T2" fmla="*/ 39 w 46"/>
                  <a:gd name="T3" fmla="*/ 0 h 38"/>
                  <a:gd name="T4" fmla="*/ 12 w 46"/>
                  <a:gd name="T5" fmla="*/ 20 h 38"/>
                  <a:gd name="T6" fmla="*/ 0 w 46"/>
                  <a:gd name="T7" fmla="*/ 28 h 38"/>
                  <a:gd name="T8" fmla="*/ 7 w 46"/>
                  <a:gd name="T9" fmla="*/ 38 h 38"/>
                  <a:gd name="T10" fmla="*/ 21 w 46"/>
                  <a:gd name="T11" fmla="*/ 29 h 38"/>
                  <a:gd name="T12" fmla="*/ 46 w 46"/>
                  <a:gd name="T13" fmla="*/ 10 h 38"/>
                  <a:gd name="T14" fmla="*/ 0 60000 65536"/>
                  <a:gd name="T15" fmla="*/ 0 60000 65536"/>
                  <a:gd name="T16" fmla="*/ 0 60000 65536"/>
                  <a:gd name="T17" fmla="*/ 0 60000 65536"/>
                  <a:gd name="T18" fmla="*/ 0 60000 65536"/>
                  <a:gd name="T19" fmla="*/ 0 60000 65536"/>
                  <a:gd name="T20" fmla="*/ 0 60000 65536"/>
                  <a:gd name="T21" fmla="*/ 0 w 46"/>
                  <a:gd name="T22" fmla="*/ 0 h 38"/>
                  <a:gd name="T23" fmla="*/ 46 w 4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8">
                    <a:moveTo>
                      <a:pt x="46" y="10"/>
                    </a:moveTo>
                    <a:lnTo>
                      <a:pt x="39" y="0"/>
                    </a:lnTo>
                    <a:lnTo>
                      <a:pt x="12" y="20"/>
                    </a:lnTo>
                    <a:lnTo>
                      <a:pt x="0" y="28"/>
                    </a:lnTo>
                    <a:lnTo>
                      <a:pt x="7" y="38"/>
                    </a:lnTo>
                    <a:lnTo>
                      <a:pt x="21" y="29"/>
                    </a:lnTo>
                    <a:lnTo>
                      <a:pt x="46" y="10"/>
                    </a:lnTo>
                    <a:close/>
                  </a:path>
                </a:pathLst>
              </a:custGeom>
              <a:solidFill>
                <a:srgbClr val="8F8E5D"/>
              </a:solidFill>
              <a:ln w="9525">
                <a:noFill/>
                <a:round/>
                <a:headEnd/>
                <a:tailEnd/>
              </a:ln>
            </p:spPr>
            <p:txBody>
              <a:bodyPr>
                <a:prstTxWarp prst="textNoShape">
                  <a:avLst/>
                </a:prstTxWarp>
              </a:bodyPr>
              <a:lstStyle/>
              <a:p>
                <a:endParaRPr lang="en-US"/>
              </a:p>
            </p:txBody>
          </p:sp>
          <p:sp>
            <p:nvSpPr>
              <p:cNvPr id="62790" name="Freeform 283"/>
              <p:cNvSpPr>
                <a:spLocks noChangeAspect="1"/>
              </p:cNvSpPr>
              <p:nvPr/>
            </p:nvSpPr>
            <p:spPr bwMode="auto">
              <a:xfrm>
                <a:off x="2699" y="927"/>
                <a:ext cx="47" cy="37"/>
              </a:xfrm>
              <a:custGeom>
                <a:avLst/>
                <a:gdLst>
                  <a:gd name="T0" fmla="*/ 47 w 47"/>
                  <a:gd name="T1" fmla="*/ 10 h 37"/>
                  <a:gd name="T2" fmla="*/ 41 w 47"/>
                  <a:gd name="T3" fmla="*/ 0 h 37"/>
                  <a:gd name="T4" fmla="*/ 0 w 47"/>
                  <a:gd name="T5" fmla="*/ 27 h 37"/>
                  <a:gd name="T6" fmla="*/ 6 w 47"/>
                  <a:gd name="T7" fmla="*/ 37 h 37"/>
                  <a:gd name="T8" fmla="*/ 47 w 47"/>
                  <a:gd name="T9" fmla="*/ 10 h 37"/>
                  <a:gd name="T10" fmla="*/ 0 60000 65536"/>
                  <a:gd name="T11" fmla="*/ 0 60000 65536"/>
                  <a:gd name="T12" fmla="*/ 0 60000 65536"/>
                  <a:gd name="T13" fmla="*/ 0 60000 65536"/>
                  <a:gd name="T14" fmla="*/ 0 60000 65536"/>
                  <a:gd name="T15" fmla="*/ 0 w 47"/>
                  <a:gd name="T16" fmla="*/ 0 h 37"/>
                  <a:gd name="T17" fmla="*/ 47 w 47"/>
                  <a:gd name="T18" fmla="*/ 37 h 37"/>
                </a:gdLst>
                <a:ahLst/>
                <a:cxnLst>
                  <a:cxn ang="T10">
                    <a:pos x="T0" y="T1"/>
                  </a:cxn>
                  <a:cxn ang="T11">
                    <a:pos x="T2" y="T3"/>
                  </a:cxn>
                  <a:cxn ang="T12">
                    <a:pos x="T4" y="T5"/>
                  </a:cxn>
                  <a:cxn ang="T13">
                    <a:pos x="T6" y="T7"/>
                  </a:cxn>
                  <a:cxn ang="T14">
                    <a:pos x="T8" y="T9"/>
                  </a:cxn>
                </a:cxnLst>
                <a:rect l="T15" t="T16" r="T17" b="T18"/>
                <a:pathLst>
                  <a:path w="47" h="37">
                    <a:moveTo>
                      <a:pt x="47" y="10"/>
                    </a:moveTo>
                    <a:lnTo>
                      <a:pt x="41" y="0"/>
                    </a:lnTo>
                    <a:lnTo>
                      <a:pt x="0" y="27"/>
                    </a:lnTo>
                    <a:lnTo>
                      <a:pt x="6" y="37"/>
                    </a:lnTo>
                    <a:lnTo>
                      <a:pt x="47" y="10"/>
                    </a:lnTo>
                    <a:close/>
                  </a:path>
                </a:pathLst>
              </a:custGeom>
              <a:solidFill>
                <a:srgbClr val="8F8E5D"/>
              </a:solidFill>
              <a:ln w="9525">
                <a:noFill/>
                <a:round/>
                <a:headEnd/>
                <a:tailEnd/>
              </a:ln>
            </p:spPr>
            <p:txBody>
              <a:bodyPr>
                <a:prstTxWarp prst="textNoShape">
                  <a:avLst/>
                </a:prstTxWarp>
              </a:bodyPr>
              <a:lstStyle/>
              <a:p>
                <a:endParaRPr lang="en-US"/>
              </a:p>
            </p:txBody>
          </p:sp>
          <p:sp>
            <p:nvSpPr>
              <p:cNvPr id="62791" name="Freeform 284"/>
              <p:cNvSpPr>
                <a:spLocks noChangeAspect="1"/>
              </p:cNvSpPr>
              <p:nvPr/>
            </p:nvSpPr>
            <p:spPr bwMode="auto">
              <a:xfrm>
                <a:off x="2628" y="973"/>
                <a:ext cx="47" cy="35"/>
              </a:xfrm>
              <a:custGeom>
                <a:avLst/>
                <a:gdLst>
                  <a:gd name="T0" fmla="*/ 47 w 47"/>
                  <a:gd name="T1" fmla="*/ 10 h 35"/>
                  <a:gd name="T2" fmla="*/ 41 w 47"/>
                  <a:gd name="T3" fmla="*/ 0 h 35"/>
                  <a:gd name="T4" fmla="*/ 25 w 47"/>
                  <a:gd name="T5" fmla="*/ 10 h 35"/>
                  <a:gd name="T6" fmla="*/ 0 w 47"/>
                  <a:gd name="T7" fmla="*/ 25 h 35"/>
                  <a:gd name="T8" fmla="*/ 6 w 47"/>
                  <a:gd name="T9" fmla="*/ 35 h 35"/>
                  <a:gd name="T10" fmla="*/ 30 w 47"/>
                  <a:gd name="T11" fmla="*/ 21 h 35"/>
                  <a:gd name="T12" fmla="*/ 47 w 47"/>
                  <a:gd name="T13" fmla="*/ 10 h 35"/>
                  <a:gd name="T14" fmla="*/ 0 60000 65536"/>
                  <a:gd name="T15" fmla="*/ 0 60000 65536"/>
                  <a:gd name="T16" fmla="*/ 0 60000 65536"/>
                  <a:gd name="T17" fmla="*/ 0 60000 65536"/>
                  <a:gd name="T18" fmla="*/ 0 60000 65536"/>
                  <a:gd name="T19" fmla="*/ 0 60000 65536"/>
                  <a:gd name="T20" fmla="*/ 0 60000 65536"/>
                  <a:gd name="T21" fmla="*/ 0 w 47"/>
                  <a:gd name="T22" fmla="*/ 0 h 35"/>
                  <a:gd name="T23" fmla="*/ 47 w 4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5">
                    <a:moveTo>
                      <a:pt x="47" y="10"/>
                    </a:moveTo>
                    <a:lnTo>
                      <a:pt x="41" y="0"/>
                    </a:lnTo>
                    <a:lnTo>
                      <a:pt x="25" y="10"/>
                    </a:lnTo>
                    <a:lnTo>
                      <a:pt x="0" y="25"/>
                    </a:lnTo>
                    <a:lnTo>
                      <a:pt x="6" y="35"/>
                    </a:lnTo>
                    <a:lnTo>
                      <a:pt x="30" y="21"/>
                    </a:lnTo>
                    <a:lnTo>
                      <a:pt x="47" y="10"/>
                    </a:lnTo>
                    <a:close/>
                  </a:path>
                </a:pathLst>
              </a:custGeom>
              <a:solidFill>
                <a:srgbClr val="8F8E5D"/>
              </a:solidFill>
              <a:ln w="9525">
                <a:noFill/>
                <a:round/>
                <a:headEnd/>
                <a:tailEnd/>
              </a:ln>
            </p:spPr>
            <p:txBody>
              <a:bodyPr>
                <a:prstTxWarp prst="textNoShape">
                  <a:avLst/>
                </a:prstTxWarp>
              </a:bodyPr>
              <a:lstStyle/>
              <a:p>
                <a:endParaRPr lang="en-US"/>
              </a:p>
            </p:txBody>
          </p:sp>
          <p:sp>
            <p:nvSpPr>
              <p:cNvPr id="62792" name="Freeform 285"/>
              <p:cNvSpPr>
                <a:spLocks noChangeAspect="1"/>
              </p:cNvSpPr>
              <p:nvPr/>
            </p:nvSpPr>
            <p:spPr bwMode="auto">
              <a:xfrm>
                <a:off x="2556" y="1017"/>
                <a:ext cx="47" cy="34"/>
              </a:xfrm>
              <a:custGeom>
                <a:avLst/>
                <a:gdLst>
                  <a:gd name="T0" fmla="*/ 47 w 47"/>
                  <a:gd name="T1" fmla="*/ 10 h 34"/>
                  <a:gd name="T2" fmla="*/ 41 w 47"/>
                  <a:gd name="T3" fmla="*/ 0 h 34"/>
                  <a:gd name="T4" fmla="*/ 1 w 47"/>
                  <a:gd name="T5" fmla="*/ 23 h 34"/>
                  <a:gd name="T6" fmla="*/ 0 w 47"/>
                  <a:gd name="T7" fmla="*/ 24 h 34"/>
                  <a:gd name="T8" fmla="*/ 6 w 47"/>
                  <a:gd name="T9" fmla="*/ 34 h 34"/>
                  <a:gd name="T10" fmla="*/ 6 w 47"/>
                  <a:gd name="T11" fmla="*/ 34 h 34"/>
                  <a:gd name="T12" fmla="*/ 47 w 47"/>
                  <a:gd name="T13" fmla="*/ 10 h 34"/>
                  <a:gd name="T14" fmla="*/ 0 60000 65536"/>
                  <a:gd name="T15" fmla="*/ 0 60000 65536"/>
                  <a:gd name="T16" fmla="*/ 0 60000 65536"/>
                  <a:gd name="T17" fmla="*/ 0 60000 65536"/>
                  <a:gd name="T18" fmla="*/ 0 60000 65536"/>
                  <a:gd name="T19" fmla="*/ 0 60000 65536"/>
                  <a:gd name="T20" fmla="*/ 0 60000 65536"/>
                  <a:gd name="T21" fmla="*/ 0 w 47"/>
                  <a:gd name="T22" fmla="*/ 0 h 34"/>
                  <a:gd name="T23" fmla="*/ 47 w 47"/>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4">
                    <a:moveTo>
                      <a:pt x="47" y="10"/>
                    </a:moveTo>
                    <a:lnTo>
                      <a:pt x="41" y="0"/>
                    </a:lnTo>
                    <a:lnTo>
                      <a:pt x="1" y="23"/>
                    </a:lnTo>
                    <a:lnTo>
                      <a:pt x="0" y="24"/>
                    </a:lnTo>
                    <a:lnTo>
                      <a:pt x="6" y="34"/>
                    </a:lnTo>
                    <a:lnTo>
                      <a:pt x="47" y="10"/>
                    </a:lnTo>
                    <a:close/>
                  </a:path>
                </a:pathLst>
              </a:custGeom>
              <a:solidFill>
                <a:srgbClr val="8F8E5D"/>
              </a:solidFill>
              <a:ln w="9525">
                <a:noFill/>
                <a:round/>
                <a:headEnd/>
                <a:tailEnd/>
              </a:ln>
            </p:spPr>
            <p:txBody>
              <a:bodyPr>
                <a:prstTxWarp prst="textNoShape">
                  <a:avLst/>
                </a:prstTxWarp>
              </a:bodyPr>
              <a:lstStyle/>
              <a:p>
                <a:endParaRPr lang="en-US"/>
              </a:p>
            </p:txBody>
          </p:sp>
          <p:sp>
            <p:nvSpPr>
              <p:cNvPr id="62793" name="Freeform 286"/>
              <p:cNvSpPr>
                <a:spLocks noChangeAspect="1"/>
              </p:cNvSpPr>
              <p:nvPr/>
            </p:nvSpPr>
            <p:spPr bwMode="auto">
              <a:xfrm>
                <a:off x="2482" y="1058"/>
                <a:ext cx="48" cy="34"/>
              </a:xfrm>
              <a:custGeom>
                <a:avLst/>
                <a:gdLst>
                  <a:gd name="T0" fmla="*/ 48 w 48"/>
                  <a:gd name="T1" fmla="*/ 10 h 34"/>
                  <a:gd name="T2" fmla="*/ 42 w 48"/>
                  <a:gd name="T3" fmla="*/ 0 h 34"/>
                  <a:gd name="T4" fmla="*/ 25 w 48"/>
                  <a:gd name="T5" fmla="*/ 10 h 34"/>
                  <a:gd name="T6" fmla="*/ 0 w 48"/>
                  <a:gd name="T7" fmla="*/ 24 h 34"/>
                  <a:gd name="T8" fmla="*/ 6 w 48"/>
                  <a:gd name="T9" fmla="*/ 34 h 34"/>
                  <a:gd name="T10" fmla="*/ 30 w 48"/>
                  <a:gd name="T11" fmla="*/ 21 h 34"/>
                  <a:gd name="T12" fmla="*/ 48 w 48"/>
                  <a:gd name="T13" fmla="*/ 10 h 34"/>
                  <a:gd name="T14" fmla="*/ 0 60000 65536"/>
                  <a:gd name="T15" fmla="*/ 0 60000 65536"/>
                  <a:gd name="T16" fmla="*/ 0 60000 65536"/>
                  <a:gd name="T17" fmla="*/ 0 60000 65536"/>
                  <a:gd name="T18" fmla="*/ 0 60000 65536"/>
                  <a:gd name="T19" fmla="*/ 0 60000 65536"/>
                  <a:gd name="T20" fmla="*/ 0 60000 65536"/>
                  <a:gd name="T21" fmla="*/ 0 w 48"/>
                  <a:gd name="T22" fmla="*/ 0 h 34"/>
                  <a:gd name="T23" fmla="*/ 48 w 48"/>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4">
                    <a:moveTo>
                      <a:pt x="48" y="10"/>
                    </a:moveTo>
                    <a:lnTo>
                      <a:pt x="42" y="0"/>
                    </a:lnTo>
                    <a:lnTo>
                      <a:pt x="25" y="10"/>
                    </a:lnTo>
                    <a:lnTo>
                      <a:pt x="0" y="24"/>
                    </a:lnTo>
                    <a:lnTo>
                      <a:pt x="6" y="34"/>
                    </a:lnTo>
                    <a:lnTo>
                      <a:pt x="30" y="21"/>
                    </a:lnTo>
                    <a:lnTo>
                      <a:pt x="48" y="10"/>
                    </a:lnTo>
                    <a:close/>
                  </a:path>
                </a:pathLst>
              </a:custGeom>
              <a:solidFill>
                <a:srgbClr val="8F8E5D"/>
              </a:solidFill>
              <a:ln w="9525">
                <a:noFill/>
                <a:round/>
                <a:headEnd/>
                <a:tailEnd/>
              </a:ln>
            </p:spPr>
            <p:txBody>
              <a:bodyPr>
                <a:prstTxWarp prst="textNoShape">
                  <a:avLst/>
                </a:prstTxWarp>
              </a:bodyPr>
              <a:lstStyle/>
              <a:p>
                <a:endParaRPr lang="en-US"/>
              </a:p>
            </p:txBody>
          </p:sp>
          <p:sp>
            <p:nvSpPr>
              <p:cNvPr id="62794" name="Freeform 287"/>
              <p:cNvSpPr>
                <a:spLocks noChangeAspect="1"/>
              </p:cNvSpPr>
              <p:nvPr/>
            </p:nvSpPr>
            <p:spPr bwMode="auto">
              <a:xfrm>
                <a:off x="2408" y="1099"/>
                <a:ext cx="49" cy="32"/>
              </a:xfrm>
              <a:custGeom>
                <a:avLst/>
                <a:gdLst>
                  <a:gd name="T0" fmla="*/ 49 w 49"/>
                  <a:gd name="T1" fmla="*/ 10 h 32"/>
                  <a:gd name="T2" fmla="*/ 43 w 49"/>
                  <a:gd name="T3" fmla="*/ 0 h 32"/>
                  <a:gd name="T4" fmla="*/ 0 w 49"/>
                  <a:gd name="T5" fmla="*/ 22 h 32"/>
                  <a:gd name="T6" fmla="*/ 6 w 49"/>
                  <a:gd name="T7" fmla="*/ 32 h 32"/>
                  <a:gd name="T8" fmla="*/ 49 w 49"/>
                  <a:gd name="T9" fmla="*/ 10 h 32"/>
                  <a:gd name="T10" fmla="*/ 0 60000 65536"/>
                  <a:gd name="T11" fmla="*/ 0 60000 65536"/>
                  <a:gd name="T12" fmla="*/ 0 60000 65536"/>
                  <a:gd name="T13" fmla="*/ 0 60000 65536"/>
                  <a:gd name="T14" fmla="*/ 0 60000 65536"/>
                  <a:gd name="T15" fmla="*/ 0 w 49"/>
                  <a:gd name="T16" fmla="*/ 0 h 32"/>
                  <a:gd name="T17" fmla="*/ 49 w 49"/>
                  <a:gd name="T18" fmla="*/ 32 h 32"/>
                </a:gdLst>
                <a:ahLst/>
                <a:cxnLst>
                  <a:cxn ang="T10">
                    <a:pos x="T0" y="T1"/>
                  </a:cxn>
                  <a:cxn ang="T11">
                    <a:pos x="T2" y="T3"/>
                  </a:cxn>
                  <a:cxn ang="T12">
                    <a:pos x="T4" y="T5"/>
                  </a:cxn>
                  <a:cxn ang="T13">
                    <a:pos x="T6" y="T7"/>
                  </a:cxn>
                  <a:cxn ang="T14">
                    <a:pos x="T8" y="T9"/>
                  </a:cxn>
                </a:cxnLst>
                <a:rect l="T15" t="T16" r="T17" b="T18"/>
                <a:pathLst>
                  <a:path w="49" h="32">
                    <a:moveTo>
                      <a:pt x="49" y="10"/>
                    </a:moveTo>
                    <a:lnTo>
                      <a:pt x="43" y="0"/>
                    </a:lnTo>
                    <a:lnTo>
                      <a:pt x="0" y="22"/>
                    </a:lnTo>
                    <a:lnTo>
                      <a:pt x="6" y="32"/>
                    </a:lnTo>
                    <a:lnTo>
                      <a:pt x="49" y="10"/>
                    </a:lnTo>
                    <a:close/>
                  </a:path>
                </a:pathLst>
              </a:custGeom>
              <a:solidFill>
                <a:srgbClr val="8F8E5D"/>
              </a:solidFill>
              <a:ln w="9525">
                <a:noFill/>
                <a:round/>
                <a:headEnd/>
                <a:tailEnd/>
              </a:ln>
            </p:spPr>
            <p:txBody>
              <a:bodyPr>
                <a:prstTxWarp prst="textNoShape">
                  <a:avLst/>
                </a:prstTxWarp>
              </a:bodyPr>
              <a:lstStyle/>
              <a:p>
                <a:endParaRPr lang="en-US"/>
              </a:p>
            </p:txBody>
          </p:sp>
          <p:sp>
            <p:nvSpPr>
              <p:cNvPr id="62795" name="Freeform 288"/>
              <p:cNvSpPr>
                <a:spLocks noChangeAspect="1"/>
              </p:cNvSpPr>
              <p:nvPr/>
            </p:nvSpPr>
            <p:spPr bwMode="auto">
              <a:xfrm>
                <a:off x="2334" y="1137"/>
                <a:ext cx="48" cy="33"/>
              </a:xfrm>
              <a:custGeom>
                <a:avLst/>
                <a:gdLst>
                  <a:gd name="T0" fmla="*/ 48 w 48"/>
                  <a:gd name="T1" fmla="*/ 11 h 33"/>
                  <a:gd name="T2" fmla="*/ 43 w 48"/>
                  <a:gd name="T3" fmla="*/ 0 h 33"/>
                  <a:gd name="T4" fmla="*/ 10 w 48"/>
                  <a:gd name="T5" fmla="*/ 17 h 33"/>
                  <a:gd name="T6" fmla="*/ 0 w 48"/>
                  <a:gd name="T7" fmla="*/ 22 h 33"/>
                  <a:gd name="T8" fmla="*/ 5 w 48"/>
                  <a:gd name="T9" fmla="*/ 33 h 33"/>
                  <a:gd name="T10" fmla="*/ 15 w 48"/>
                  <a:gd name="T11" fmla="*/ 28 h 33"/>
                  <a:gd name="T12" fmla="*/ 48 w 48"/>
                  <a:gd name="T13" fmla="*/ 11 h 33"/>
                  <a:gd name="T14" fmla="*/ 0 60000 65536"/>
                  <a:gd name="T15" fmla="*/ 0 60000 65536"/>
                  <a:gd name="T16" fmla="*/ 0 60000 65536"/>
                  <a:gd name="T17" fmla="*/ 0 60000 65536"/>
                  <a:gd name="T18" fmla="*/ 0 60000 65536"/>
                  <a:gd name="T19" fmla="*/ 0 60000 65536"/>
                  <a:gd name="T20" fmla="*/ 0 60000 65536"/>
                  <a:gd name="T21" fmla="*/ 0 w 48"/>
                  <a:gd name="T22" fmla="*/ 0 h 33"/>
                  <a:gd name="T23" fmla="*/ 48 w 48"/>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3">
                    <a:moveTo>
                      <a:pt x="48" y="11"/>
                    </a:moveTo>
                    <a:lnTo>
                      <a:pt x="43" y="0"/>
                    </a:lnTo>
                    <a:lnTo>
                      <a:pt x="10" y="17"/>
                    </a:lnTo>
                    <a:lnTo>
                      <a:pt x="0" y="22"/>
                    </a:lnTo>
                    <a:lnTo>
                      <a:pt x="5" y="33"/>
                    </a:lnTo>
                    <a:lnTo>
                      <a:pt x="15" y="28"/>
                    </a:lnTo>
                    <a:lnTo>
                      <a:pt x="48" y="11"/>
                    </a:lnTo>
                    <a:close/>
                  </a:path>
                </a:pathLst>
              </a:custGeom>
              <a:solidFill>
                <a:srgbClr val="8F8E5D"/>
              </a:solidFill>
              <a:ln w="9525">
                <a:noFill/>
                <a:round/>
                <a:headEnd/>
                <a:tailEnd/>
              </a:ln>
            </p:spPr>
            <p:txBody>
              <a:bodyPr>
                <a:prstTxWarp prst="textNoShape">
                  <a:avLst/>
                </a:prstTxWarp>
              </a:bodyPr>
              <a:lstStyle/>
              <a:p>
                <a:endParaRPr lang="en-US"/>
              </a:p>
            </p:txBody>
          </p:sp>
          <p:sp>
            <p:nvSpPr>
              <p:cNvPr id="62796" name="Freeform 289"/>
              <p:cNvSpPr>
                <a:spLocks noChangeAspect="1"/>
              </p:cNvSpPr>
              <p:nvPr/>
            </p:nvSpPr>
            <p:spPr bwMode="auto">
              <a:xfrm>
                <a:off x="2259" y="1175"/>
                <a:ext cx="48" cy="32"/>
              </a:xfrm>
              <a:custGeom>
                <a:avLst/>
                <a:gdLst>
                  <a:gd name="T0" fmla="*/ 48 w 48"/>
                  <a:gd name="T1" fmla="*/ 11 h 32"/>
                  <a:gd name="T2" fmla="*/ 43 w 48"/>
                  <a:gd name="T3" fmla="*/ 0 h 32"/>
                  <a:gd name="T4" fmla="*/ 28 w 48"/>
                  <a:gd name="T5" fmla="*/ 7 h 32"/>
                  <a:gd name="T6" fmla="*/ 0 w 48"/>
                  <a:gd name="T7" fmla="*/ 21 h 32"/>
                  <a:gd name="T8" fmla="*/ 5 w 48"/>
                  <a:gd name="T9" fmla="*/ 32 h 32"/>
                  <a:gd name="T10" fmla="*/ 33 w 48"/>
                  <a:gd name="T11" fmla="*/ 18 h 32"/>
                  <a:gd name="T12" fmla="*/ 48 w 48"/>
                  <a:gd name="T13" fmla="*/ 11 h 32"/>
                  <a:gd name="T14" fmla="*/ 0 60000 65536"/>
                  <a:gd name="T15" fmla="*/ 0 60000 65536"/>
                  <a:gd name="T16" fmla="*/ 0 60000 65536"/>
                  <a:gd name="T17" fmla="*/ 0 60000 65536"/>
                  <a:gd name="T18" fmla="*/ 0 60000 65536"/>
                  <a:gd name="T19" fmla="*/ 0 60000 65536"/>
                  <a:gd name="T20" fmla="*/ 0 60000 65536"/>
                  <a:gd name="T21" fmla="*/ 0 w 48"/>
                  <a:gd name="T22" fmla="*/ 0 h 32"/>
                  <a:gd name="T23" fmla="*/ 48 w 4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2">
                    <a:moveTo>
                      <a:pt x="48" y="11"/>
                    </a:moveTo>
                    <a:lnTo>
                      <a:pt x="43" y="0"/>
                    </a:lnTo>
                    <a:lnTo>
                      <a:pt x="28" y="7"/>
                    </a:lnTo>
                    <a:lnTo>
                      <a:pt x="0" y="21"/>
                    </a:lnTo>
                    <a:lnTo>
                      <a:pt x="5" y="32"/>
                    </a:lnTo>
                    <a:lnTo>
                      <a:pt x="33" y="18"/>
                    </a:lnTo>
                    <a:lnTo>
                      <a:pt x="48" y="11"/>
                    </a:lnTo>
                    <a:close/>
                  </a:path>
                </a:pathLst>
              </a:custGeom>
              <a:solidFill>
                <a:srgbClr val="8F8E5D"/>
              </a:solidFill>
              <a:ln w="9525">
                <a:noFill/>
                <a:round/>
                <a:headEnd/>
                <a:tailEnd/>
              </a:ln>
            </p:spPr>
            <p:txBody>
              <a:bodyPr>
                <a:prstTxWarp prst="textNoShape">
                  <a:avLst/>
                </a:prstTxWarp>
              </a:bodyPr>
              <a:lstStyle/>
              <a:p>
                <a:endParaRPr lang="en-US"/>
              </a:p>
            </p:txBody>
          </p:sp>
          <p:sp>
            <p:nvSpPr>
              <p:cNvPr id="62797" name="Freeform 290"/>
              <p:cNvSpPr>
                <a:spLocks noChangeAspect="1"/>
              </p:cNvSpPr>
              <p:nvPr/>
            </p:nvSpPr>
            <p:spPr bwMode="auto">
              <a:xfrm>
                <a:off x="2182" y="1211"/>
                <a:ext cx="49" cy="31"/>
              </a:xfrm>
              <a:custGeom>
                <a:avLst/>
                <a:gdLst>
                  <a:gd name="T0" fmla="*/ 49 w 49"/>
                  <a:gd name="T1" fmla="*/ 11 h 31"/>
                  <a:gd name="T2" fmla="*/ 44 w 49"/>
                  <a:gd name="T3" fmla="*/ 0 h 31"/>
                  <a:gd name="T4" fmla="*/ 0 w 49"/>
                  <a:gd name="T5" fmla="*/ 20 h 31"/>
                  <a:gd name="T6" fmla="*/ 5 w 49"/>
                  <a:gd name="T7" fmla="*/ 31 h 31"/>
                  <a:gd name="T8" fmla="*/ 49 w 49"/>
                  <a:gd name="T9" fmla="*/ 11 h 31"/>
                  <a:gd name="T10" fmla="*/ 0 60000 65536"/>
                  <a:gd name="T11" fmla="*/ 0 60000 65536"/>
                  <a:gd name="T12" fmla="*/ 0 60000 65536"/>
                  <a:gd name="T13" fmla="*/ 0 60000 65536"/>
                  <a:gd name="T14" fmla="*/ 0 60000 65536"/>
                  <a:gd name="T15" fmla="*/ 0 w 49"/>
                  <a:gd name="T16" fmla="*/ 0 h 31"/>
                  <a:gd name="T17" fmla="*/ 49 w 49"/>
                  <a:gd name="T18" fmla="*/ 31 h 31"/>
                </a:gdLst>
                <a:ahLst/>
                <a:cxnLst>
                  <a:cxn ang="T10">
                    <a:pos x="T0" y="T1"/>
                  </a:cxn>
                  <a:cxn ang="T11">
                    <a:pos x="T2" y="T3"/>
                  </a:cxn>
                  <a:cxn ang="T12">
                    <a:pos x="T4" y="T5"/>
                  </a:cxn>
                  <a:cxn ang="T13">
                    <a:pos x="T6" y="T7"/>
                  </a:cxn>
                  <a:cxn ang="T14">
                    <a:pos x="T8" y="T9"/>
                  </a:cxn>
                </a:cxnLst>
                <a:rect l="T15" t="T16" r="T17" b="T18"/>
                <a:pathLst>
                  <a:path w="49" h="31">
                    <a:moveTo>
                      <a:pt x="49" y="11"/>
                    </a:moveTo>
                    <a:lnTo>
                      <a:pt x="44" y="0"/>
                    </a:lnTo>
                    <a:lnTo>
                      <a:pt x="0" y="20"/>
                    </a:lnTo>
                    <a:lnTo>
                      <a:pt x="5" y="31"/>
                    </a:lnTo>
                    <a:lnTo>
                      <a:pt x="49" y="11"/>
                    </a:lnTo>
                    <a:close/>
                  </a:path>
                </a:pathLst>
              </a:custGeom>
              <a:solidFill>
                <a:srgbClr val="8F8E5D"/>
              </a:solidFill>
              <a:ln w="9525">
                <a:noFill/>
                <a:round/>
                <a:headEnd/>
                <a:tailEnd/>
              </a:ln>
            </p:spPr>
            <p:txBody>
              <a:bodyPr>
                <a:prstTxWarp prst="textNoShape">
                  <a:avLst/>
                </a:prstTxWarp>
              </a:bodyPr>
              <a:lstStyle/>
              <a:p>
                <a:endParaRPr lang="en-US"/>
              </a:p>
            </p:txBody>
          </p:sp>
          <p:sp>
            <p:nvSpPr>
              <p:cNvPr id="62798" name="Freeform 291"/>
              <p:cNvSpPr>
                <a:spLocks noChangeAspect="1"/>
              </p:cNvSpPr>
              <p:nvPr/>
            </p:nvSpPr>
            <p:spPr bwMode="auto">
              <a:xfrm>
                <a:off x="2106" y="1246"/>
                <a:ext cx="49" cy="31"/>
              </a:xfrm>
              <a:custGeom>
                <a:avLst/>
                <a:gdLst>
                  <a:gd name="T0" fmla="*/ 49 w 49"/>
                  <a:gd name="T1" fmla="*/ 11 h 31"/>
                  <a:gd name="T2" fmla="*/ 44 w 49"/>
                  <a:gd name="T3" fmla="*/ 0 h 31"/>
                  <a:gd name="T4" fmla="*/ 1 w 49"/>
                  <a:gd name="T5" fmla="*/ 19 h 31"/>
                  <a:gd name="T6" fmla="*/ 0 w 49"/>
                  <a:gd name="T7" fmla="*/ 20 h 31"/>
                  <a:gd name="T8" fmla="*/ 5 w 49"/>
                  <a:gd name="T9" fmla="*/ 31 h 31"/>
                  <a:gd name="T10" fmla="*/ 6 w 49"/>
                  <a:gd name="T11" fmla="*/ 30 h 31"/>
                  <a:gd name="T12" fmla="*/ 49 w 49"/>
                  <a:gd name="T13" fmla="*/ 11 h 31"/>
                  <a:gd name="T14" fmla="*/ 0 60000 65536"/>
                  <a:gd name="T15" fmla="*/ 0 60000 65536"/>
                  <a:gd name="T16" fmla="*/ 0 60000 65536"/>
                  <a:gd name="T17" fmla="*/ 0 60000 65536"/>
                  <a:gd name="T18" fmla="*/ 0 60000 65536"/>
                  <a:gd name="T19" fmla="*/ 0 60000 65536"/>
                  <a:gd name="T20" fmla="*/ 0 60000 65536"/>
                  <a:gd name="T21" fmla="*/ 0 w 49"/>
                  <a:gd name="T22" fmla="*/ 0 h 31"/>
                  <a:gd name="T23" fmla="*/ 49 w 49"/>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1">
                    <a:moveTo>
                      <a:pt x="49" y="11"/>
                    </a:moveTo>
                    <a:lnTo>
                      <a:pt x="44" y="0"/>
                    </a:lnTo>
                    <a:lnTo>
                      <a:pt x="1" y="19"/>
                    </a:lnTo>
                    <a:lnTo>
                      <a:pt x="0" y="20"/>
                    </a:lnTo>
                    <a:lnTo>
                      <a:pt x="5" y="31"/>
                    </a:lnTo>
                    <a:lnTo>
                      <a:pt x="6" y="30"/>
                    </a:lnTo>
                    <a:lnTo>
                      <a:pt x="49" y="11"/>
                    </a:lnTo>
                    <a:close/>
                  </a:path>
                </a:pathLst>
              </a:custGeom>
              <a:solidFill>
                <a:srgbClr val="8F8E5D"/>
              </a:solidFill>
              <a:ln w="9525">
                <a:noFill/>
                <a:round/>
                <a:headEnd/>
                <a:tailEnd/>
              </a:ln>
            </p:spPr>
            <p:txBody>
              <a:bodyPr>
                <a:prstTxWarp prst="textNoShape">
                  <a:avLst/>
                </a:prstTxWarp>
              </a:bodyPr>
              <a:lstStyle/>
              <a:p>
                <a:endParaRPr lang="en-US"/>
              </a:p>
            </p:txBody>
          </p:sp>
          <p:sp>
            <p:nvSpPr>
              <p:cNvPr id="62799" name="Freeform 292"/>
              <p:cNvSpPr>
                <a:spLocks noChangeAspect="1"/>
              </p:cNvSpPr>
              <p:nvPr/>
            </p:nvSpPr>
            <p:spPr bwMode="auto">
              <a:xfrm>
                <a:off x="2029" y="1280"/>
                <a:ext cx="49" cy="30"/>
              </a:xfrm>
              <a:custGeom>
                <a:avLst/>
                <a:gdLst>
                  <a:gd name="T0" fmla="*/ 49 w 49"/>
                  <a:gd name="T1" fmla="*/ 11 h 30"/>
                  <a:gd name="T2" fmla="*/ 44 w 49"/>
                  <a:gd name="T3" fmla="*/ 0 h 30"/>
                  <a:gd name="T4" fmla="*/ 15 w 49"/>
                  <a:gd name="T5" fmla="*/ 12 h 30"/>
                  <a:gd name="T6" fmla="*/ 0 w 49"/>
                  <a:gd name="T7" fmla="*/ 19 h 30"/>
                  <a:gd name="T8" fmla="*/ 5 w 49"/>
                  <a:gd name="T9" fmla="*/ 30 h 30"/>
                  <a:gd name="T10" fmla="*/ 20 w 49"/>
                  <a:gd name="T11" fmla="*/ 23 h 30"/>
                  <a:gd name="T12" fmla="*/ 49 w 49"/>
                  <a:gd name="T13" fmla="*/ 11 h 30"/>
                  <a:gd name="T14" fmla="*/ 0 60000 65536"/>
                  <a:gd name="T15" fmla="*/ 0 60000 65536"/>
                  <a:gd name="T16" fmla="*/ 0 60000 65536"/>
                  <a:gd name="T17" fmla="*/ 0 60000 65536"/>
                  <a:gd name="T18" fmla="*/ 0 60000 65536"/>
                  <a:gd name="T19" fmla="*/ 0 60000 65536"/>
                  <a:gd name="T20" fmla="*/ 0 60000 65536"/>
                  <a:gd name="T21" fmla="*/ 0 w 49"/>
                  <a:gd name="T22" fmla="*/ 0 h 30"/>
                  <a:gd name="T23" fmla="*/ 49 w 49"/>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0">
                    <a:moveTo>
                      <a:pt x="49" y="11"/>
                    </a:moveTo>
                    <a:lnTo>
                      <a:pt x="44" y="0"/>
                    </a:lnTo>
                    <a:lnTo>
                      <a:pt x="15" y="12"/>
                    </a:lnTo>
                    <a:lnTo>
                      <a:pt x="0" y="19"/>
                    </a:lnTo>
                    <a:lnTo>
                      <a:pt x="5" y="30"/>
                    </a:lnTo>
                    <a:lnTo>
                      <a:pt x="20" y="23"/>
                    </a:lnTo>
                    <a:lnTo>
                      <a:pt x="49" y="11"/>
                    </a:lnTo>
                    <a:close/>
                  </a:path>
                </a:pathLst>
              </a:custGeom>
              <a:solidFill>
                <a:srgbClr val="8F8E5D"/>
              </a:solidFill>
              <a:ln w="9525">
                <a:noFill/>
                <a:round/>
                <a:headEnd/>
                <a:tailEnd/>
              </a:ln>
            </p:spPr>
            <p:txBody>
              <a:bodyPr>
                <a:prstTxWarp prst="textNoShape">
                  <a:avLst/>
                </a:prstTxWarp>
              </a:bodyPr>
              <a:lstStyle/>
              <a:p>
                <a:endParaRPr lang="en-US"/>
              </a:p>
            </p:txBody>
          </p:sp>
          <p:sp>
            <p:nvSpPr>
              <p:cNvPr id="62800" name="Freeform 293"/>
              <p:cNvSpPr>
                <a:spLocks noChangeAspect="1"/>
              </p:cNvSpPr>
              <p:nvPr/>
            </p:nvSpPr>
            <p:spPr bwMode="auto">
              <a:xfrm>
                <a:off x="1951" y="1312"/>
                <a:ext cx="49" cy="30"/>
              </a:xfrm>
              <a:custGeom>
                <a:avLst/>
                <a:gdLst>
                  <a:gd name="T0" fmla="*/ 49 w 49"/>
                  <a:gd name="T1" fmla="*/ 11 h 30"/>
                  <a:gd name="T2" fmla="*/ 44 w 49"/>
                  <a:gd name="T3" fmla="*/ 0 h 30"/>
                  <a:gd name="T4" fmla="*/ 30 w 49"/>
                  <a:gd name="T5" fmla="*/ 7 h 30"/>
                  <a:gd name="T6" fmla="*/ 0 w 49"/>
                  <a:gd name="T7" fmla="*/ 19 h 30"/>
                  <a:gd name="T8" fmla="*/ 5 w 49"/>
                  <a:gd name="T9" fmla="*/ 30 h 30"/>
                  <a:gd name="T10" fmla="*/ 35 w 49"/>
                  <a:gd name="T11" fmla="*/ 18 h 30"/>
                  <a:gd name="T12" fmla="*/ 49 w 49"/>
                  <a:gd name="T13" fmla="*/ 11 h 30"/>
                  <a:gd name="T14" fmla="*/ 0 60000 65536"/>
                  <a:gd name="T15" fmla="*/ 0 60000 65536"/>
                  <a:gd name="T16" fmla="*/ 0 60000 65536"/>
                  <a:gd name="T17" fmla="*/ 0 60000 65536"/>
                  <a:gd name="T18" fmla="*/ 0 60000 65536"/>
                  <a:gd name="T19" fmla="*/ 0 60000 65536"/>
                  <a:gd name="T20" fmla="*/ 0 60000 65536"/>
                  <a:gd name="T21" fmla="*/ 0 w 49"/>
                  <a:gd name="T22" fmla="*/ 0 h 30"/>
                  <a:gd name="T23" fmla="*/ 49 w 49"/>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0">
                    <a:moveTo>
                      <a:pt x="49" y="11"/>
                    </a:moveTo>
                    <a:lnTo>
                      <a:pt x="44" y="0"/>
                    </a:lnTo>
                    <a:lnTo>
                      <a:pt x="30" y="7"/>
                    </a:lnTo>
                    <a:lnTo>
                      <a:pt x="0" y="19"/>
                    </a:lnTo>
                    <a:lnTo>
                      <a:pt x="5" y="30"/>
                    </a:lnTo>
                    <a:lnTo>
                      <a:pt x="35" y="18"/>
                    </a:lnTo>
                    <a:lnTo>
                      <a:pt x="49" y="11"/>
                    </a:lnTo>
                    <a:close/>
                  </a:path>
                </a:pathLst>
              </a:custGeom>
              <a:solidFill>
                <a:srgbClr val="8F8E5D"/>
              </a:solidFill>
              <a:ln w="9525">
                <a:noFill/>
                <a:round/>
                <a:headEnd/>
                <a:tailEnd/>
              </a:ln>
            </p:spPr>
            <p:txBody>
              <a:bodyPr>
                <a:prstTxWarp prst="textNoShape">
                  <a:avLst/>
                </a:prstTxWarp>
              </a:bodyPr>
              <a:lstStyle/>
              <a:p>
                <a:endParaRPr lang="en-US"/>
              </a:p>
            </p:txBody>
          </p:sp>
          <p:sp>
            <p:nvSpPr>
              <p:cNvPr id="62801" name="Freeform 294"/>
              <p:cNvSpPr>
                <a:spLocks noChangeAspect="1"/>
              </p:cNvSpPr>
              <p:nvPr/>
            </p:nvSpPr>
            <p:spPr bwMode="auto">
              <a:xfrm>
                <a:off x="1873" y="1344"/>
                <a:ext cx="49" cy="28"/>
              </a:xfrm>
              <a:custGeom>
                <a:avLst/>
                <a:gdLst>
                  <a:gd name="T0" fmla="*/ 49 w 49"/>
                  <a:gd name="T1" fmla="*/ 11 h 28"/>
                  <a:gd name="T2" fmla="*/ 44 w 49"/>
                  <a:gd name="T3" fmla="*/ 0 h 28"/>
                  <a:gd name="T4" fmla="*/ 44 w 49"/>
                  <a:gd name="T5" fmla="*/ 0 h 28"/>
                  <a:gd name="T6" fmla="*/ 0 w 49"/>
                  <a:gd name="T7" fmla="*/ 17 h 28"/>
                  <a:gd name="T8" fmla="*/ 4 w 49"/>
                  <a:gd name="T9" fmla="*/ 28 h 28"/>
                  <a:gd name="T10" fmla="*/ 49 w 49"/>
                  <a:gd name="T11" fmla="*/ 11 h 28"/>
                  <a:gd name="T12" fmla="*/ 0 60000 65536"/>
                  <a:gd name="T13" fmla="*/ 0 60000 65536"/>
                  <a:gd name="T14" fmla="*/ 0 60000 65536"/>
                  <a:gd name="T15" fmla="*/ 0 60000 65536"/>
                  <a:gd name="T16" fmla="*/ 0 60000 65536"/>
                  <a:gd name="T17" fmla="*/ 0 60000 65536"/>
                  <a:gd name="T18" fmla="*/ 0 w 49"/>
                  <a:gd name="T19" fmla="*/ 0 h 28"/>
                  <a:gd name="T20" fmla="*/ 49 w 49"/>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9" h="28">
                    <a:moveTo>
                      <a:pt x="49" y="11"/>
                    </a:moveTo>
                    <a:lnTo>
                      <a:pt x="44" y="0"/>
                    </a:lnTo>
                    <a:lnTo>
                      <a:pt x="0" y="17"/>
                    </a:lnTo>
                    <a:lnTo>
                      <a:pt x="4" y="28"/>
                    </a:lnTo>
                    <a:lnTo>
                      <a:pt x="49" y="11"/>
                    </a:lnTo>
                    <a:close/>
                  </a:path>
                </a:pathLst>
              </a:custGeom>
              <a:solidFill>
                <a:srgbClr val="8F8E5D"/>
              </a:solidFill>
              <a:ln w="9525">
                <a:noFill/>
                <a:round/>
                <a:headEnd/>
                <a:tailEnd/>
              </a:ln>
            </p:spPr>
            <p:txBody>
              <a:bodyPr>
                <a:prstTxWarp prst="textNoShape">
                  <a:avLst/>
                </a:prstTxWarp>
              </a:bodyPr>
              <a:lstStyle/>
              <a:p>
                <a:endParaRPr lang="en-US"/>
              </a:p>
            </p:txBody>
          </p:sp>
          <p:sp>
            <p:nvSpPr>
              <p:cNvPr id="62802" name="Freeform 295"/>
              <p:cNvSpPr>
                <a:spLocks noChangeAspect="1"/>
              </p:cNvSpPr>
              <p:nvPr/>
            </p:nvSpPr>
            <p:spPr bwMode="auto">
              <a:xfrm>
                <a:off x="1795" y="1374"/>
                <a:ext cx="49" cy="28"/>
              </a:xfrm>
              <a:custGeom>
                <a:avLst/>
                <a:gdLst>
                  <a:gd name="T0" fmla="*/ 49 w 49"/>
                  <a:gd name="T1" fmla="*/ 11 h 28"/>
                  <a:gd name="T2" fmla="*/ 45 w 49"/>
                  <a:gd name="T3" fmla="*/ 0 h 28"/>
                  <a:gd name="T4" fmla="*/ 0 w 49"/>
                  <a:gd name="T5" fmla="*/ 17 h 28"/>
                  <a:gd name="T6" fmla="*/ 4 w 49"/>
                  <a:gd name="T7" fmla="*/ 28 h 28"/>
                  <a:gd name="T8" fmla="*/ 49 w 49"/>
                  <a:gd name="T9" fmla="*/ 11 h 28"/>
                  <a:gd name="T10" fmla="*/ 0 60000 65536"/>
                  <a:gd name="T11" fmla="*/ 0 60000 65536"/>
                  <a:gd name="T12" fmla="*/ 0 60000 65536"/>
                  <a:gd name="T13" fmla="*/ 0 60000 65536"/>
                  <a:gd name="T14" fmla="*/ 0 60000 65536"/>
                  <a:gd name="T15" fmla="*/ 0 w 49"/>
                  <a:gd name="T16" fmla="*/ 0 h 28"/>
                  <a:gd name="T17" fmla="*/ 49 w 49"/>
                  <a:gd name="T18" fmla="*/ 28 h 28"/>
                </a:gdLst>
                <a:ahLst/>
                <a:cxnLst>
                  <a:cxn ang="T10">
                    <a:pos x="T0" y="T1"/>
                  </a:cxn>
                  <a:cxn ang="T11">
                    <a:pos x="T2" y="T3"/>
                  </a:cxn>
                  <a:cxn ang="T12">
                    <a:pos x="T4" y="T5"/>
                  </a:cxn>
                  <a:cxn ang="T13">
                    <a:pos x="T6" y="T7"/>
                  </a:cxn>
                  <a:cxn ang="T14">
                    <a:pos x="T8" y="T9"/>
                  </a:cxn>
                </a:cxnLst>
                <a:rect l="T15" t="T16" r="T17" b="T18"/>
                <a:pathLst>
                  <a:path w="49" h="28">
                    <a:moveTo>
                      <a:pt x="49" y="11"/>
                    </a:moveTo>
                    <a:lnTo>
                      <a:pt x="45" y="0"/>
                    </a:lnTo>
                    <a:lnTo>
                      <a:pt x="0" y="17"/>
                    </a:lnTo>
                    <a:lnTo>
                      <a:pt x="4" y="28"/>
                    </a:lnTo>
                    <a:lnTo>
                      <a:pt x="49" y="11"/>
                    </a:lnTo>
                    <a:close/>
                  </a:path>
                </a:pathLst>
              </a:custGeom>
              <a:solidFill>
                <a:srgbClr val="8F8E5D"/>
              </a:solidFill>
              <a:ln w="9525">
                <a:noFill/>
                <a:round/>
                <a:headEnd/>
                <a:tailEnd/>
              </a:ln>
            </p:spPr>
            <p:txBody>
              <a:bodyPr>
                <a:prstTxWarp prst="textNoShape">
                  <a:avLst/>
                </a:prstTxWarp>
              </a:bodyPr>
              <a:lstStyle/>
              <a:p>
                <a:endParaRPr lang="en-US"/>
              </a:p>
            </p:txBody>
          </p:sp>
          <p:sp>
            <p:nvSpPr>
              <p:cNvPr id="62803" name="Freeform 296"/>
              <p:cNvSpPr>
                <a:spLocks noChangeAspect="1"/>
              </p:cNvSpPr>
              <p:nvPr/>
            </p:nvSpPr>
            <p:spPr bwMode="auto">
              <a:xfrm>
                <a:off x="1716" y="1403"/>
                <a:ext cx="49" cy="27"/>
              </a:xfrm>
              <a:custGeom>
                <a:avLst/>
                <a:gdLst>
                  <a:gd name="T0" fmla="*/ 49 w 49"/>
                  <a:gd name="T1" fmla="*/ 11 h 27"/>
                  <a:gd name="T2" fmla="*/ 45 w 49"/>
                  <a:gd name="T3" fmla="*/ 0 h 27"/>
                  <a:gd name="T4" fmla="*/ 12 w 49"/>
                  <a:gd name="T5" fmla="*/ 12 h 27"/>
                  <a:gd name="T6" fmla="*/ 0 w 49"/>
                  <a:gd name="T7" fmla="*/ 16 h 27"/>
                  <a:gd name="T8" fmla="*/ 4 w 49"/>
                  <a:gd name="T9" fmla="*/ 27 h 27"/>
                  <a:gd name="T10" fmla="*/ 17 w 49"/>
                  <a:gd name="T11" fmla="*/ 23 h 27"/>
                  <a:gd name="T12" fmla="*/ 49 w 49"/>
                  <a:gd name="T13" fmla="*/ 11 h 27"/>
                  <a:gd name="T14" fmla="*/ 0 60000 65536"/>
                  <a:gd name="T15" fmla="*/ 0 60000 65536"/>
                  <a:gd name="T16" fmla="*/ 0 60000 65536"/>
                  <a:gd name="T17" fmla="*/ 0 60000 65536"/>
                  <a:gd name="T18" fmla="*/ 0 60000 65536"/>
                  <a:gd name="T19" fmla="*/ 0 60000 65536"/>
                  <a:gd name="T20" fmla="*/ 0 60000 65536"/>
                  <a:gd name="T21" fmla="*/ 0 w 49"/>
                  <a:gd name="T22" fmla="*/ 0 h 27"/>
                  <a:gd name="T23" fmla="*/ 49 w 49"/>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27">
                    <a:moveTo>
                      <a:pt x="49" y="11"/>
                    </a:moveTo>
                    <a:lnTo>
                      <a:pt x="45" y="0"/>
                    </a:lnTo>
                    <a:lnTo>
                      <a:pt x="12" y="12"/>
                    </a:lnTo>
                    <a:lnTo>
                      <a:pt x="0" y="16"/>
                    </a:lnTo>
                    <a:lnTo>
                      <a:pt x="4" y="27"/>
                    </a:lnTo>
                    <a:lnTo>
                      <a:pt x="17" y="23"/>
                    </a:lnTo>
                    <a:lnTo>
                      <a:pt x="49" y="11"/>
                    </a:lnTo>
                    <a:close/>
                  </a:path>
                </a:pathLst>
              </a:custGeom>
              <a:solidFill>
                <a:srgbClr val="8F8E5D"/>
              </a:solidFill>
              <a:ln w="9525">
                <a:noFill/>
                <a:round/>
                <a:headEnd/>
                <a:tailEnd/>
              </a:ln>
            </p:spPr>
            <p:txBody>
              <a:bodyPr>
                <a:prstTxWarp prst="textNoShape">
                  <a:avLst/>
                </a:prstTxWarp>
              </a:bodyPr>
              <a:lstStyle/>
              <a:p>
                <a:endParaRPr lang="en-US"/>
              </a:p>
            </p:txBody>
          </p:sp>
          <p:sp>
            <p:nvSpPr>
              <p:cNvPr id="62804" name="Freeform 297"/>
              <p:cNvSpPr>
                <a:spLocks noChangeAspect="1"/>
              </p:cNvSpPr>
              <p:nvPr/>
            </p:nvSpPr>
            <p:spPr bwMode="auto">
              <a:xfrm>
                <a:off x="1636" y="1431"/>
                <a:ext cx="50" cy="26"/>
              </a:xfrm>
              <a:custGeom>
                <a:avLst/>
                <a:gdLst>
                  <a:gd name="T0" fmla="*/ 50 w 50"/>
                  <a:gd name="T1" fmla="*/ 11 h 26"/>
                  <a:gd name="T2" fmla="*/ 46 w 50"/>
                  <a:gd name="T3" fmla="*/ 0 h 26"/>
                  <a:gd name="T4" fmla="*/ 31 w 50"/>
                  <a:gd name="T5" fmla="*/ 5 h 26"/>
                  <a:gd name="T6" fmla="*/ 0 w 50"/>
                  <a:gd name="T7" fmla="*/ 15 h 26"/>
                  <a:gd name="T8" fmla="*/ 4 w 50"/>
                  <a:gd name="T9" fmla="*/ 26 h 26"/>
                  <a:gd name="T10" fmla="*/ 36 w 50"/>
                  <a:gd name="T11" fmla="*/ 16 h 26"/>
                  <a:gd name="T12" fmla="*/ 50 w 50"/>
                  <a:gd name="T13" fmla="*/ 11 h 26"/>
                  <a:gd name="T14" fmla="*/ 0 60000 65536"/>
                  <a:gd name="T15" fmla="*/ 0 60000 65536"/>
                  <a:gd name="T16" fmla="*/ 0 60000 65536"/>
                  <a:gd name="T17" fmla="*/ 0 60000 65536"/>
                  <a:gd name="T18" fmla="*/ 0 60000 65536"/>
                  <a:gd name="T19" fmla="*/ 0 60000 65536"/>
                  <a:gd name="T20" fmla="*/ 0 60000 65536"/>
                  <a:gd name="T21" fmla="*/ 0 w 50"/>
                  <a:gd name="T22" fmla="*/ 0 h 26"/>
                  <a:gd name="T23" fmla="*/ 50 w 50"/>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26">
                    <a:moveTo>
                      <a:pt x="50" y="11"/>
                    </a:moveTo>
                    <a:lnTo>
                      <a:pt x="46" y="0"/>
                    </a:lnTo>
                    <a:lnTo>
                      <a:pt x="31" y="5"/>
                    </a:lnTo>
                    <a:lnTo>
                      <a:pt x="0" y="15"/>
                    </a:lnTo>
                    <a:lnTo>
                      <a:pt x="4" y="26"/>
                    </a:lnTo>
                    <a:lnTo>
                      <a:pt x="36" y="16"/>
                    </a:lnTo>
                    <a:lnTo>
                      <a:pt x="50" y="11"/>
                    </a:lnTo>
                    <a:close/>
                  </a:path>
                </a:pathLst>
              </a:custGeom>
              <a:solidFill>
                <a:srgbClr val="8F8E5D"/>
              </a:solidFill>
              <a:ln w="9525">
                <a:noFill/>
                <a:round/>
                <a:headEnd/>
                <a:tailEnd/>
              </a:ln>
            </p:spPr>
            <p:txBody>
              <a:bodyPr>
                <a:prstTxWarp prst="textNoShape">
                  <a:avLst/>
                </a:prstTxWarp>
              </a:bodyPr>
              <a:lstStyle/>
              <a:p>
                <a:endParaRPr lang="en-US"/>
              </a:p>
            </p:txBody>
          </p:sp>
          <p:sp>
            <p:nvSpPr>
              <p:cNvPr id="62805" name="Freeform 298"/>
              <p:cNvSpPr>
                <a:spLocks noChangeAspect="1"/>
              </p:cNvSpPr>
              <p:nvPr/>
            </p:nvSpPr>
            <p:spPr bwMode="auto">
              <a:xfrm>
                <a:off x="1556" y="1458"/>
                <a:ext cx="50" cy="25"/>
              </a:xfrm>
              <a:custGeom>
                <a:avLst/>
                <a:gdLst>
                  <a:gd name="T0" fmla="*/ 50 w 50"/>
                  <a:gd name="T1" fmla="*/ 11 h 25"/>
                  <a:gd name="T2" fmla="*/ 46 w 50"/>
                  <a:gd name="T3" fmla="*/ 0 h 25"/>
                  <a:gd name="T4" fmla="*/ 0 w 50"/>
                  <a:gd name="T5" fmla="*/ 14 h 25"/>
                  <a:gd name="T6" fmla="*/ 4 w 50"/>
                  <a:gd name="T7" fmla="*/ 25 h 25"/>
                  <a:gd name="T8" fmla="*/ 50 w 50"/>
                  <a:gd name="T9" fmla="*/ 11 h 25"/>
                  <a:gd name="T10" fmla="*/ 0 60000 65536"/>
                  <a:gd name="T11" fmla="*/ 0 60000 65536"/>
                  <a:gd name="T12" fmla="*/ 0 60000 65536"/>
                  <a:gd name="T13" fmla="*/ 0 60000 65536"/>
                  <a:gd name="T14" fmla="*/ 0 60000 65536"/>
                  <a:gd name="T15" fmla="*/ 0 w 50"/>
                  <a:gd name="T16" fmla="*/ 0 h 25"/>
                  <a:gd name="T17" fmla="*/ 50 w 50"/>
                  <a:gd name="T18" fmla="*/ 25 h 25"/>
                </a:gdLst>
                <a:ahLst/>
                <a:cxnLst>
                  <a:cxn ang="T10">
                    <a:pos x="T0" y="T1"/>
                  </a:cxn>
                  <a:cxn ang="T11">
                    <a:pos x="T2" y="T3"/>
                  </a:cxn>
                  <a:cxn ang="T12">
                    <a:pos x="T4" y="T5"/>
                  </a:cxn>
                  <a:cxn ang="T13">
                    <a:pos x="T6" y="T7"/>
                  </a:cxn>
                  <a:cxn ang="T14">
                    <a:pos x="T8" y="T9"/>
                  </a:cxn>
                </a:cxnLst>
                <a:rect l="T15" t="T16" r="T17" b="T18"/>
                <a:pathLst>
                  <a:path w="50" h="25">
                    <a:moveTo>
                      <a:pt x="50" y="11"/>
                    </a:moveTo>
                    <a:lnTo>
                      <a:pt x="46" y="0"/>
                    </a:lnTo>
                    <a:lnTo>
                      <a:pt x="0" y="14"/>
                    </a:lnTo>
                    <a:lnTo>
                      <a:pt x="4" y="25"/>
                    </a:lnTo>
                    <a:lnTo>
                      <a:pt x="50" y="11"/>
                    </a:lnTo>
                    <a:close/>
                  </a:path>
                </a:pathLst>
              </a:custGeom>
              <a:solidFill>
                <a:srgbClr val="8F8E5D"/>
              </a:solidFill>
              <a:ln w="9525">
                <a:noFill/>
                <a:round/>
                <a:headEnd/>
                <a:tailEnd/>
              </a:ln>
            </p:spPr>
            <p:txBody>
              <a:bodyPr>
                <a:prstTxWarp prst="textNoShape">
                  <a:avLst/>
                </a:prstTxWarp>
              </a:bodyPr>
              <a:lstStyle/>
              <a:p>
                <a:endParaRPr lang="en-US"/>
              </a:p>
            </p:txBody>
          </p:sp>
          <p:sp>
            <p:nvSpPr>
              <p:cNvPr id="62806" name="Freeform 299"/>
              <p:cNvSpPr>
                <a:spLocks noChangeAspect="1"/>
              </p:cNvSpPr>
              <p:nvPr/>
            </p:nvSpPr>
            <p:spPr bwMode="auto">
              <a:xfrm>
                <a:off x="1476" y="1483"/>
                <a:ext cx="49" cy="24"/>
              </a:xfrm>
              <a:custGeom>
                <a:avLst/>
                <a:gdLst>
                  <a:gd name="T0" fmla="*/ 49 w 49"/>
                  <a:gd name="T1" fmla="*/ 11 h 24"/>
                  <a:gd name="T2" fmla="*/ 46 w 49"/>
                  <a:gd name="T3" fmla="*/ 0 h 24"/>
                  <a:gd name="T4" fmla="*/ 12 w 49"/>
                  <a:gd name="T5" fmla="*/ 10 h 24"/>
                  <a:gd name="T6" fmla="*/ 0 w 49"/>
                  <a:gd name="T7" fmla="*/ 13 h 24"/>
                  <a:gd name="T8" fmla="*/ 3 w 49"/>
                  <a:gd name="T9" fmla="*/ 24 h 24"/>
                  <a:gd name="T10" fmla="*/ 17 w 49"/>
                  <a:gd name="T11" fmla="*/ 21 h 24"/>
                  <a:gd name="T12" fmla="*/ 49 w 49"/>
                  <a:gd name="T13" fmla="*/ 11 h 24"/>
                  <a:gd name="T14" fmla="*/ 0 60000 65536"/>
                  <a:gd name="T15" fmla="*/ 0 60000 65536"/>
                  <a:gd name="T16" fmla="*/ 0 60000 65536"/>
                  <a:gd name="T17" fmla="*/ 0 60000 65536"/>
                  <a:gd name="T18" fmla="*/ 0 60000 65536"/>
                  <a:gd name="T19" fmla="*/ 0 60000 65536"/>
                  <a:gd name="T20" fmla="*/ 0 60000 65536"/>
                  <a:gd name="T21" fmla="*/ 0 w 49"/>
                  <a:gd name="T22" fmla="*/ 0 h 24"/>
                  <a:gd name="T23" fmla="*/ 49 w 49"/>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24">
                    <a:moveTo>
                      <a:pt x="49" y="11"/>
                    </a:moveTo>
                    <a:lnTo>
                      <a:pt x="46" y="0"/>
                    </a:lnTo>
                    <a:lnTo>
                      <a:pt x="12" y="10"/>
                    </a:lnTo>
                    <a:lnTo>
                      <a:pt x="0" y="13"/>
                    </a:lnTo>
                    <a:lnTo>
                      <a:pt x="3" y="24"/>
                    </a:lnTo>
                    <a:lnTo>
                      <a:pt x="17" y="21"/>
                    </a:lnTo>
                    <a:lnTo>
                      <a:pt x="49" y="11"/>
                    </a:lnTo>
                    <a:close/>
                  </a:path>
                </a:pathLst>
              </a:custGeom>
              <a:solidFill>
                <a:srgbClr val="8F8E5D"/>
              </a:solidFill>
              <a:ln w="9525">
                <a:noFill/>
                <a:round/>
                <a:headEnd/>
                <a:tailEnd/>
              </a:ln>
            </p:spPr>
            <p:txBody>
              <a:bodyPr>
                <a:prstTxWarp prst="textNoShape">
                  <a:avLst/>
                </a:prstTxWarp>
              </a:bodyPr>
              <a:lstStyle/>
              <a:p>
                <a:endParaRPr lang="en-US"/>
              </a:p>
            </p:txBody>
          </p:sp>
          <p:sp>
            <p:nvSpPr>
              <p:cNvPr id="62807" name="Freeform 300"/>
              <p:cNvSpPr>
                <a:spLocks noChangeAspect="1"/>
              </p:cNvSpPr>
              <p:nvPr/>
            </p:nvSpPr>
            <p:spPr bwMode="auto">
              <a:xfrm>
                <a:off x="1395" y="1506"/>
                <a:ext cx="49" cy="24"/>
              </a:xfrm>
              <a:custGeom>
                <a:avLst/>
                <a:gdLst>
                  <a:gd name="T0" fmla="*/ 49 w 49"/>
                  <a:gd name="T1" fmla="*/ 11 h 24"/>
                  <a:gd name="T2" fmla="*/ 46 w 49"/>
                  <a:gd name="T3" fmla="*/ 0 h 24"/>
                  <a:gd name="T4" fmla="*/ 35 w 49"/>
                  <a:gd name="T5" fmla="*/ 3 h 24"/>
                  <a:gd name="T6" fmla="*/ 0 w 49"/>
                  <a:gd name="T7" fmla="*/ 13 h 24"/>
                  <a:gd name="T8" fmla="*/ 3 w 49"/>
                  <a:gd name="T9" fmla="*/ 24 h 24"/>
                  <a:gd name="T10" fmla="*/ 40 w 49"/>
                  <a:gd name="T11" fmla="*/ 14 h 24"/>
                  <a:gd name="T12" fmla="*/ 49 w 49"/>
                  <a:gd name="T13" fmla="*/ 11 h 24"/>
                  <a:gd name="T14" fmla="*/ 0 60000 65536"/>
                  <a:gd name="T15" fmla="*/ 0 60000 65536"/>
                  <a:gd name="T16" fmla="*/ 0 60000 65536"/>
                  <a:gd name="T17" fmla="*/ 0 60000 65536"/>
                  <a:gd name="T18" fmla="*/ 0 60000 65536"/>
                  <a:gd name="T19" fmla="*/ 0 60000 65536"/>
                  <a:gd name="T20" fmla="*/ 0 60000 65536"/>
                  <a:gd name="T21" fmla="*/ 0 w 49"/>
                  <a:gd name="T22" fmla="*/ 0 h 24"/>
                  <a:gd name="T23" fmla="*/ 49 w 49"/>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24">
                    <a:moveTo>
                      <a:pt x="49" y="11"/>
                    </a:moveTo>
                    <a:lnTo>
                      <a:pt x="46" y="0"/>
                    </a:lnTo>
                    <a:lnTo>
                      <a:pt x="35" y="3"/>
                    </a:lnTo>
                    <a:lnTo>
                      <a:pt x="0" y="13"/>
                    </a:lnTo>
                    <a:lnTo>
                      <a:pt x="3" y="24"/>
                    </a:lnTo>
                    <a:lnTo>
                      <a:pt x="40" y="14"/>
                    </a:lnTo>
                    <a:lnTo>
                      <a:pt x="49" y="11"/>
                    </a:lnTo>
                    <a:close/>
                  </a:path>
                </a:pathLst>
              </a:custGeom>
              <a:solidFill>
                <a:srgbClr val="8F8E5D"/>
              </a:solidFill>
              <a:ln w="9525">
                <a:noFill/>
                <a:round/>
                <a:headEnd/>
                <a:tailEnd/>
              </a:ln>
            </p:spPr>
            <p:txBody>
              <a:bodyPr>
                <a:prstTxWarp prst="textNoShape">
                  <a:avLst/>
                </a:prstTxWarp>
              </a:bodyPr>
              <a:lstStyle/>
              <a:p>
                <a:endParaRPr lang="en-US"/>
              </a:p>
            </p:txBody>
          </p:sp>
          <p:sp>
            <p:nvSpPr>
              <p:cNvPr id="62808" name="Freeform 301"/>
              <p:cNvSpPr>
                <a:spLocks noChangeAspect="1"/>
              </p:cNvSpPr>
              <p:nvPr/>
            </p:nvSpPr>
            <p:spPr bwMode="auto">
              <a:xfrm>
                <a:off x="1314" y="1528"/>
                <a:ext cx="49" cy="23"/>
              </a:xfrm>
              <a:custGeom>
                <a:avLst/>
                <a:gdLst>
                  <a:gd name="T0" fmla="*/ 49 w 49"/>
                  <a:gd name="T1" fmla="*/ 11 h 23"/>
                  <a:gd name="T2" fmla="*/ 46 w 49"/>
                  <a:gd name="T3" fmla="*/ 0 h 23"/>
                  <a:gd name="T4" fmla="*/ 5 w 49"/>
                  <a:gd name="T5" fmla="*/ 10 h 23"/>
                  <a:gd name="T6" fmla="*/ 0 w 49"/>
                  <a:gd name="T7" fmla="*/ 12 h 23"/>
                  <a:gd name="T8" fmla="*/ 3 w 49"/>
                  <a:gd name="T9" fmla="*/ 23 h 23"/>
                  <a:gd name="T10" fmla="*/ 10 w 49"/>
                  <a:gd name="T11" fmla="*/ 21 h 23"/>
                  <a:gd name="T12" fmla="*/ 49 w 49"/>
                  <a:gd name="T13" fmla="*/ 11 h 23"/>
                  <a:gd name="T14" fmla="*/ 0 60000 65536"/>
                  <a:gd name="T15" fmla="*/ 0 60000 65536"/>
                  <a:gd name="T16" fmla="*/ 0 60000 65536"/>
                  <a:gd name="T17" fmla="*/ 0 60000 65536"/>
                  <a:gd name="T18" fmla="*/ 0 60000 65536"/>
                  <a:gd name="T19" fmla="*/ 0 60000 65536"/>
                  <a:gd name="T20" fmla="*/ 0 60000 65536"/>
                  <a:gd name="T21" fmla="*/ 0 w 49"/>
                  <a:gd name="T22" fmla="*/ 0 h 23"/>
                  <a:gd name="T23" fmla="*/ 49 w 49"/>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23">
                    <a:moveTo>
                      <a:pt x="49" y="11"/>
                    </a:moveTo>
                    <a:lnTo>
                      <a:pt x="46" y="0"/>
                    </a:lnTo>
                    <a:lnTo>
                      <a:pt x="5" y="10"/>
                    </a:lnTo>
                    <a:lnTo>
                      <a:pt x="0" y="12"/>
                    </a:lnTo>
                    <a:lnTo>
                      <a:pt x="3" y="23"/>
                    </a:lnTo>
                    <a:lnTo>
                      <a:pt x="10" y="21"/>
                    </a:lnTo>
                    <a:lnTo>
                      <a:pt x="49" y="11"/>
                    </a:lnTo>
                    <a:close/>
                  </a:path>
                </a:pathLst>
              </a:custGeom>
              <a:solidFill>
                <a:srgbClr val="8F8E5D"/>
              </a:solidFill>
              <a:ln w="9525">
                <a:noFill/>
                <a:round/>
                <a:headEnd/>
                <a:tailEnd/>
              </a:ln>
            </p:spPr>
            <p:txBody>
              <a:bodyPr>
                <a:prstTxWarp prst="textNoShape">
                  <a:avLst/>
                </a:prstTxWarp>
              </a:bodyPr>
              <a:lstStyle/>
              <a:p>
                <a:endParaRPr lang="en-US"/>
              </a:p>
            </p:txBody>
          </p:sp>
          <p:sp>
            <p:nvSpPr>
              <p:cNvPr id="62809" name="Freeform 302"/>
              <p:cNvSpPr>
                <a:spLocks noChangeAspect="1"/>
              </p:cNvSpPr>
              <p:nvPr/>
            </p:nvSpPr>
            <p:spPr bwMode="auto">
              <a:xfrm>
                <a:off x="1232" y="1548"/>
                <a:ext cx="50" cy="22"/>
              </a:xfrm>
              <a:custGeom>
                <a:avLst/>
                <a:gdLst>
                  <a:gd name="T0" fmla="*/ 50 w 50"/>
                  <a:gd name="T1" fmla="*/ 11 h 22"/>
                  <a:gd name="T2" fmla="*/ 47 w 50"/>
                  <a:gd name="T3" fmla="*/ 0 h 22"/>
                  <a:gd name="T4" fmla="*/ 34 w 50"/>
                  <a:gd name="T5" fmla="*/ 3 h 22"/>
                  <a:gd name="T6" fmla="*/ 0 w 50"/>
                  <a:gd name="T7" fmla="*/ 10 h 22"/>
                  <a:gd name="T8" fmla="*/ 2 w 50"/>
                  <a:gd name="T9" fmla="*/ 22 h 22"/>
                  <a:gd name="T10" fmla="*/ 39 w 50"/>
                  <a:gd name="T11" fmla="*/ 14 h 22"/>
                  <a:gd name="T12" fmla="*/ 50 w 50"/>
                  <a:gd name="T13" fmla="*/ 11 h 22"/>
                  <a:gd name="T14" fmla="*/ 0 60000 65536"/>
                  <a:gd name="T15" fmla="*/ 0 60000 65536"/>
                  <a:gd name="T16" fmla="*/ 0 60000 65536"/>
                  <a:gd name="T17" fmla="*/ 0 60000 65536"/>
                  <a:gd name="T18" fmla="*/ 0 60000 65536"/>
                  <a:gd name="T19" fmla="*/ 0 60000 65536"/>
                  <a:gd name="T20" fmla="*/ 0 60000 65536"/>
                  <a:gd name="T21" fmla="*/ 0 w 50"/>
                  <a:gd name="T22" fmla="*/ 0 h 22"/>
                  <a:gd name="T23" fmla="*/ 50 w 50"/>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22">
                    <a:moveTo>
                      <a:pt x="50" y="11"/>
                    </a:moveTo>
                    <a:lnTo>
                      <a:pt x="47" y="0"/>
                    </a:lnTo>
                    <a:lnTo>
                      <a:pt x="34" y="3"/>
                    </a:lnTo>
                    <a:lnTo>
                      <a:pt x="0" y="10"/>
                    </a:lnTo>
                    <a:lnTo>
                      <a:pt x="2" y="22"/>
                    </a:lnTo>
                    <a:lnTo>
                      <a:pt x="39" y="14"/>
                    </a:lnTo>
                    <a:lnTo>
                      <a:pt x="50" y="11"/>
                    </a:lnTo>
                    <a:close/>
                  </a:path>
                </a:pathLst>
              </a:custGeom>
              <a:solidFill>
                <a:srgbClr val="8F8E5D"/>
              </a:solidFill>
              <a:ln w="9525">
                <a:noFill/>
                <a:round/>
                <a:headEnd/>
                <a:tailEnd/>
              </a:ln>
            </p:spPr>
            <p:txBody>
              <a:bodyPr>
                <a:prstTxWarp prst="textNoShape">
                  <a:avLst/>
                </a:prstTxWarp>
              </a:bodyPr>
              <a:lstStyle/>
              <a:p>
                <a:endParaRPr lang="en-US"/>
              </a:p>
            </p:txBody>
          </p:sp>
          <p:sp>
            <p:nvSpPr>
              <p:cNvPr id="62810" name="Freeform 303"/>
              <p:cNvSpPr>
                <a:spLocks noChangeAspect="1"/>
              </p:cNvSpPr>
              <p:nvPr/>
            </p:nvSpPr>
            <p:spPr bwMode="auto">
              <a:xfrm>
                <a:off x="1150" y="1565"/>
                <a:ext cx="49" cy="21"/>
              </a:xfrm>
              <a:custGeom>
                <a:avLst/>
                <a:gdLst>
                  <a:gd name="T0" fmla="*/ 49 w 49"/>
                  <a:gd name="T1" fmla="*/ 12 h 21"/>
                  <a:gd name="T2" fmla="*/ 47 w 49"/>
                  <a:gd name="T3" fmla="*/ 0 h 21"/>
                  <a:gd name="T4" fmla="*/ 15 w 49"/>
                  <a:gd name="T5" fmla="*/ 7 h 21"/>
                  <a:gd name="T6" fmla="*/ 0 w 49"/>
                  <a:gd name="T7" fmla="*/ 9 h 21"/>
                  <a:gd name="T8" fmla="*/ 2 w 49"/>
                  <a:gd name="T9" fmla="*/ 21 h 21"/>
                  <a:gd name="T10" fmla="*/ 15 w 49"/>
                  <a:gd name="T11" fmla="*/ 19 h 21"/>
                  <a:gd name="T12" fmla="*/ 49 w 49"/>
                  <a:gd name="T13" fmla="*/ 12 h 21"/>
                  <a:gd name="T14" fmla="*/ 0 60000 65536"/>
                  <a:gd name="T15" fmla="*/ 0 60000 65536"/>
                  <a:gd name="T16" fmla="*/ 0 60000 65536"/>
                  <a:gd name="T17" fmla="*/ 0 60000 65536"/>
                  <a:gd name="T18" fmla="*/ 0 60000 65536"/>
                  <a:gd name="T19" fmla="*/ 0 60000 65536"/>
                  <a:gd name="T20" fmla="*/ 0 60000 65536"/>
                  <a:gd name="T21" fmla="*/ 0 w 49"/>
                  <a:gd name="T22" fmla="*/ 0 h 21"/>
                  <a:gd name="T23" fmla="*/ 49 w 4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21">
                    <a:moveTo>
                      <a:pt x="49" y="12"/>
                    </a:moveTo>
                    <a:lnTo>
                      <a:pt x="47" y="0"/>
                    </a:lnTo>
                    <a:lnTo>
                      <a:pt x="15" y="7"/>
                    </a:lnTo>
                    <a:lnTo>
                      <a:pt x="0" y="9"/>
                    </a:lnTo>
                    <a:lnTo>
                      <a:pt x="2" y="21"/>
                    </a:lnTo>
                    <a:lnTo>
                      <a:pt x="15" y="19"/>
                    </a:lnTo>
                    <a:lnTo>
                      <a:pt x="49" y="12"/>
                    </a:lnTo>
                    <a:close/>
                  </a:path>
                </a:pathLst>
              </a:custGeom>
              <a:solidFill>
                <a:srgbClr val="8F8E5D"/>
              </a:solidFill>
              <a:ln w="9525">
                <a:noFill/>
                <a:round/>
                <a:headEnd/>
                <a:tailEnd/>
              </a:ln>
            </p:spPr>
            <p:txBody>
              <a:bodyPr>
                <a:prstTxWarp prst="textNoShape">
                  <a:avLst/>
                </a:prstTxWarp>
              </a:bodyPr>
              <a:lstStyle/>
              <a:p>
                <a:endParaRPr lang="en-US"/>
              </a:p>
            </p:txBody>
          </p:sp>
          <p:sp>
            <p:nvSpPr>
              <p:cNvPr id="62811" name="Freeform 304"/>
              <p:cNvSpPr>
                <a:spLocks noChangeAspect="1"/>
              </p:cNvSpPr>
              <p:nvPr/>
            </p:nvSpPr>
            <p:spPr bwMode="auto">
              <a:xfrm>
                <a:off x="1068" y="1581"/>
                <a:ext cx="49" cy="19"/>
              </a:xfrm>
              <a:custGeom>
                <a:avLst/>
                <a:gdLst>
                  <a:gd name="T0" fmla="*/ 49 w 49"/>
                  <a:gd name="T1" fmla="*/ 12 h 19"/>
                  <a:gd name="T2" fmla="*/ 47 w 49"/>
                  <a:gd name="T3" fmla="*/ 0 h 19"/>
                  <a:gd name="T4" fmla="*/ 1 w 49"/>
                  <a:gd name="T5" fmla="*/ 7 h 19"/>
                  <a:gd name="T6" fmla="*/ 0 w 49"/>
                  <a:gd name="T7" fmla="*/ 7 h 19"/>
                  <a:gd name="T8" fmla="*/ 1 w 49"/>
                  <a:gd name="T9" fmla="*/ 19 h 19"/>
                  <a:gd name="T10" fmla="*/ 1 w 49"/>
                  <a:gd name="T11" fmla="*/ 19 h 19"/>
                  <a:gd name="T12" fmla="*/ 49 w 49"/>
                  <a:gd name="T13" fmla="*/ 12 h 19"/>
                  <a:gd name="T14" fmla="*/ 0 60000 65536"/>
                  <a:gd name="T15" fmla="*/ 0 60000 65536"/>
                  <a:gd name="T16" fmla="*/ 0 60000 65536"/>
                  <a:gd name="T17" fmla="*/ 0 60000 65536"/>
                  <a:gd name="T18" fmla="*/ 0 60000 65536"/>
                  <a:gd name="T19" fmla="*/ 0 60000 65536"/>
                  <a:gd name="T20" fmla="*/ 0 60000 65536"/>
                  <a:gd name="T21" fmla="*/ 0 w 49"/>
                  <a:gd name="T22" fmla="*/ 0 h 19"/>
                  <a:gd name="T23" fmla="*/ 49 w 49"/>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19">
                    <a:moveTo>
                      <a:pt x="49" y="12"/>
                    </a:moveTo>
                    <a:lnTo>
                      <a:pt x="47" y="0"/>
                    </a:lnTo>
                    <a:lnTo>
                      <a:pt x="1" y="7"/>
                    </a:lnTo>
                    <a:lnTo>
                      <a:pt x="0" y="7"/>
                    </a:lnTo>
                    <a:lnTo>
                      <a:pt x="1" y="19"/>
                    </a:lnTo>
                    <a:lnTo>
                      <a:pt x="49" y="12"/>
                    </a:lnTo>
                    <a:close/>
                  </a:path>
                </a:pathLst>
              </a:custGeom>
              <a:solidFill>
                <a:srgbClr val="8F8E5D"/>
              </a:solidFill>
              <a:ln w="9525">
                <a:noFill/>
                <a:round/>
                <a:headEnd/>
                <a:tailEnd/>
              </a:ln>
            </p:spPr>
            <p:txBody>
              <a:bodyPr>
                <a:prstTxWarp prst="textNoShape">
                  <a:avLst/>
                </a:prstTxWarp>
              </a:bodyPr>
              <a:lstStyle/>
              <a:p>
                <a:endParaRPr lang="en-US"/>
              </a:p>
            </p:txBody>
          </p:sp>
          <p:sp>
            <p:nvSpPr>
              <p:cNvPr id="62812" name="Freeform 305"/>
              <p:cNvSpPr>
                <a:spLocks noChangeAspect="1"/>
              </p:cNvSpPr>
              <p:nvPr/>
            </p:nvSpPr>
            <p:spPr bwMode="auto">
              <a:xfrm>
                <a:off x="984" y="1593"/>
                <a:ext cx="49" cy="18"/>
              </a:xfrm>
              <a:custGeom>
                <a:avLst/>
                <a:gdLst>
                  <a:gd name="T0" fmla="*/ 49 w 49"/>
                  <a:gd name="T1" fmla="*/ 12 h 18"/>
                  <a:gd name="T2" fmla="*/ 48 w 49"/>
                  <a:gd name="T3" fmla="*/ 0 h 18"/>
                  <a:gd name="T4" fmla="*/ 40 w 49"/>
                  <a:gd name="T5" fmla="*/ 2 h 18"/>
                  <a:gd name="T6" fmla="*/ 0 w 49"/>
                  <a:gd name="T7" fmla="*/ 6 h 18"/>
                  <a:gd name="T8" fmla="*/ 1 w 49"/>
                  <a:gd name="T9" fmla="*/ 18 h 18"/>
                  <a:gd name="T10" fmla="*/ 40 w 49"/>
                  <a:gd name="T11" fmla="*/ 14 h 18"/>
                  <a:gd name="T12" fmla="*/ 49 w 49"/>
                  <a:gd name="T13" fmla="*/ 12 h 18"/>
                  <a:gd name="T14" fmla="*/ 0 60000 65536"/>
                  <a:gd name="T15" fmla="*/ 0 60000 65536"/>
                  <a:gd name="T16" fmla="*/ 0 60000 65536"/>
                  <a:gd name="T17" fmla="*/ 0 60000 65536"/>
                  <a:gd name="T18" fmla="*/ 0 60000 65536"/>
                  <a:gd name="T19" fmla="*/ 0 60000 65536"/>
                  <a:gd name="T20" fmla="*/ 0 60000 65536"/>
                  <a:gd name="T21" fmla="*/ 0 w 49"/>
                  <a:gd name="T22" fmla="*/ 0 h 18"/>
                  <a:gd name="T23" fmla="*/ 49 w 49"/>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18">
                    <a:moveTo>
                      <a:pt x="49" y="12"/>
                    </a:moveTo>
                    <a:lnTo>
                      <a:pt x="48" y="0"/>
                    </a:lnTo>
                    <a:lnTo>
                      <a:pt x="40" y="2"/>
                    </a:lnTo>
                    <a:lnTo>
                      <a:pt x="0" y="6"/>
                    </a:lnTo>
                    <a:lnTo>
                      <a:pt x="1" y="18"/>
                    </a:lnTo>
                    <a:lnTo>
                      <a:pt x="40" y="14"/>
                    </a:lnTo>
                    <a:lnTo>
                      <a:pt x="49" y="12"/>
                    </a:lnTo>
                    <a:close/>
                  </a:path>
                </a:pathLst>
              </a:custGeom>
              <a:solidFill>
                <a:srgbClr val="8F8E5D"/>
              </a:solidFill>
              <a:ln w="9525">
                <a:noFill/>
                <a:round/>
                <a:headEnd/>
                <a:tailEnd/>
              </a:ln>
            </p:spPr>
            <p:txBody>
              <a:bodyPr>
                <a:prstTxWarp prst="textNoShape">
                  <a:avLst/>
                </a:prstTxWarp>
              </a:bodyPr>
              <a:lstStyle/>
              <a:p>
                <a:endParaRPr lang="en-US"/>
              </a:p>
            </p:txBody>
          </p:sp>
          <p:sp>
            <p:nvSpPr>
              <p:cNvPr id="62813" name="Freeform 306"/>
              <p:cNvSpPr>
                <a:spLocks noChangeAspect="1"/>
              </p:cNvSpPr>
              <p:nvPr/>
            </p:nvSpPr>
            <p:spPr bwMode="auto">
              <a:xfrm>
                <a:off x="901" y="1602"/>
                <a:ext cx="49" cy="15"/>
              </a:xfrm>
              <a:custGeom>
                <a:avLst/>
                <a:gdLst>
                  <a:gd name="T0" fmla="*/ 49 w 49"/>
                  <a:gd name="T1" fmla="*/ 12 h 15"/>
                  <a:gd name="T2" fmla="*/ 48 w 49"/>
                  <a:gd name="T3" fmla="*/ 0 h 15"/>
                  <a:gd name="T4" fmla="*/ 38 w 49"/>
                  <a:gd name="T5" fmla="*/ 1 h 15"/>
                  <a:gd name="T6" fmla="*/ 0 w 49"/>
                  <a:gd name="T7" fmla="*/ 3 h 15"/>
                  <a:gd name="T8" fmla="*/ 1 w 49"/>
                  <a:gd name="T9" fmla="*/ 15 h 15"/>
                  <a:gd name="T10" fmla="*/ 38 w 49"/>
                  <a:gd name="T11" fmla="*/ 13 h 15"/>
                  <a:gd name="T12" fmla="*/ 49 w 49"/>
                  <a:gd name="T13" fmla="*/ 12 h 15"/>
                  <a:gd name="T14" fmla="*/ 0 60000 65536"/>
                  <a:gd name="T15" fmla="*/ 0 60000 65536"/>
                  <a:gd name="T16" fmla="*/ 0 60000 65536"/>
                  <a:gd name="T17" fmla="*/ 0 60000 65536"/>
                  <a:gd name="T18" fmla="*/ 0 60000 65536"/>
                  <a:gd name="T19" fmla="*/ 0 60000 65536"/>
                  <a:gd name="T20" fmla="*/ 0 60000 65536"/>
                  <a:gd name="T21" fmla="*/ 0 w 49"/>
                  <a:gd name="T22" fmla="*/ 0 h 15"/>
                  <a:gd name="T23" fmla="*/ 49 w 49"/>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15">
                    <a:moveTo>
                      <a:pt x="49" y="12"/>
                    </a:moveTo>
                    <a:lnTo>
                      <a:pt x="48" y="0"/>
                    </a:lnTo>
                    <a:lnTo>
                      <a:pt x="38" y="1"/>
                    </a:lnTo>
                    <a:lnTo>
                      <a:pt x="0" y="3"/>
                    </a:lnTo>
                    <a:lnTo>
                      <a:pt x="1" y="15"/>
                    </a:lnTo>
                    <a:lnTo>
                      <a:pt x="38" y="13"/>
                    </a:lnTo>
                    <a:lnTo>
                      <a:pt x="49" y="12"/>
                    </a:lnTo>
                    <a:close/>
                  </a:path>
                </a:pathLst>
              </a:custGeom>
              <a:solidFill>
                <a:srgbClr val="8F8E5D"/>
              </a:solidFill>
              <a:ln w="9525">
                <a:noFill/>
                <a:round/>
                <a:headEnd/>
                <a:tailEnd/>
              </a:ln>
            </p:spPr>
            <p:txBody>
              <a:bodyPr>
                <a:prstTxWarp prst="textNoShape">
                  <a:avLst/>
                </a:prstTxWarp>
              </a:bodyPr>
              <a:lstStyle/>
              <a:p>
                <a:endParaRPr lang="en-US"/>
              </a:p>
            </p:txBody>
          </p:sp>
          <p:sp>
            <p:nvSpPr>
              <p:cNvPr id="62814" name="Freeform 307"/>
              <p:cNvSpPr>
                <a:spLocks noChangeAspect="1"/>
              </p:cNvSpPr>
              <p:nvPr/>
            </p:nvSpPr>
            <p:spPr bwMode="auto">
              <a:xfrm>
                <a:off x="817" y="1605"/>
                <a:ext cx="48" cy="13"/>
              </a:xfrm>
              <a:custGeom>
                <a:avLst/>
                <a:gdLst>
                  <a:gd name="T0" fmla="*/ 48 w 48"/>
                  <a:gd name="T1" fmla="*/ 13 h 13"/>
                  <a:gd name="T2" fmla="*/ 48 w 48"/>
                  <a:gd name="T3" fmla="*/ 1 h 13"/>
                  <a:gd name="T4" fmla="*/ 45 w 48"/>
                  <a:gd name="T5" fmla="*/ 1 h 13"/>
                  <a:gd name="T6" fmla="*/ 10 w 48"/>
                  <a:gd name="T7" fmla="*/ 0 h 13"/>
                  <a:gd name="T8" fmla="*/ 1 w 48"/>
                  <a:gd name="T9" fmla="*/ 0 h 13"/>
                  <a:gd name="T10" fmla="*/ 0 w 48"/>
                  <a:gd name="T11" fmla="*/ 12 h 13"/>
                  <a:gd name="T12" fmla="*/ 10 w 48"/>
                  <a:gd name="T13" fmla="*/ 12 h 13"/>
                  <a:gd name="T14" fmla="*/ 45 w 48"/>
                  <a:gd name="T15" fmla="*/ 13 h 13"/>
                  <a:gd name="T16" fmla="*/ 48 w 48"/>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13"/>
                  <a:gd name="T29" fmla="*/ 48 w 48"/>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13">
                    <a:moveTo>
                      <a:pt x="48" y="13"/>
                    </a:moveTo>
                    <a:lnTo>
                      <a:pt x="48" y="1"/>
                    </a:lnTo>
                    <a:lnTo>
                      <a:pt x="45" y="1"/>
                    </a:lnTo>
                    <a:lnTo>
                      <a:pt x="10" y="0"/>
                    </a:lnTo>
                    <a:lnTo>
                      <a:pt x="1" y="0"/>
                    </a:lnTo>
                    <a:lnTo>
                      <a:pt x="0" y="12"/>
                    </a:lnTo>
                    <a:lnTo>
                      <a:pt x="10" y="12"/>
                    </a:lnTo>
                    <a:lnTo>
                      <a:pt x="45" y="13"/>
                    </a:lnTo>
                    <a:lnTo>
                      <a:pt x="48" y="13"/>
                    </a:lnTo>
                    <a:close/>
                  </a:path>
                </a:pathLst>
              </a:custGeom>
              <a:solidFill>
                <a:srgbClr val="8F8E5D"/>
              </a:solidFill>
              <a:ln w="9525">
                <a:noFill/>
                <a:round/>
                <a:headEnd/>
                <a:tailEnd/>
              </a:ln>
            </p:spPr>
            <p:txBody>
              <a:bodyPr>
                <a:prstTxWarp prst="textNoShape">
                  <a:avLst/>
                </a:prstTxWarp>
              </a:bodyPr>
              <a:lstStyle/>
              <a:p>
                <a:endParaRPr lang="en-US"/>
              </a:p>
            </p:txBody>
          </p:sp>
          <p:sp>
            <p:nvSpPr>
              <p:cNvPr id="62815" name="Freeform 308"/>
              <p:cNvSpPr>
                <a:spLocks noChangeAspect="1"/>
              </p:cNvSpPr>
              <p:nvPr/>
            </p:nvSpPr>
            <p:spPr bwMode="auto">
              <a:xfrm>
                <a:off x="732" y="1595"/>
                <a:ext cx="50" cy="19"/>
              </a:xfrm>
              <a:custGeom>
                <a:avLst/>
                <a:gdLst>
                  <a:gd name="T0" fmla="*/ 49 w 50"/>
                  <a:gd name="T1" fmla="*/ 19 h 19"/>
                  <a:gd name="T2" fmla="*/ 50 w 50"/>
                  <a:gd name="T3" fmla="*/ 7 h 19"/>
                  <a:gd name="T4" fmla="*/ 31 w 50"/>
                  <a:gd name="T5" fmla="*/ 5 h 19"/>
                  <a:gd name="T6" fmla="*/ 3 w 50"/>
                  <a:gd name="T7" fmla="*/ 0 h 19"/>
                  <a:gd name="T8" fmla="*/ 3 w 50"/>
                  <a:gd name="T9" fmla="*/ 6 h 19"/>
                  <a:gd name="T10" fmla="*/ 6 w 50"/>
                  <a:gd name="T11" fmla="*/ 1 h 19"/>
                  <a:gd name="T12" fmla="*/ 3 w 50"/>
                  <a:gd name="T13" fmla="*/ 1 h 19"/>
                  <a:gd name="T14" fmla="*/ 0 w 50"/>
                  <a:gd name="T15" fmla="*/ 12 h 19"/>
                  <a:gd name="T16" fmla="*/ 1 w 50"/>
                  <a:gd name="T17" fmla="*/ 12 h 19"/>
                  <a:gd name="T18" fmla="*/ 3 w 50"/>
                  <a:gd name="T19" fmla="*/ 12 h 19"/>
                  <a:gd name="T20" fmla="*/ 31 w 50"/>
                  <a:gd name="T21" fmla="*/ 17 h 19"/>
                  <a:gd name="T22" fmla="*/ 49 w 50"/>
                  <a:gd name="T23" fmla="*/ 19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19"/>
                  <a:gd name="T38" fmla="*/ 50 w 50"/>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19">
                    <a:moveTo>
                      <a:pt x="49" y="19"/>
                    </a:moveTo>
                    <a:lnTo>
                      <a:pt x="50" y="7"/>
                    </a:lnTo>
                    <a:lnTo>
                      <a:pt x="31" y="5"/>
                    </a:lnTo>
                    <a:lnTo>
                      <a:pt x="3" y="0"/>
                    </a:lnTo>
                    <a:lnTo>
                      <a:pt x="3" y="6"/>
                    </a:lnTo>
                    <a:lnTo>
                      <a:pt x="6" y="1"/>
                    </a:lnTo>
                    <a:lnTo>
                      <a:pt x="3" y="1"/>
                    </a:lnTo>
                    <a:lnTo>
                      <a:pt x="0" y="12"/>
                    </a:lnTo>
                    <a:lnTo>
                      <a:pt x="1" y="12"/>
                    </a:lnTo>
                    <a:lnTo>
                      <a:pt x="3" y="12"/>
                    </a:lnTo>
                    <a:lnTo>
                      <a:pt x="31" y="17"/>
                    </a:lnTo>
                    <a:lnTo>
                      <a:pt x="49" y="19"/>
                    </a:lnTo>
                    <a:close/>
                  </a:path>
                </a:pathLst>
              </a:custGeom>
              <a:solidFill>
                <a:srgbClr val="8F8E5D"/>
              </a:solidFill>
              <a:ln w="9525">
                <a:noFill/>
                <a:round/>
                <a:headEnd/>
                <a:tailEnd/>
              </a:ln>
            </p:spPr>
            <p:txBody>
              <a:bodyPr>
                <a:prstTxWarp prst="textNoShape">
                  <a:avLst/>
                </a:prstTxWarp>
              </a:bodyPr>
              <a:lstStyle/>
              <a:p>
                <a:endParaRPr lang="en-US"/>
              </a:p>
            </p:txBody>
          </p:sp>
          <p:sp>
            <p:nvSpPr>
              <p:cNvPr id="62816" name="Freeform 309"/>
              <p:cNvSpPr>
                <a:spLocks noChangeAspect="1"/>
              </p:cNvSpPr>
              <p:nvPr/>
            </p:nvSpPr>
            <p:spPr bwMode="auto">
              <a:xfrm>
                <a:off x="653" y="1566"/>
                <a:ext cx="48" cy="31"/>
              </a:xfrm>
              <a:custGeom>
                <a:avLst/>
                <a:gdLst>
                  <a:gd name="T0" fmla="*/ 44 w 48"/>
                  <a:gd name="T1" fmla="*/ 31 h 31"/>
                  <a:gd name="T2" fmla="*/ 48 w 48"/>
                  <a:gd name="T3" fmla="*/ 20 h 31"/>
                  <a:gd name="T4" fmla="*/ 37 w 48"/>
                  <a:gd name="T5" fmla="*/ 16 h 31"/>
                  <a:gd name="T6" fmla="*/ 17 w 48"/>
                  <a:gd name="T7" fmla="*/ 7 h 31"/>
                  <a:gd name="T8" fmla="*/ 6 w 48"/>
                  <a:gd name="T9" fmla="*/ 0 h 31"/>
                  <a:gd name="T10" fmla="*/ 0 w 48"/>
                  <a:gd name="T11" fmla="*/ 10 h 31"/>
                  <a:gd name="T12" fmla="*/ 12 w 48"/>
                  <a:gd name="T13" fmla="*/ 18 h 31"/>
                  <a:gd name="T14" fmla="*/ 32 w 48"/>
                  <a:gd name="T15" fmla="*/ 27 h 31"/>
                  <a:gd name="T16" fmla="*/ 44 w 48"/>
                  <a:gd name="T17" fmla="*/ 31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31"/>
                  <a:gd name="T29" fmla="*/ 48 w 48"/>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31">
                    <a:moveTo>
                      <a:pt x="44" y="31"/>
                    </a:moveTo>
                    <a:lnTo>
                      <a:pt x="48" y="20"/>
                    </a:lnTo>
                    <a:lnTo>
                      <a:pt x="37" y="16"/>
                    </a:lnTo>
                    <a:lnTo>
                      <a:pt x="17" y="7"/>
                    </a:lnTo>
                    <a:lnTo>
                      <a:pt x="6" y="0"/>
                    </a:lnTo>
                    <a:lnTo>
                      <a:pt x="0" y="10"/>
                    </a:lnTo>
                    <a:lnTo>
                      <a:pt x="12" y="18"/>
                    </a:lnTo>
                    <a:lnTo>
                      <a:pt x="32" y="27"/>
                    </a:lnTo>
                    <a:lnTo>
                      <a:pt x="44" y="31"/>
                    </a:lnTo>
                    <a:close/>
                  </a:path>
                </a:pathLst>
              </a:custGeom>
              <a:solidFill>
                <a:srgbClr val="8F8E5D"/>
              </a:solidFill>
              <a:ln w="9525">
                <a:noFill/>
                <a:round/>
                <a:headEnd/>
                <a:tailEnd/>
              </a:ln>
            </p:spPr>
            <p:txBody>
              <a:bodyPr>
                <a:prstTxWarp prst="textNoShape">
                  <a:avLst/>
                </a:prstTxWarp>
              </a:bodyPr>
              <a:lstStyle/>
              <a:p>
                <a:endParaRPr lang="en-US"/>
              </a:p>
            </p:txBody>
          </p:sp>
          <p:sp>
            <p:nvSpPr>
              <p:cNvPr id="62817" name="Freeform 310"/>
              <p:cNvSpPr>
                <a:spLocks noChangeAspect="1"/>
              </p:cNvSpPr>
              <p:nvPr/>
            </p:nvSpPr>
            <p:spPr bwMode="auto">
              <a:xfrm>
                <a:off x="606" y="1503"/>
                <a:ext cx="27" cy="49"/>
              </a:xfrm>
              <a:custGeom>
                <a:avLst/>
                <a:gdLst>
                  <a:gd name="T0" fmla="*/ 19 w 27"/>
                  <a:gd name="T1" fmla="*/ 49 h 49"/>
                  <a:gd name="T2" fmla="*/ 27 w 27"/>
                  <a:gd name="T3" fmla="*/ 40 h 49"/>
                  <a:gd name="T4" fmla="*/ 24 w 27"/>
                  <a:gd name="T5" fmla="*/ 35 h 49"/>
                  <a:gd name="T6" fmla="*/ 19 w 27"/>
                  <a:gd name="T7" fmla="*/ 39 h 49"/>
                  <a:gd name="T8" fmla="*/ 25 w 27"/>
                  <a:gd name="T9" fmla="*/ 39 h 49"/>
                  <a:gd name="T10" fmla="*/ 16 w 27"/>
                  <a:gd name="T11" fmla="*/ 22 h 49"/>
                  <a:gd name="T12" fmla="*/ 12 w 27"/>
                  <a:gd name="T13" fmla="*/ 8 h 49"/>
                  <a:gd name="T14" fmla="*/ 12 w 27"/>
                  <a:gd name="T15" fmla="*/ 0 h 49"/>
                  <a:gd name="T16" fmla="*/ 0 w 27"/>
                  <a:gd name="T17" fmla="*/ 1 h 49"/>
                  <a:gd name="T18" fmla="*/ 0 w 27"/>
                  <a:gd name="T19" fmla="*/ 8 h 49"/>
                  <a:gd name="T20" fmla="*/ 6 w 27"/>
                  <a:gd name="T21" fmla="*/ 26 h 49"/>
                  <a:gd name="T22" fmla="*/ 13 w 27"/>
                  <a:gd name="T23" fmla="*/ 39 h 49"/>
                  <a:gd name="T24" fmla="*/ 15 w 27"/>
                  <a:gd name="T25" fmla="*/ 44 h 49"/>
                  <a:gd name="T26" fmla="*/ 19 w 27"/>
                  <a:gd name="T27" fmla="*/ 49 h 4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
                  <a:gd name="T43" fmla="*/ 0 h 49"/>
                  <a:gd name="T44" fmla="*/ 27 w 27"/>
                  <a:gd name="T45" fmla="*/ 49 h 4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 h="49">
                    <a:moveTo>
                      <a:pt x="19" y="49"/>
                    </a:moveTo>
                    <a:lnTo>
                      <a:pt x="27" y="40"/>
                    </a:lnTo>
                    <a:lnTo>
                      <a:pt x="24" y="35"/>
                    </a:lnTo>
                    <a:lnTo>
                      <a:pt x="19" y="39"/>
                    </a:lnTo>
                    <a:lnTo>
                      <a:pt x="25" y="39"/>
                    </a:lnTo>
                    <a:lnTo>
                      <a:pt x="16" y="22"/>
                    </a:lnTo>
                    <a:lnTo>
                      <a:pt x="12" y="8"/>
                    </a:lnTo>
                    <a:lnTo>
                      <a:pt x="12" y="0"/>
                    </a:lnTo>
                    <a:lnTo>
                      <a:pt x="0" y="1"/>
                    </a:lnTo>
                    <a:lnTo>
                      <a:pt x="0" y="8"/>
                    </a:lnTo>
                    <a:lnTo>
                      <a:pt x="6" y="26"/>
                    </a:lnTo>
                    <a:lnTo>
                      <a:pt x="13" y="39"/>
                    </a:lnTo>
                    <a:lnTo>
                      <a:pt x="15" y="44"/>
                    </a:lnTo>
                    <a:lnTo>
                      <a:pt x="19" y="49"/>
                    </a:lnTo>
                    <a:close/>
                  </a:path>
                </a:pathLst>
              </a:custGeom>
              <a:solidFill>
                <a:srgbClr val="8F8E5D"/>
              </a:solidFill>
              <a:ln w="9525">
                <a:noFill/>
                <a:round/>
                <a:headEnd/>
                <a:tailEnd/>
              </a:ln>
            </p:spPr>
            <p:txBody>
              <a:bodyPr>
                <a:prstTxWarp prst="textNoShape">
                  <a:avLst/>
                </a:prstTxWarp>
              </a:bodyPr>
              <a:lstStyle/>
              <a:p>
                <a:endParaRPr lang="en-US"/>
              </a:p>
            </p:txBody>
          </p:sp>
          <p:sp>
            <p:nvSpPr>
              <p:cNvPr id="62818" name="Freeform 311"/>
              <p:cNvSpPr>
                <a:spLocks noChangeAspect="1"/>
              </p:cNvSpPr>
              <p:nvPr/>
            </p:nvSpPr>
            <p:spPr bwMode="auto">
              <a:xfrm>
                <a:off x="609" y="1420"/>
                <a:ext cx="26" cy="49"/>
              </a:xfrm>
              <a:custGeom>
                <a:avLst/>
                <a:gdLst>
                  <a:gd name="T0" fmla="*/ 0 w 26"/>
                  <a:gd name="T1" fmla="*/ 47 h 49"/>
                  <a:gd name="T2" fmla="*/ 11 w 26"/>
                  <a:gd name="T3" fmla="*/ 49 h 49"/>
                  <a:gd name="T4" fmla="*/ 14 w 26"/>
                  <a:gd name="T5" fmla="*/ 37 h 49"/>
                  <a:gd name="T6" fmla="*/ 21 w 26"/>
                  <a:gd name="T7" fmla="*/ 17 h 49"/>
                  <a:gd name="T8" fmla="*/ 15 w 26"/>
                  <a:gd name="T9" fmla="*/ 17 h 49"/>
                  <a:gd name="T10" fmla="*/ 20 w 26"/>
                  <a:gd name="T11" fmla="*/ 22 h 49"/>
                  <a:gd name="T12" fmla="*/ 26 w 26"/>
                  <a:gd name="T13" fmla="*/ 6 h 49"/>
                  <a:gd name="T14" fmla="*/ 17 w 26"/>
                  <a:gd name="T15" fmla="*/ 0 h 49"/>
                  <a:gd name="T16" fmla="*/ 11 w 26"/>
                  <a:gd name="T17" fmla="*/ 13 h 49"/>
                  <a:gd name="T18" fmla="*/ 9 w 26"/>
                  <a:gd name="T19" fmla="*/ 17 h 49"/>
                  <a:gd name="T20" fmla="*/ 9 w 26"/>
                  <a:gd name="T21" fmla="*/ 17 h 49"/>
                  <a:gd name="T22" fmla="*/ 2 w 26"/>
                  <a:gd name="T23" fmla="*/ 37 h 49"/>
                  <a:gd name="T24" fmla="*/ 0 w 26"/>
                  <a:gd name="T25" fmla="*/ 47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49"/>
                  <a:gd name="T41" fmla="*/ 26 w 26"/>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49">
                    <a:moveTo>
                      <a:pt x="0" y="47"/>
                    </a:moveTo>
                    <a:lnTo>
                      <a:pt x="11" y="49"/>
                    </a:lnTo>
                    <a:lnTo>
                      <a:pt x="14" y="37"/>
                    </a:lnTo>
                    <a:lnTo>
                      <a:pt x="21" y="17"/>
                    </a:lnTo>
                    <a:lnTo>
                      <a:pt x="15" y="17"/>
                    </a:lnTo>
                    <a:lnTo>
                      <a:pt x="20" y="22"/>
                    </a:lnTo>
                    <a:lnTo>
                      <a:pt x="26" y="6"/>
                    </a:lnTo>
                    <a:lnTo>
                      <a:pt x="17" y="0"/>
                    </a:lnTo>
                    <a:lnTo>
                      <a:pt x="11" y="13"/>
                    </a:lnTo>
                    <a:lnTo>
                      <a:pt x="9" y="17"/>
                    </a:lnTo>
                    <a:lnTo>
                      <a:pt x="2" y="37"/>
                    </a:lnTo>
                    <a:lnTo>
                      <a:pt x="0" y="47"/>
                    </a:lnTo>
                    <a:close/>
                  </a:path>
                </a:pathLst>
              </a:custGeom>
              <a:solidFill>
                <a:srgbClr val="8F8E5D"/>
              </a:solidFill>
              <a:ln w="9525">
                <a:noFill/>
                <a:round/>
                <a:headEnd/>
                <a:tailEnd/>
              </a:ln>
            </p:spPr>
            <p:txBody>
              <a:bodyPr>
                <a:prstTxWarp prst="textNoShape">
                  <a:avLst/>
                </a:prstTxWarp>
              </a:bodyPr>
              <a:lstStyle/>
              <a:p>
                <a:endParaRPr lang="en-US"/>
              </a:p>
            </p:txBody>
          </p:sp>
          <p:sp>
            <p:nvSpPr>
              <p:cNvPr id="62819" name="Freeform 312"/>
              <p:cNvSpPr>
                <a:spLocks noChangeAspect="1"/>
              </p:cNvSpPr>
              <p:nvPr/>
            </p:nvSpPr>
            <p:spPr bwMode="auto">
              <a:xfrm>
                <a:off x="645" y="1349"/>
                <a:ext cx="37" cy="47"/>
              </a:xfrm>
              <a:custGeom>
                <a:avLst/>
                <a:gdLst>
                  <a:gd name="T0" fmla="*/ 0 w 37"/>
                  <a:gd name="T1" fmla="*/ 38 h 47"/>
                  <a:gd name="T2" fmla="*/ 8 w 37"/>
                  <a:gd name="T3" fmla="*/ 47 h 47"/>
                  <a:gd name="T4" fmla="*/ 22 w 37"/>
                  <a:gd name="T5" fmla="*/ 28 h 47"/>
                  <a:gd name="T6" fmla="*/ 37 w 37"/>
                  <a:gd name="T7" fmla="*/ 9 h 47"/>
                  <a:gd name="T8" fmla="*/ 29 w 37"/>
                  <a:gd name="T9" fmla="*/ 0 h 47"/>
                  <a:gd name="T10" fmla="*/ 13 w 37"/>
                  <a:gd name="T11" fmla="*/ 19 h 47"/>
                  <a:gd name="T12" fmla="*/ 0 w 37"/>
                  <a:gd name="T13" fmla="*/ 38 h 47"/>
                  <a:gd name="T14" fmla="*/ 0 60000 65536"/>
                  <a:gd name="T15" fmla="*/ 0 60000 65536"/>
                  <a:gd name="T16" fmla="*/ 0 60000 65536"/>
                  <a:gd name="T17" fmla="*/ 0 60000 65536"/>
                  <a:gd name="T18" fmla="*/ 0 60000 65536"/>
                  <a:gd name="T19" fmla="*/ 0 60000 65536"/>
                  <a:gd name="T20" fmla="*/ 0 60000 65536"/>
                  <a:gd name="T21" fmla="*/ 0 w 37"/>
                  <a:gd name="T22" fmla="*/ 0 h 47"/>
                  <a:gd name="T23" fmla="*/ 37 w 37"/>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7">
                    <a:moveTo>
                      <a:pt x="0" y="38"/>
                    </a:moveTo>
                    <a:lnTo>
                      <a:pt x="8" y="47"/>
                    </a:lnTo>
                    <a:lnTo>
                      <a:pt x="22" y="28"/>
                    </a:lnTo>
                    <a:lnTo>
                      <a:pt x="37" y="9"/>
                    </a:lnTo>
                    <a:lnTo>
                      <a:pt x="29" y="0"/>
                    </a:lnTo>
                    <a:lnTo>
                      <a:pt x="13" y="19"/>
                    </a:lnTo>
                    <a:lnTo>
                      <a:pt x="0" y="38"/>
                    </a:lnTo>
                    <a:close/>
                  </a:path>
                </a:pathLst>
              </a:custGeom>
              <a:solidFill>
                <a:srgbClr val="8F8E5D"/>
              </a:solidFill>
              <a:ln w="9525">
                <a:noFill/>
                <a:round/>
                <a:headEnd/>
                <a:tailEnd/>
              </a:ln>
            </p:spPr>
            <p:txBody>
              <a:bodyPr>
                <a:prstTxWarp prst="textNoShape">
                  <a:avLst/>
                </a:prstTxWarp>
              </a:bodyPr>
              <a:lstStyle/>
              <a:p>
                <a:endParaRPr lang="en-US"/>
              </a:p>
            </p:txBody>
          </p:sp>
          <p:sp>
            <p:nvSpPr>
              <p:cNvPr id="62820" name="Freeform 313"/>
              <p:cNvSpPr>
                <a:spLocks noChangeAspect="1"/>
              </p:cNvSpPr>
              <p:nvPr/>
            </p:nvSpPr>
            <p:spPr bwMode="auto">
              <a:xfrm>
                <a:off x="697" y="1288"/>
                <a:ext cx="42" cy="43"/>
              </a:xfrm>
              <a:custGeom>
                <a:avLst/>
                <a:gdLst>
                  <a:gd name="T0" fmla="*/ 0 w 42"/>
                  <a:gd name="T1" fmla="*/ 34 h 43"/>
                  <a:gd name="T2" fmla="*/ 8 w 42"/>
                  <a:gd name="T3" fmla="*/ 43 h 43"/>
                  <a:gd name="T4" fmla="*/ 10 w 42"/>
                  <a:gd name="T5" fmla="*/ 42 h 43"/>
                  <a:gd name="T6" fmla="*/ 33 w 42"/>
                  <a:gd name="T7" fmla="*/ 18 h 43"/>
                  <a:gd name="T8" fmla="*/ 42 w 42"/>
                  <a:gd name="T9" fmla="*/ 9 h 43"/>
                  <a:gd name="T10" fmla="*/ 35 w 42"/>
                  <a:gd name="T11" fmla="*/ 0 h 43"/>
                  <a:gd name="T12" fmla="*/ 24 w 42"/>
                  <a:gd name="T13" fmla="*/ 9 h 43"/>
                  <a:gd name="T14" fmla="*/ 1 w 42"/>
                  <a:gd name="T15" fmla="*/ 33 h 43"/>
                  <a:gd name="T16" fmla="*/ 0 w 42"/>
                  <a:gd name="T17" fmla="*/ 34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
                  <a:gd name="T28" fmla="*/ 0 h 43"/>
                  <a:gd name="T29" fmla="*/ 42 w 42"/>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 h="43">
                    <a:moveTo>
                      <a:pt x="0" y="34"/>
                    </a:moveTo>
                    <a:lnTo>
                      <a:pt x="8" y="43"/>
                    </a:lnTo>
                    <a:lnTo>
                      <a:pt x="10" y="42"/>
                    </a:lnTo>
                    <a:lnTo>
                      <a:pt x="33" y="18"/>
                    </a:lnTo>
                    <a:lnTo>
                      <a:pt x="42" y="9"/>
                    </a:lnTo>
                    <a:lnTo>
                      <a:pt x="35" y="0"/>
                    </a:lnTo>
                    <a:lnTo>
                      <a:pt x="24" y="9"/>
                    </a:lnTo>
                    <a:lnTo>
                      <a:pt x="1" y="33"/>
                    </a:lnTo>
                    <a:lnTo>
                      <a:pt x="0" y="34"/>
                    </a:lnTo>
                    <a:close/>
                  </a:path>
                </a:pathLst>
              </a:custGeom>
              <a:solidFill>
                <a:srgbClr val="8F8E5D"/>
              </a:solidFill>
              <a:ln w="9525">
                <a:noFill/>
                <a:round/>
                <a:headEnd/>
                <a:tailEnd/>
              </a:ln>
            </p:spPr>
            <p:txBody>
              <a:bodyPr>
                <a:prstTxWarp prst="textNoShape">
                  <a:avLst/>
                </a:prstTxWarp>
              </a:bodyPr>
              <a:lstStyle/>
              <a:p>
                <a:endParaRPr lang="en-US"/>
              </a:p>
            </p:txBody>
          </p:sp>
          <p:sp>
            <p:nvSpPr>
              <p:cNvPr id="62821" name="Freeform 314"/>
              <p:cNvSpPr>
                <a:spLocks noChangeAspect="1"/>
              </p:cNvSpPr>
              <p:nvPr/>
            </p:nvSpPr>
            <p:spPr bwMode="auto">
              <a:xfrm>
                <a:off x="758" y="1231"/>
                <a:ext cx="43" cy="41"/>
              </a:xfrm>
              <a:custGeom>
                <a:avLst/>
                <a:gdLst>
                  <a:gd name="T0" fmla="*/ 0 w 43"/>
                  <a:gd name="T1" fmla="*/ 32 h 41"/>
                  <a:gd name="T2" fmla="*/ 7 w 43"/>
                  <a:gd name="T3" fmla="*/ 41 h 41"/>
                  <a:gd name="T4" fmla="*/ 26 w 43"/>
                  <a:gd name="T5" fmla="*/ 24 h 41"/>
                  <a:gd name="T6" fmla="*/ 43 w 43"/>
                  <a:gd name="T7" fmla="*/ 10 h 41"/>
                  <a:gd name="T8" fmla="*/ 36 w 43"/>
                  <a:gd name="T9" fmla="*/ 0 h 41"/>
                  <a:gd name="T10" fmla="*/ 17 w 43"/>
                  <a:gd name="T11" fmla="*/ 15 h 41"/>
                  <a:gd name="T12" fmla="*/ 0 w 43"/>
                  <a:gd name="T13" fmla="*/ 32 h 41"/>
                  <a:gd name="T14" fmla="*/ 0 60000 65536"/>
                  <a:gd name="T15" fmla="*/ 0 60000 65536"/>
                  <a:gd name="T16" fmla="*/ 0 60000 65536"/>
                  <a:gd name="T17" fmla="*/ 0 60000 65536"/>
                  <a:gd name="T18" fmla="*/ 0 60000 65536"/>
                  <a:gd name="T19" fmla="*/ 0 60000 65536"/>
                  <a:gd name="T20" fmla="*/ 0 60000 65536"/>
                  <a:gd name="T21" fmla="*/ 0 w 43"/>
                  <a:gd name="T22" fmla="*/ 0 h 41"/>
                  <a:gd name="T23" fmla="*/ 43 w 43"/>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41">
                    <a:moveTo>
                      <a:pt x="0" y="32"/>
                    </a:moveTo>
                    <a:lnTo>
                      <a:pt x="7" y="41"/>
                    </a:lnTo>
                    <a:lnTo>
                      <a:pt x="26" y="24"/>
                    </a:lnTo>
                    <a:lnTo>
                      <a:pt x="43" y="10"/>
                    </a:lnTo>
                    <a:lnTo>
                      <a:pt x="36" y="0"/>
                    </a:lnTo>
                    <a:lnTo>
                      <a:pt x="17" y="15"/>
                    </a:lnTo>
                    <a:lnTo>
                      <a:pt x="0" y="32"/>
                    </a:lnTo>
                    <a:close/>
                  </a:path>
                </a:pathLst>
              </a:custGeom>
              <a:solidFill>
                <a:srgbClr val="8F8E5D"/>
              </a:solidFill>
              <a:ln w="9525">
                <a:noFill/>
                <a:round/>
                <a:headEnd/>
                <a:tailEnd/>
              </a:ln>
            </p:spPr>
            <p:txBody>
              <a:bodyPr>
                <a:prstTxWarp prst="textNoShape">
                  <a:avLst/>
                </a:prstTxWarp>
              </a:bodyPr>
              <a:lstStyle/>
              <a:p>
                <a:endParaRPr lang="en-US"/>
              </a:p>
            </p:txBody>
          </p:sp>
          <p:sp>
            <p:nvSpPr>
              <p:cNvPr id="62822" name="Freeform 315"/>
              <p:cNvSpPr>
                <a:spLocks noChangeAspect="1"/>
              </p:cNvSpPr>
              <p:nvPr/>
            </p:nvSpPr>
            <p:spPr bwMode="auto">
              <a:xfrm>
                <a:off x="822" y="1179"/>
                <a:ext cx="45" cy="39"/>
              </a:xfrm>
              <a:custGeom>
                <a:avLst/>
                <a:gdLst>
                  <a:gd name="T0" fmla="*/ 0 w 45"/>
                  <a:gd name="T1" fmla="*/ 29 h 39"/>
                  <a:gd name="T2" fmla="*/ 7 w 45"/>
                  <a:gd name="T3" fmla="*/ 39 h 39"/>
                  <a:gd name="T4" fmla="*/ 26 w 45"/>
                  <a:gd name="T5" fmla="*/ 24 h 39"/>
                  <a:gd name="T6" fmla="*/ 45 w 45"/>
                  <a:gd name="T7" fmla="*/ 10 h 39"/>
                  <a:gd name="T8" fmla="*/ 38 w 45"/>
                  <a:gd name="T9" fmla="*/ 0 h 39"/>
                  <a:gd name="T10" fmla="*/ 17 w 45"/>
                  <a:gd name="T11" fmla="*/ 15 h 39"/>
                  <a:gd name="T12" fmla="*/ 0 w 45"/>
                  <a:gd name="T13" fmla="*/ 29 h 39"/>
                  <a:gd name="T14" fmla="*/ 0 60000 65536"/>
                  <a:gd name="T15" fmla="*/ 0 60000 65536"/>
                  <a:gd name="T16" fmla="*/ 0 60000 65536"/>
                  <a:gd name="T17" fmla="*/ 0 60000 65536"/>
                  <a:gd name="T18" fmla="*/ 0 60000 65536"/>
                  <a:gd name="T19" fmla="*/ 0 60000 65536"/>
                  <a:gd name="T20" fmla="*/ 0 60000 65536"/>
                  <a:gd name="T21" fmla="*/ 0 w 45"/>
                  <a:gd name="T22" fmla="*/ 0 h 39"/>
                  <a:gd name="T23" fmla="*/ 45 w 4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9">
                    <a:moveTo>
                      <a:pt x="0" y="29"/>
                    </a:moveTo>
                    <a:lnTo>
                      <a:pt x="7" y="39"/>
                    </a:lnTo>
                    <a:lnTo>
                      <a:pt x="26" y="24"/>
                    </a:lnTo>
                    <a:lnTo>
                      <a:pt x="45" y="10"/>
                    </a:lnTo>
                    <a:lnTo>
                      <a:pt x="38" y="0"/>
                    </a:lnTo>
                    <a:lnTo>
                      <a:pt x="17" y="15"/>
                    </a:lnTo>
                    <a:lnTo>
                      <a:pt x="0" y="29"/>
                    </a:lnTo>
                    <a:close/>
                  </a:path>
                </a:pathLst>
              </a:custGeom>
              <a:solidFill>
                <a:srgbClr val="8F8E5D"/>
              </a:solidFill>
              <a:ln w="9525">
                <a:noFill/>
                <a:round/>
                <a:headEnd/>
                <a:tailEnd/>
              </a:ln>
            </p:spPr>
            <p:txBody>
              <a:bodyPr>
                <a:prstTxWarp prst="textNoShape">
                  <a:avLst/>
                </a:prstTxWarp>
              </a:bodyPr>
              <a:lstStyle/>
              <a:p>
                <a:endParaRPr lang="en-US"/>
              </a:p>
            </p:txBody>
          </p:sp>
          <p:sp>
            <p:nvSpPr>
              <p:cNvPr id="62823" name="Freeform 316"/>
              <p:cNvSpPr>
                <a:spLocks noChangeAspect="1"/>
              </p:cNvSpPr>
              <p:nvPr/>
            </p:nvSpPr>
            <p:spPr bwMode="auto">
              <a:xfrm>
                <a:off x="888" y="1129"/>
                <a:ext cx="47" cy="38"/>
              </a:xfrm>
              <a:custGeom>
                <a:avLst/>
                <a:gdLst>
                  <a:gd name="T0" fmla="*/ 0 w 47"/>
                  <a:gd name="T1" fmla="*/ 28 h 38"/>
                  <a:gd name="T2" fmla="*/ 7 w 47"/>
                  <a:gd name="T3" fmla="*/ 38 h 38"/>
                  <a:gd name="T4" fmla="*/ 33 w 47"/>
                  <a:gd name="T5" fmla="*/ 20 h 38"/>
                  <a:gd name="T6" fmla="*/ 47 w 47"/>
                  <a:gd name="T7" fmla="*/ 10 h 38"/>
                  <a:gd name="T8" fmla="*/ 40 w 47"/>
                  <a:gd name="T9" fmla="*/ 0 h 38"/>
                  <a:gd name="T10" fmla="*/ 24 w 47"/>
                  <a:gd name="T11" fmla="*/ 11 h 38"/>
                  <a:gd name="T12" fmla="*/ 0 w 47"/>
                  <a:gd name="T13" fmla="*/ 28 h 38"/>
                  <a:gd name="T14" fmla="*/ 0 60000 65536"/>
                  <a:gd name="T15" fmla="*/ 0 60000 65536"/>
                  <a:gd name="T16" fmla="*/ 0 60000 65536"/>
                  <a:gd name="T17" fmla="*/ 0 60000 65536"/>
                  <a:gd name="T18" fmla="*/ 0 60000 65536"/>
                  <a:gd name="T19" fmla="*/ 0 60000 65536"/>
                  <a:gd name="T20" fmla="*/ 0 60000 65536"/>
                  <a:gd name="T21" fmla="*/ 0 w 47"/>
                  <a:gd name="T22" fmla="*/ 0 h 38"/>
                  <a:gd name="T23" fmla="*/ 47 w 47"/>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8">
                    <a:moveTo>
                      <a:pt x="0" y="28"/>
                    </a:moveTo>
                    <a:lnTo>
                      <a:pt x="7" y="38"/>
                    </a:lnTo>
                    <a:lnTo>
                      <a:pt x="33" y="20"/>
                    </a:lnTo>
                    <a:lnTo>
                      <a:pt x="47" y="10"/>
                    </a:lnTo>
                    <a:lnTo>
                      <a:pt x="40" y="0"/>
                    </a:lnTo>
                    <a:lnTo>
                      <a:pt x="24" y="11"/>
                    </a:lnTo>
                    <a:lnTo>
                      <a:pt x="0" y="28"/>
                    </a:lnTo>
                    <a:close/>
                  </a:path>
                </a:pathLst>
              </a:custGeom>
              <a:solidFill>
                <a:srgbClr val="8F8E5D"/>
              </a:solidFill>
              <a:ln w="9525">
                <a:noFill/>
                <a:round/>
                <a:headEnd/>
                <a:tailEnd/>
              </a:ln>
            </p:spPr>
            <p:txBody>
              <a:bodyPr>
                <a:prstTxWarp prst="textNoShape">
                  <a:avLst/>
                </a:prstTxWarp>
              </a:bodyPr>
              <a:lstStyle/>
              <a:p>
                <a:endParaRPr lang="en-US"/>
              </a:p>
            </p:txBody>
          </p:sp>
          <p:sp>
            <p:nvSpPr>
              <p:cNvPr id="62824" name="Freeform 317"/>
              <p:cNvSpPr>
                <a:spLocks noChangeAspect="1"/>
              </p:cNvSpPr>
              <p:nvPr/>
            </p:nvSpPr>
            <p:spPr bwMode="auto">
              <a:xfrm>
                <a:off x="957" y="1082"/>
                <a:ext cx="47" cy="37"/>
              </a:xfrm>
              <a:custGeom>
                <a:avLst/>
                <a:gdLst>
                  <a:gd name="T0" fmla="*/ 0 w 47"/>
                  <a:gd name="T1" fmla="*/ 27 h 37"/>
                  <a:gd name="T2" fmla="*/ 7 w 47"/>
                  <a:gd name="T3" fmla="*/ 37 h 37"/>
                  <a:gd name="T4" fmla="*/ 44 w 47"/>
                  <a:gd name="T5" fmla="*/ 12 h 37"/>
                  <a:gd name="T6" fmla="*/ 40 w 47"/>
                  <a:gd name="T7" fmla="*/ 8 h 37"/>
                  <a:gd name="T8" fmla="*/ 42 w 47"/>
                  <a:gd name="T9" fmla="*/ 13 h 37"/>
                  <a:gd name="T10" fmla="*/ 47 w 47"/>
                  <a:gd name="T11" fmla="*/ 10 h 37"/>
                  <a:gd name="T12" fmla="*/ 41 w 47"/>
                  <a:gd name="T13" fmla="*/ 0 h 37"/>
                  <a:gd name="T14" fmla="*/ 37 w 47"/>
                  <a:gd name="T15" fmla="*/ 2 h 37"/>
                  <a:gd name="T16" fmla="*/ 35 w 47"/>
                  <a:gd name="T17" fmla="*/ 3 h 37"/>
                  <a:gd name="T18" fmla="*/ 0 w 47"/>
                  <a:gd name="T19" fmla="*/ 27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37"/>
                  <a:gd name="T32" fmla="*/ 47 w 47"/>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37">
                    <a:moveTo>
                      <a:pt x="0" y="27"/>
                    </a:moveTo>
                    <a:lnTo>
                      <a:pt x="7" y="37"/>
                    </a:lnTo>
                    <a:lnTo>
                      <a:pt x="44" y="12"/>
                    </a:lnTo>
                    <a:lnTo>
                      <a:pt x="40" y="8"/>
                    </a:lnTo>
                    <a:lnTo>
                      <a:pt x="42" y="13"/>
                    </a:lnTo>
                    <a:lnTo>
                      <a:pt x="47" y="10"/>
                    </a:lnTo>
                    <a:lnTo>
                      <a:pt x="41" y="0"/>
                    </a:lnTo>
                    <a:lnTo>
                      <a:pt x="37" y="2"/>
                    </a:lnTo>
                    <a:lnTo>
                      <a:pt x="35" y="3"/>
                    </a:lnTo>
                    <a:lnTo>
                      <a:pt x="0" y="27"/>
                    </a:lnTo>
                    <a:close/>
                  </a:path>
                </a:pathLst>
              </a:custGeom>
              <a:solidFill>
                <a:srgbClr val="8F8E5D"/>
              </a:solidFill>
              <a:ln w="9525">
                <a:noFill/>
                <a:round/>
                <a:headEnd/>
                <a:tailEnd/>
              </a:ln>
            </p:spPr>
            <p:txBody>
              <a:bodyPr>
                <a:prstTxWarp prst="textNoShape">
                  <a:avLst/>
                </a:prstTxWarp>
              </a:bodyPr>
              <a:lstStyle/>
              <a:p>
                <a:endParaRPr lang="en-US"/>
              </a:p>
            </p:txBody>
          </p:sp>
          <p:sp>
            <p:nvSpPr>
              <p:cNvPr id="62825" name="Freeform 318"/>
              <p:cNvSpPr>
                <a:spLocks noChangeAspect="1"/>
              </p:cNvSpPr>
              <p:nvPr/>
            </p:nvSpPr>
            <p:spPr bwMode="auto">
              <a:xfrm>
                <a:off x="1028" y="1037"/>
                <a:ext cx="47" cy="36"/>
              </a:xfrm>
              <a:custGeom>
                <a:avLst/>
                <a:gdLst>
                  <a:gd name="T0" fmla="*/ 0 w 47"/>
                  <a:gd name="T1" fmla="*/ 26 h 36"/>
                  <a:gd name="T2" fmla="*/ 6 w 47"/>
                  <a:gd name="T3" fmla="*/ 36 h 36"/>
                  <a:gd name="T4" fmla="*/ 15 w 47"/>
                  <a:gd name="T5" fmla="*/ 30 h 36"/>
                  <a:gd name="T6" fmla="*/ 47 w 47"/>
                  <a:gd name="T7" fmla="*/ 10 h 36"/>
                  <a:gd name="T8" fmla="*/ 41 w 47"/>
                  <a:gd name="T9" fmla="*/ 0 h 36"/>
                  <a:gd name="T10" fmla="*/ 10 w 47"/>
                  <a:gd name="T11" fmla="*/ 19 h 36"/>
                  <a:gd name="T12" fmla="*/ 0 w 47"/>
                  <a:gd name="T13" fmla="*/ 26 h 36"/>
                  <a:gd name="T14" fmla="*/ 0 60000 65536"/>
                  <a:gd name="T15" fmla="*/ 0 60000 65536"/>
                  <a:gd name="T16" fmla="*/ 0 60000 65536"/>
                  <a:gd name="T17" fmla="*/ 0 60000 65536"/>
                  <a:gd name="T18" fmla="*/ 0 60000 65536"/>
                  <a:gd name="T19" fmla="*/ 0 60000 65536"/>
                  <a:gd name="T20" fmla="*/ 0 60000 65536"/>
                  <a:gd name="T21" fmla="*/ 0 w 47"/>
                  <a:gd name="T22" fmla="*/ 0 h 36"/>
                  <a:gd name="T23" fmla="*/ 47 w 47"/>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6">
                    <a:moveTo>
                      <a:pt x="0" y="26"/>
                    </a:moveTo>
                    <a:lnTo>
                      <a:pt x="6" y="36"/>
                    </a:lnTo>
                    <a:lnTo>
                      <a:pt x="15" y="30"/>
                    </a:lnTo>
                    <a:lnTo>
                      <a:pt x="47" y="10"/>
                    </a:lnTo>
                    <a:lnTo>
                      <a:pt x="41" y="0"/>
                    </a:lnTo>
                    <a:lnTo>
                      <a:pt x="10" y="19"/>
                    </a:lnTo>
                    <a:lnTo>
                      <a:pt x="0" y="26"/>
                    </a:lnTo>
                    <a:close/>
                  </a:path>
                </a:pathLst>
              </a:custGeom>
              <a:solidFill>
                <a:srgbClr val="8F8E5D"/>
              </a:solidFill>
              <a:ln w="9525">
                <a:noFill/>
                <a:round/>
                <a:headEnd/>
                <a:tailEnd/>
              </a:ln>
            </p:spPr>
            <p:txBody>
              <a:bodyPr>
                <a:prstTxWarp prst="textNoShape">
                  <a:avLst/>
                </a:prstTxWarp>
              </a:bodyPr>
              <a:lstStyle/>
              <a:p>
                <a:endParaRPr lang="en-US"/>
              </a:p>
            </p:txBody>
          </p:sp>
          <p:sp>
            <p:nvSpPr>
              <p:cNvPr id="62826" name="Freeform 319"/>
              <p:cNvSpPr>
                <a:spLocks noChangeAspect="1"/>
              </p:cNvSpPr>
              <p:nvPr/>
            </p:nvSpPr>
            <p:spPr bwMode="auto">
              <a:xfrm>
                <a:off x="1099" y="994"/>
                <a:ext cx="48" cy="35"/>
              </a:xfrm>
              <a:custGeom>
                <a:avLst/>
                <a:gdLst>
                  <a:gd name="T0" fmla="*/ 0 w 48"/>
                  <a:gd name="T1" fmla="*/ 25 h 35"/>
                  <a:gd name="T2" fmla="*/ 6 w 48"/>
                  <a:gd name="T3" fmla="*/ 35 h 35"/>
                  <a:gd name="T4" fmla="*/ 36 w 48"/>
                  <a:gd name="T5" fmla="*/ 17 h 35"/>
                  <a:gd name="T6" fmla="*/ 48 w 48"/>
                  <a:gd name="T7" fmla="*/ 10 h 35"/>
                  <a:gd name="T8" fmla="*/ 42 w 48"/>
                  <a:gd name="T9" fmla="*/ 0 h 35"/>
                  <a:gd name="T10" fmla="*/ 31 w 48"/>
                  <a:gd name="T11" fmla="*/ 6 h 35"/>
                  <a:gd name="T12" fmla="*/ 0 w 48"/>
                  <a:gd name="T13" fmla="*/ 25 h 35"/>
                  <a:gd name="T14" fmla="*/ 0 60000 65536"/>
                  <a:gd name="T15" fmla="*/ 0 60000 65536"/>
                  <a:gd name="T16" fmla="*/ 0 60000 65536"/>
                  <a:gd name="T17" fmla="*/ 0 60000 65536"/>
                  <a:gd name="T18" fmla="*/ 0 60000 65536"/>
                  <a:gd name="T19" fmla="*/ 0 60000 65536"/>
                  <a:gd name="T20" fmla="*/ 0 60000 65536"/>
                  <a:gd name="T21" fmla="*/ 0 w 48"/>
                  <a:gd name="T22" fmla="*/ 0 h 35"/>
                  <a:gd name="T23" fmla="*/ 48 w 48"/>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5">
                    <a:moveTo>
                      <a:pt x="0" y="25"/>
                    </a:moveTo>
                    <a:lnTo>
                      <a:pt x="6" y="35"/>
                    </a:lnTo>
                    <a:lnTo>
                      <a:pt x="36" y="17"/>
                    </a:lnTo>
                    <a:lnTo>
                      <a:pt x="48" y="10"/>
                    </a:lnTo>
                    <a:lnTo>
                      <a:pt x="42" y="0"/>
                    </a:lnTo>
                    <a:lnTo>
                      <a:pt x="31" y="6"/>
                    </a:lnTo>
                    <a:lnTo>
                      <a:pt x="0" y="25"/>
                    </a:lnTo>
                    <a:close/>
                  </a:path>
                </a:pathLst>
              </a:custGeom>
              <a:solidFill>
                <a:srgbClr val="8F8E5D"/>
              </a:solidFill>
              <a:ln w="9525">
                <a:noFill/>
                <a:round/>
                <a:headEnd/>
                <a:tailEnd/>
              </a:ln>
            </p:spPr>
            <p:txBody>
              <a:bodyPr>
                <a:prstTxWarp prst="textNoShape">
                  <a:avLst/>
                </a:prstTxWarp>
              </a:bodyPr>
              <a:lstStyle/>
              <a:p>
                <a:endParaRPr lang="en-US"/>
              </a:p>
            </p:txBody>
          </p:sp>
          <p:sp>
            <p:nvSpPr>
              <p:cNvPr id="62827" name="Freeform 320"/>
              <p:cNvSpPr>
                <a:spLocks noChangeAspect="1"/>
              </p:cNvSpPr>
              <p:nvPr/>
            </p:nvSpPr>
            <p:spPr bwMode="auto">
              <a:xfrm>
                <a:off x="1172" y="953"/>
                <a:ext cx="48" cy="33"/>
              </a:xfrm>
              <a:custGeom>
                <a:avLst/>
                <a:gdLst>
                  <a:gd name="T0" fmla="*/ 0 w 48"/>
                  <a:gd name="T1" fmla="*/ 23 h 33"/>
                  <a:gd name="T2" fmla="*/ 6 w 48"/>
                  <a:gd name="T3" fmla="*/ 33 h 33"/>
                  <a:gd name="T4" fmla="*/ 12 w 48"/>
                  <a:gd name="T5" fmla="*/ 30 h 33"/>
                  <a:gd name="T6" fmla="*/ 48 w 48"/>
                  <a:gd name="T7" fmla="*/ 10 h 33"/>
                  <a:gd name="T8" fmla="*/ 42 w 48"/>
                  <a:gd name="T9" fmla="*/ 0 h 33"/>
                  <a:gd name="T10" fmla="*/ 7 w 48"/>
                  <a:gd name="T11" fmla="*/ 19 h 33"/>
                  <a:gd name="T12" fmla="*/ 0 w 48"/>
                  <a:gd name="T13" fmla="*/ 23 h 33"/>
                  <a:gd name="T14" fmla="*/ 0 60000 65536"/>
                  <a:gd name="T15" fmla="*/ 0 60000 65536"/>
                  <a:gd name="T16" fmla="*/ 0 60000 65536"/>
                  <a:gd name="T17" fmla="*/ 0 60000 65536"/>
                  <a:gd name="T18" fmla="*/ 0 60000 65536"/>
                  <a:gd name="T19" fmla="*/ 0 60000 65536"/>
                  <a:gd name="T20" fmla="*/ 0 60000 65536"/>
                  <a:gd name="T21" fmla="*/ 0 w 48"/>
                  <a:gd name="T22" fmla="*/ 0 h 33"/>
                  <a:gd name="T23" fmla="*/ 48 w 48"/>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3">
                    <a:moveTo>
                      <a:pt x="0" y="23"/>
                    </a:moveTo>
                    <a:lnTo>
                      <a:pt x="6" y="33"/>
                    </a:lnTo>
                    <a:lnTo>
                      <a:pt x="12" y="30"/>
                    </a:lnTo>
                    <a:lnTo>
                      <a:pt x="48" y="10"/>
                    </a:lnTo>
                    <a:lnTo>
                      <a:pt x="42" y="0"/>
                    </a:lnTo>
                    <a:lnTo>
                      <a:pt x="7" y="19"/>
                    </a:lnTo>
                    <a:lnTo>
                      <a:pt x="0" y="23"/>
                    </a:lnTo>
                    <a:close/>
                  </a:path>
                </a:pathLst>
              </a:custGeom>
              <a:solidFill>
                <a:srgbClr val="8F8E5D"/>
              </a:solidFill>
              <a:ln w="9525">
                <a:noFill/>
                <a:round/>
                <a:headEnd/>
                <a:tailEnd/>
              </a:ln>
            </p:spPr>
            <p:txBody>
              <a:bodyPr>
                <a:prstTxWarp prst="textNoShape">
                  <a:avLst/>
                </a:prstTxWarp>
              </a:bodyPr>
              <a:lstStyle/>
              <a:p>
                <a:endParaRPr lang="en-US"/>
              </a:p>
            </p:txBody>
          </p:sp>
          <p:sp>
            <p:nvSpPr>
              <p:cNvPr id="62828" name="Freeform 321"/>
              <p:cNvSpPr>
                <a:spLocks noChangeAspect="1"/>
              </p:cNvSpPr>
              <p:nvPr/>
            </p:nvSpPr>
            <p:spPr bwMode="auto">
              <a:xfrm>
                <a:off x="1245" y="913"/>
                <a:ext cx="49" cy="33"/>
              </a:xfrm>
              <a:custGeom>
                <a:avLst/>
                <a:gdLst>
                  <a:gd name="T0" fmla="*/ 0 w 49"/>
                  <a:gd name="T1" fmla="*/ 23 h 33"/>
                  <a:gd name="T2" fmla="*/ 6 w 49"/>
                  <a:gd name="T3" fmla="*/ 33 h 33"/>
                  <a:gd name="T4" fmla="*/ 42 w 49"/>
                  <a:gd name="T5" fmla="*/ 14 h 33"/>
                  <a:gd name="T6" fmla="*/ 49 w 49"/>
                  <a:gd name="T7" fmla="*/ 10 h 33"/>
                  <a:gd name="T8" fmla="*/ 43 w 49"/>
                  <a:gd name="T9" fmla="*/ 0 h 33"/>
                  <a:gd name="T10" fmla="*/ 37 w 49"/>
                  <a:gd name="T11" fmla="*/ 3 h 33"/>
                  <a:gd name="T12" fmla="*/ 0 w 49"/>
                  <a:gd name="T13" fmla="*/ 23 h 33"/>
                  <a:gd name="T14" fmla="*/ 0 60000 65536"/>
                  <a:gd name="T15" fmla="*/ 0 60000 65536"/>
                  <a:gd name="T16" fmla="*/ 0 60000 65536"/>
                  <a:gd name="T17" fmla="*/ 0 60000 65536"/>
                  <a:gd name="T18" fmla="*/ 0 60000 65536"/>
                  <a:gd name="T19" fmla="*/ 0 60000 65536"/>
                  <a:gd name="T20" fmla="*/ 0 60000 65536"/>
                  <a:gd name="T21" fmla="*/ 0 w 49"/>
                  <a:gd name="T22" fmla="*/ 0 h 33"/>
                  <a:gd name="T23" fmla="*/ 49 w 49"/>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3">
                    <a:moveTo>
                      <a:pt x="0" y="23"/>
                    </a:moveTo>
                    <a:lnTo>
                      <a:pt x="6" y="33"/>
                    </a:lnTo>
                    <a:lnTo>
                      <a:pt x="42" y="14"/>
                    </a:lnTo>
                    <a:lnTo>
                      <a:pt x="49" y="10"/>
                    </a:lnTo>
                    <a:lnTo>
                      <a:pt x="43" y="0"/>
                    </a:lnTo>
                    <a:lnTo>
                      <a:pt x="37" y="3"/>
                    </a:lnTo>
                    <a:lnTo>
                      <a:pt x="0" y="23"/>
                    </a:lnTo>
                    <a:close/>
                  </a:path>
                </a:pathLst>
              </a:custGeom>
              <a:solidFill>
                <a:srgbClr val="8F8E5D"/>
              </a:solidFill>
              <a:ln w="9525">
                <a:noFill/>
                <a:round/>
                <a:headEnd/>
                <a:tailEnd/>
              </a:ln>
            </p:spPr>
            <p:txBody>
              <a:bodyPr>
                <a:prstTxWarp prst="textNoShape">
                  <a:avLst/>
                </a:prstTxWarp>
              </a:bodyPr>
              <a:lstStyle/>
              <a:p>
                <a:endParaRPr lang="en-US"/>
              </a:p>
            </p:txBody>
          </p:sp>
          <p:sp>
            <p:nvSpPr>
              <p:cNvPr id="62829" name="Freeform 322"/>
              <p:cNvSpPr>
                <a:spLocks noChangeAspect="1"/>
              </p:cNvSpPr>
              <p:nvPr/>
            </p:nvSpPr>
            <p:spPr bwMode="auto">
              <a:xfrm>
                <a:off x="1320" y="874"/>
                <a:ext cx="48" cy="32"/>
              </a:xfrm>
              <a:custGeom>
                <a:avLst/>
                <a:gdLst>
                  <a:gd name="T0" fmla="*/ 0 w 48"/>
                  <a:gd name="T1" fmla="*/ 22 h 32"/>
                  <a:gd name="T2" fmla="*/ 6 w 48"/>
                  <a:gd name="T3" fmla="*/ 32 h 32"/>
                  <a:gd name="T4" fmla="*/ 21 w 48"/>
                  <a:gd name="T5" fmla="*/ 25 h 32"/>
                  <a:gd name="T6" fmla="*/ 48 w 48"/>
                  <a:gd name="T7" fmla="*/ 11 h 32"/>
                  <a:gd name="T8" fmla="*/ 43 w 48"/>
                  <a:gd name="T9" fmla="*/ 0 h 32"/>
                  <a:gd name="T10" fmla="*/ 16 w 48"/>
                  <a:gd name="T11" fmla="*/ 14 h 32"/>
                  <a:gd name="T12" fmla="*/ 0 w 48"/>
                  <a:gd name="T13" fmla="*/ 22 h 32"/>
                  <a:gd name="T14" fmla="*/ 0 60000 65536"/>
                  <a:gd name="T15" fmla="*/ 0 60000 65536"/>
                  <a:gd name="T16" fmla="*/ 0 60000 65536"/>
                  <a:gd name="T17" fmla="*/ 0 60000 65536"/>
                  <a:gd name="T18" fmla="*/ 0 60000 65536"/>
                  <a:gd name="T19" fmla="*/ 0 60000 65536"/>
                  <a:gd name="T20" fmla="*/ 0 60000 65536"/>
                  <a:gd name="T21" fmla="*/ 0 w 48"/>
                  <a:gd name="T22" fmla="*/ 0 h 32"/>
                  <a:gd name="T23" fmla="*/ 48 w 4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2">
                    <a:moveTo>
                      <a:pt x="0" y="22"/>
                    </a:moveTo>
                    <a:lnTo>
                      <a:pt x="6" y="32"/>
                    </a:lnTo>
                    <a:lnTo>
                      <a:pt x="21" y="25"/>
                    </a:lnTo>
                    <a:lnTo>
                      <a:pt x="48" y="11"/>
                    </a:lnTo>
                    <a:lnTo>
                      <a:pt x="43" y="0"/>
                    </a:lnTo>
                    <a:lnTo>
                      <a:pt x="16" y="14"/>
                    </a:lnTo>
                    <a:lnTo>
                      <a:pt x="0" y="22"/>
                    </a:lnTo>
                    <a:close/>
                  </a:path>
                </a:pathLst>
              </a:custGeom>
              <a:solidFill>
                <a:srgbClr val="8F8E5D"/>
              </a:solidFill>
              <a:ln w="9525">
                <a:noFill/>
                <a:round/>
                <a:headEnd/>
                <a:tailEnd/>
              </a:ln>
            </p:spPr>
            <p:txBody>
              <a:bodyPr>
                <a:prstTxWarp prst="textNoShape">
                  <a:avLst/>
                </a:prstTxWarp>
              </a:bodyPr>
              <a:lstStyle/>
              <a:p>
                <a:endParaRPr lang="en-US"/>
              </a:p>
            </p:txBody>
          </p:sp>
          <p:sp>
            <p:nvSpPr>
              <p:cNvPr id="62830" name="Freeform 323"/>
              <p:cNvSpPr>
                <a:spLocks noChangeAspect="1"/>
              </p:cNvSpPr>
              <p:nvPr/>
            </p:nvSpPr>
            <p:spPr bwMode="auto">
              <a:xfrm>
                <a:off x="1395" y="837"/>
                <a:ext cx="48" cy="32"/>
              </a:xfrm>
              <a:custGeom>
                <a:avLst/>
                <a:gdLst>
                  <a:gd name="T0" fmla="*/ 0 w 48"/>
                  <a:gd name="T1" fmla="*/ 21 h 32"/>
                  <a:gd name="T2" fmla="*/ 5 w 48"/>
                  <a:gd name="T3" fmla="*/ 32 h 32"/>
                  <a:gd name="T4" fmla="*/ 48 w 48"/>
                  <a:gd name="T5" fmla="*/ 11 h 32"/>
                  <a:gd name="T6" fmla="*/ 43 w 48"/>
                  <a:gd name="T7" fmla="*/ 0 h 32"/>
                  <a:gd name="T8" fmla="*/ 0 w 48"/>
                  <a:gd name="T9" fmla="*/ 21 h 32"/>
                  <a:gd name="T10" fmla="*/ 0 60000 65536"/>
                  <a:gd name="T11" fmla="*/ 0 60000 65536"/>
                  <a:gd name="T12" fmla="*/ 0 60000 65536"/>
                  <a:gd name="T13" fmla="*/ 0 60000 65536"/>
                  <a:gd name="T14" fmla="*/ 0 60000 65536"/>
                  <a:gd name="T15" fmla="*/ 0 w 48"/>
                  <a:gd name="T16" fmla="*/ 0 h 32"/>
                  <a:gd name="T17" fmla="*/ 48 w 48"/>
                  <a:gd name="T18" fmla="*/ 32 h 32"/>
                </a:gdLst>
                <a:ahLst/>
                <a:cxnLst>
                  <a:cxn ang="T10">
                    <a:pos x="T0" y="T1"/>
                  </a:cxn>
                  <a:cxn ang="T11">
                    <a:pos x="T2" y="T3"/>
                  </a:cxn>
                  <a:cxn ang="T12">
                    <a:pos x="T4" y="T5"/>
                  </a:cxn>
                  <a:cxn ang="T13">
                    <a:pos x="T6" y="T7"/>
                  </a:cxn>
                  <a:cxn ang="T14">
                    <a:pos x="T8" y="T9"/>
                  </a:cxn>
                </a:cxnLst>
                <a:rect l="T15" t="T16" r="T17" b="T18"/>
                <a:pathLst>
                  <a:path w="48" h="32">
                    <a:moveTo>
                      <a:pt x="0" y="21"/>
                    </a:moveTo>
                    <a:lnTo>
                      <a:pt x="5" y="32"/>
                    </a:lnTo>
                    <a:lnTo>
                      <a:pt x="48" y="11"/>
                    </a:lnTo>
                    <a:lnTo>
                      <a:pt x="43" y="0"/>
                    </a:lnTo>
                    <a:lnTo>
                      <a:pt x="0" y="21"/>
                    </a:lnTo>
                    <a:close/>
                  </a:path>
                </a:pathLst>
              </a:custGeom>
              <a:solidFill>
                <a:srgbClr val="8F8E5D"/>
              </a:solidFill>
              <a:ln w="9525">
                <a:noFill/>
                <a:round/>
                <a:headEnd/>
                <a:tailEnd/>
              </a:ln>
            </p:spPr>
            <p:txBody>
              <a:bodyPr>
                <a:prstTxWarp prst="textNoShape">
                  <a:avLst/>
                </a:prstTxWarp>
              </a:bodyPr>
              <a:lstStyle/>
              <a:p>
                <a:endParaRPr lang="en-US"/>
              </a:p>
            </p:txBody>
          </p:sp>
          <p:sp>
            <p:nvSpPr>
              <p:cNvPr id="62831" name="Freeform 324"/>
              <p:cNvSpPr>
                <a:spLocks noChangeAspect="1"/>
              </p:cNvSpPr>
              <p:nvPr/>
            </p:nvSpPr>
            <p:spPr bwMode="auto">
              <a:xfrm>
                <a:off x="1471" y="801"/>
                <a:ext cx="48" cy="31"/>
              </a:xfrm>
              <a:custGeom>
                <a:avLst/>
                <a:gdLst>
                  <a:gd name="T0" fmla="*/ 0 w 48"/>
                  <a:gd name="T1" fmla="*/ 20 h 31"/>
                  <a:gd name="T2" fmla="*/ 5 w 48"/>
                  <a:gd name="T3" fmla="*/ 31 h 31"/>
                  <a:gd name="T4" fmla="*/ 40 w 48"/>
                  <a:gd name="T5" fmla="*/ 15 h 31"/>
                  <a:gd name="T6" fmla="*/ 48 w 48"/>
                  <a:gd name="T7" fmla="*/ 11 h 31"/>
                  <a:gd name="T8" fmla="*/ 43 w 48"/>
                  <a:gd name="T9" fmla="*/ 0 h 31"/>
                  <a:gd name="T10" fmla="*/ 35 w 48"/>
                  <a:gd name="T11" fmla="*/ 4 h 31"/>
                  <a:gd name="T12" fmla="*/ 0 w 48"/>
                  <a:gd name="T13" fmla="*/ 20 h 31"/>
                  <a:gd name="T14" fmla="*/ 0 60000 65536"/>
                  <a:gd name="T15" fmla="*/ 0 60000 65536"/>
                  <a:gd name="T16" fmla="*/ 0 60000 65536"/>
                  <a:gd name="T17" fmla="*/ 0 60000 65536"/>
                  <a:gd name="T18" fmla="*/ 0 60000 65536"/>
                  <a:gd name="T19" fmla="*/ 0 60000 65536"/>
                  <a:gd name="T20" fmla="*/ 0 60000 65536"/>
                  <a:gd name="T21" fmla="*/ 0 w 48"/>
                  <a:gd name="T22" fmla="*/ 0 h 31"/>
                  <a:gd name="T23" fmla="*/ 48 w 48"/>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1">
                    <a:moveTo>
                      <a:pt x="0" y="20"/>
                    </a:moveTo>
                    <a:lnTo>
                      <a:pt x="5" y="31"/>
                    </a:lnTo>
                    <a:lnTo>
                      <a:pt x="40" y="15"/>
                    </a:lnTo>
                    <a:lnTo>
                      <a:pt x="48" y="11"/>
                    </a:lnTo>
                    <a:lnTo>
                      <a:pt x="43" y="0"/>
                    </a:lnTo>
                    <a:lnTo>
                      <a:pt x="35" y="4"/>
                    </a:lnTo>
                    <a:lnTo>
                      <a:pt x="0" y="20"/>
                    </a:lnTo>
                    <a:close/>
                  </a:path>
                </a:pathLst>
              </a:custGeom>
              <a:solidFill>
                <a:srgbClr val="8F8E5D"/>
              </a:solidFill>
              <a:ln w="9525">
                <a:noFill/>
                <a:round/>
                <a:headEnd/>
                <a:tailEnd/>
              </a:ln>
            </p:spPr>
            <p:txBody>
              <a:bodyPr>
                <a:prstTxWarp prst="textNoShape">
                  <a:avLst/>
                </a:prstTxWarp>
              </a:bodyPr>
              <a:lstStyle/>
              <a:p>
                <a:endParaRPr lang="en-US"/>
              </a:p>
            </p:txBody>
          </p:sp>
          <p:sp>
            <p:nvSpPr>
              <p:cNvPr id="62832" name="Freeform 325"/>
              <p:cNvSpPr>
                <a:spLocks noChangeAspect="1"/>
              </p:cNvSpPr>
              <p:nvPr/>
            </p:nvSpPr>
            <p:spPr bwMode="auto">
              <a:xfrm>
                <a:off x="1547" y="766"/>
                <a:ext cx="49" cy="31"/>
              </a:xfrm>
              <a:custGeom>
                <a:avLst/>
                <a:gdLst>
                  <a:gd name="T0" fmla="*/ 0 w 49"/>
                  <a:gd name="T1" fmla="*/ 20 h 31"/>
                  <a:gd name="T2" fmla="*/ 5 w 49"/>
                  <a:gd name="T3" fmla="*/ 31 h 31"/>
                  <a:gd name="T4" fmla="*/ 23 w 49"/>
                  <a:gd name="T5" fmla="*/ 23 h 31"/>
                  <a:gd name="T6" fmla="*/ 49 w 49"/>
                  <a:gd name="T7" fmla="*/ 11 h 31"/>
                  <a:gd name="T8" fmla="*/ 44 w 49"/>
                  <a:gd name="T9" fmla="*/ 0 h 31"/>
                  <a:gd name="T10" fmla="*/ 18 w 49"/>
                  <a:gd name="T11" fmla="*/ 12 h 31"/>
                  <a:gd name="T12" fmla="*/ 0 w 49"/>
                  <a:gd name="T13" fmla="*/ 20 h 31"/>
                  <a:gd name="T14" fmla="*/ 0 60000 65536"/>
                  <a:gd name="T15" fmla="*/ 0 60000 65536"/>
                  <a:gd name="T16" fmla="*/ 0 60000 65536"/>
                  <a:gd name="T17" fmla="*/ 0 60000 65536"/>
                  <a:gd name="T18" fmla="*/ 0 60000 65536"/>
                  <a:gd name="T19" fmla="*/ 0 60000 65536"/>
                  <a:gd name="T20" fmla="*/ 0 60000 65536"/>
                  <a:gd name="T21" fmla="*/ 0 w 49"/>
                  <a:gd name="T22" fmla="*/ 0 h 31"/>
                  <a:gd name="T23" fmla="*/ 49 w 49"/>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1">
                    <a:moveTo>
                      <a:pt x="0" y="20"/>
                    </a:moveTo>
                    <a:lnTo>
                      <a:pt x="5" y="31"/>
                    </a:lnTo>
                    <a:lnTo>
                      <a:pt x="23" y="23"/>
                    </a:lnTo>
                    <a:lnTo>
                      <a:pt x="49" y="11"/>
                    </a:lnTo>
                    <a:lnTo>
                      <a:pt x="44" y="0"/>
                    </a:lnTo>
                    <a:lnTo>
                      <a:pt x="18" y="12"/>
                    </a:lnTo>
                    <a:lnTo>
                      <a:pt x="0" y="20"/>
                    </a:lnTo>
                    <a:close/>
                  </a:path>
                </a:pathLst>
              </a:custGeom>
              <a:solidFill>
                <a:srgbClr val="8F8E5D"/>
              </a:solidFill>
              <a:ln w="9525">
                <a:noFill/>
                <a:round/>
                <a:headEnd/>
                <a:tailEnd/>
              </a:ln>
            </p:spPr>
            <p:txBody>
              <a:bodyPr>
                <a:prstTxWarp prst="textNoShape">
                  <a:avLst/>
                </a:prstTxWarp>
              </a:bodyPr>
              <a:lstStyle/>
              <a:p>
                <a:endParaRPr lang="en-US"/>
              </a:p>
            </p:txBody>
          </p:sp>
          <p:sp>
            <p:nvSpPr>
              <p:cNvPr id="62833" name="Freeform 326"/>
              <p:cNvSpPr>
                <a:spLocks noChangeAspect="1"/>
              </p:cNvSpPr>
              <p:nvPr/>
            </p:nvSpPr>
            <p:spPr bwMode="auto">
              <a:xfrm>
                <a:off x="1624" y="733"/>
                <a:ext cx="49" cy="30"/>
              </a:xfrm>
              <a:custGeom>
                <a:avLst/>
                <a:gdLst>
                  <a:gd name="T0" fmla="*/ 0 w 49"/>
                  <a:gd name="T1" fmla="*/ 19 h 30"/>
                  <a:gd name="T2" fmla="*/ 5 w 49"/>
                  <a:gd name="T3" fmla="*/ 30 h 30"/>
                  <a:gd name="T4" fmla="*/ 7 w 49"/>
                  <a:gd name="T5" fmla="*/ 29 h 30"/>
                  <a:gd name="T6" fmla="*/ 49 w 49"/>
                  <a:gd name="T7" fmla="*/ 11 h 30"/>
                  <a:gd name="T8" fmla="*/ 44 w 49"/>
                  <a:gd name="T9" fmla="*/ 0 h 30"/>
                  <a:gd name="T10" fmla="*/ 2 w 49"/>
                  <a:gd name="T11" fmla="*/ 18 h 30"/>
                  <a:gd name="T12" fmla="*/ 0 w 49"/>
                  <a:gd name="T13" fmla="*/ 19 h 30"/>
                  <a:gd name="T14" fmla="*/ 0 60000 65536"/>
                  <a:gd name="T15" fmla="*/ 0 60000 65536"/>
                  <a:gd name="T16" fmla="*/ 0 60000 65536"/>
                  <a:gd name="T17" fmla="*/ 0 60000 65536"/>
                  <a:gd name="T18" fmla="*/ 0 60000 65536"/>
                  <a:gd name="T19" fmla="*/ 0 60000 65536"/>
                  <a:gd name="T20" fmla="*/ 0 60000 65536"/>
                  <a:gd name="T21" fmla="*/ 0 w 49"/>
                  <a:gd name="T22" fmla="*/ 0 h 30"/>
                  <a:gd name="T23" fmla="*/ 49 w 49"/>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0">
                    <a:moveTo>
                      <a:pt x="0" y="19"/>
                    </a:moveTo>
                    <a:lnTo>
                      <a:pt x="5" y="30"/>
                    </a:lnTo>
                    <a:lnTo>
                      <a:pt x="7" y="29"/>
                    </a:lnTo>
                    <a:lnTo>
                      <a:pt x="49" y="11"/>
                    </a:lnTo>
                    <a:lnTo>
                      <a:pt x="44" y="0"/>
                    </a:lnTo>
                    <a:lnTo>
                      <a:pt x="2" y="18"/>
                    </a:lnTo>
                    <a:lnTo>
                      <a:pt x="0" y="19"/>
                    </a:lnTo>
                    <a:close/>
                  </a:path>
                </a:pathLst>
              </a:custGeom>
              <a:solidFill>
                <a:srgbClr val="8F8E5D"/>
              </a:solidFill>
              <a:ln w="9525">
                <a:noFill/>
                <a:round/>
                <a:headEnd/>
                <a:tailEnd/>
              </a:ln>
            </p:spPr>
            <p:txBody>
              <a:bodyPr>
                <a:prstTxWarp prst="textNoShape">
                  <a:avLst/>
                </a:prstTxWarp>
              </a:bodyPr>
              <a:lstStyle/>
              <a:p>
                <a:endParaRPr lang="en-US"/>
              </a:p>
            </p:txBody>
          </p:sp>
        </p:grpSp>
        <p:sp>
          <p:nvSpPr>
            <p:cNvPr id="62475" name="Line 327"/>
            <p:cNvSpPr>
              <a:spLocks noChangeAspect="1" noChangeShapeType="1"/>
            </p:cNvSpPr>
            <p:nvPr/>
          </p:nvSpPr>
          <p:spPr bwMode="auto">
            <a:xfrm>
              <a:off x="703" y="362"/>
              <a:ext cx="2339" cy="1259"/>
            </a:xfrm>
            <a:prstGeom prst="line">
              <a:avLst/>
            </a:prstGeom>
            <a:noFill/>
            <a:ln w="9525">
              <a:solidFill>
                <a:srgbClr val="3333CC"/>
              </a:solidFill>
              <a:round/>
              <a:headEnd/>
              <a:tailEnd/>
            </a:ln>
          </p:spPr>
          <p:txBody>
            <a:bodyPr>
              <a:prstTxWarp prst="textNoShape">
                <a:avLst/>
              </a:prstTxWarp>
            </a:bodyPr>
            <a:lstStyle/>
            <a:p>
              <a:endParaRPr lang="en-US"/>
            </a:p>
          </p:txBody>
        </p:sp>
        <p:grpSp>
          <p:nvGrpSpPr>
            <p:cNvPr id="8" name="Group 328"/>
            <p:cNvGrpSpPr>
              <a:grpSpLocks noChangeAspect="1"/>
            </p:cNvGrpSpPr>
            <p:nvPr/>
          </p:nvGrpSpPr>
          <p:grpSpPr bwMode="auto">
            <a:xfrm>
              <a:off x="635" y="489"/>
              <a:ext cx="2447" cy="1044"/>
              <a:chOff x="635" y="489"/>
              <a:chExt cx="2447" cy="1044"/>
            </a:xfrm>
          </p:grpSpPr>
          <p:sp>
            <p:nvSpPr>
              <p:cNvPr id="62734" name="Freeform 329"/>
              <p:cNvSpPr>
                <a:spLocks noChangeAspect="1"/>
              </p:cNvSpPr>
              <p:nvPr/>
            </p:nvSpPr>
            <p:spPr bwMode="auto">
              <a:xfrm>
                <a:off x="635" y="1503"/>
                <a:ext cx="49" cy="30"/>
              </a:xfrm>
              <a:custGeom>
                <a:avLst/>
                <a:gdLst>
                  <a:gd name="T0" fmla="*/ 0 w 49"/>
                  <a:gd name="T1" fmla="*/ 19 h 30"/>
                  <a:gd name="T2" fmla="*/ 5 w 49"/>
                  <a:gd name="T3" fmla="*/ 30 h 30"/>
                  <a:gd name="T4" fmla="*/ 49 w 49"/>
                  <a:gd name="T5" fmla="*/ 11 h 30"/>
                  <a:gd name="T6" fmla="*/ 44 w 49"/>
                  <a:gd name="T7" fmla="*/ 0 h 30"/>
                  <a:gd name="T8" fmla="*/ 0 w 49"/>
                  <a:gd name="T9" fmla="*/ 19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19"/>
                    </a:moveTo>
                    <a:lnTo>
                      <a:pt x="5" y="30"/>
                    </a:lnTo>
                    <a:lnTo>
                      <a:pt x="49" y="11"/>
                    </a:lnTo>
                    <a:lnTo>
                      <a:pt x="44" y="0"/>
                    </a:lnTo>
                    <a:lnTo>
                      <a:pt x="0" y="19"/>
                    </a:lnTo>
                    <a:close/>
                  </a:path>
                </a:pathLst>
              </a:custGeom>
              <a:solidFill>
                <a:srgbClr val="8F8E5D"/>
              </a:solidFill>
              <a:ln w="9525">
                <a:noFill/>
                <a:round/>
                <a:headEnd/>
                <a:tailEnd/>
              </a:ln>
            </p:spPr>
            <p:txBody>
              <a:bodyPr>
                <a:prstTxWarp prst="textNoShape">
                  <a:avLst/>
                </a:prstTxWarp>
              </a:bodyPr>
              <a:lstStyle/>
              <a:p>
                <a:endParaRPr lang="en-US"/>
              </a:p>
            </p:txBody>
          </p:sp>
          <p:sp>
            <p:nvSpPr>
              <p:cNvPr id="62735" name="Freeform 330"/>
              <p:cNvSpPr>
                <a:spLocks noChangeAspect="1"/>
              </p:cNvSpPr>
              <p:nvPr/>
            </p:nvSpPr>
            <p:spPr bwMode="auto">
              <a:xfrm>
                <a:off x="712" y="1470"/>
                <a:ext cx="49" cy="30"/>
              </a:xfrm>
              <a:custGeom>
                <a:avLst/>
                <a:gdLst>
                  <a:gd name="T0" fmla="*/ 0 w 49"/>
                  <a:gd name="T1" fmla="*/ 19 h 30"/>
                  <a:gd name="T2" fmla="*/ 5 w 49"/>
                  <a:gd name="T3" fmla="*/ 30 h 30"/>
                  <a:gd name="T4" fmla="*/ 49 w 49"/>
                  <a:gd name="T5" fmla="*/ 11 h 30"/>
                  <a:gd name="T6" fmla="*/ 44 w 49"/>
                  <a:gd name="T7" fmla="*/ 0 h 30"/>
                  <a:gd name="T8" fmla="*/ 0 w 49"/>
                  <a:gd name="T9" fmla="*/ 19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19"/>
                    </a:moveTo>
                    <a:lnTo>
                      <a:pt x="5" y="30"/>
                    </a:lnTo>
                    <a:lnTo>
                      <a:pt x="49" y="11"/>
                    </a:lnTo>
                    <a:lnTo>
                      <a:pt x="44" y="0"/>
                    </a:lnTo>
                    <a:lnTo>
                      <a:pt x="0" y="19"/>
                    </a:lnTo>
                    <a:close/>
                  </a:path>
                </a:pathLst>
              </a:custGeom>
              <a:solidFill>
                <a:srgbClr val="8F8E5D"/>
              </a:solidFill>
              <a:ln w="9525">
                <a:noFill/>
                <a:round/>
                <a:headEnd/>
                <a:tailEnd/>
              </a:ln>
            </p:spPr>
            <p:txBody>
              <a:bodyPr>
                <a:prstTxWarp prst="textNoShape">
                  <a:avLst/>
                </a:prstTxWarp>
              </a:bodyPr>
              <a:lstStyle/>
              <a:p>
                <a:endParaRPr lang="en-US"/>
              </a:p>
            </p:txBody>
          </p:sp>
          <p:sp>
            <p:nvSpPr>
              <p:cNvPr id="62736" name="Freeform 331"/>
              <p:cNvSpPr>
                <a:spLocks noChangeAspect="1"/>
              </p:cNvSpPr>
              <p:nvPr/>
            </p:nvSpPr>
            <p:spPr bwMode="auto">
              <a:xfrm>
                <a:off x="789" y="1437"/>
                <a:ext cx="49" cy="30"/>
              </a:xfrm>
              <a:custGeom>
                <a:avLst/>
                <a:gdLst>
                  <a:gd name="T0" fmla="*/ 0 w 49"/>
                  <a:gd name="T1" fmla="*/ 19 h 30"/>
                  <a:gd name="T2" fmla="*/ 5 w 49"/>
                  <a:gd name="T3" fmla="*/ 30 h 30"/>
                  <a:gd name="T4" fmla="*/ 49 w 49"/>
                  <a:gd name="T5" fmla="*/ 11 h 30"/>
                  <a:gd name="T6" fmla="*/ 44 w 49"/>
                  <a:gd name="T7" fmla="*/ 0 h 30"/>
                  <a:gd name="T8" fmla="*/ 0 w 49"/>
                  <a:gd name="T9" fmla="*/ 19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19"/>
                    </a:moveTo>
                    <a:lnTo>
                      <a:pt x="5" y="30"/>
                    </a:lnTo>
                    <a:lnTo>
                      <a:pt x="49" y="11"/>
                    </a:lnTo>
                    <a:lnTo>
                      <a:pt x="44" y="0"/>
                    </a:lnTo>
                    <a:lnTo>
                      <a:pt x="0" y="19"/>
                    </a:lnTo>
                    <a:close/>
                  </a:path>
                </a:pathLst>
              </a:custGeom>
              <a:solidFill>
                <a:srgbClr val="8F8E5D"/>
              </a:solidFill>
              <a:ln w="9525">
                <a:noFill/>
                <a:round/>
                <a:headEnd/>
                <a:tailEnd/>
              </a:ln>
            </p:spPr>
            <p:txBody>
              <a:bodyPr>
                <a:prstTxWarp prst="textNoShape">
                  <a:avLst/>
                </a:prstTxWarp>
              </a:bodyPr>
              <a:lstStyle/>
              <a:p>
                <a:endParaRPr lang="en-US"/>
              </a:p>
            </p:txBody>
          </p:sp>
          <p:sp>
            <p:nvSpPr>
              <p:cNvPr id="62737" name="Freeform 332"/>
              <p:cNvSpPr>
                <a:spLocks noChangeAspect="1"/>
              </p:cNvSpPr>
              <p:nvPr/>
            </p:nvSpPr>
            <p:spPr bwMode="auto">
              <a:xfrm>
                <a:off x="867" y="1405"/>
                <a:ext cx="49" cy="29"/>
              </a:xfrm>
              <a:custGeom>
                <a:avLst/>
                <a:gdLst>
                  <a:gd name="T0" fmla="*/ 0 w 49"/>
                  <a:gd name="T1" fmla="*/ 18 h 29"/>
                  <a:gd name="T2" fmla="*/ 5 w 49"/>
                  <a:gd name="T3" fmla="*/ 29 h 29"/>
                  <a:gd name="T4" fmla="*/ 49 w 49"/>
                  <a:gd name="T5" fmla="*/ 11 h 29"/>
                  <a:gd name="T6" fmla="*/ 44 w 49"/>
                  <a:gd name="T7" fmla="*/ 0 h 29"/>
                  <a:gd name="T8" fmla="*/ 0 w 49"/>
                  <a:gd name="T9" fmla="*/ 18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0" y="18"/>
                    </a:moveTo>
                    <a:lnTo>
                      <a:pt x="5" y="29"/>
                    </a:lnTo>
                    <a:lnTo>
                      <a:pt x="49" y="11"/>
                    </a:lnTo>
                    <a:lnTo>
                      <a:pt x="44" y="0"/>
                    </a:lnTo>
                    <a:lnTo>
                      <a:pt x="0" y="18"/>
                    </a:lnTo>
                    <a:close/>
                  </a:path>
                </a:pathLst>
              </a:custGeom>
              <a:solidFill>
                <a:srgbClr val="8F8E5D"/>
              </a:solidFill>
              <a:ln w="9525">
                <a:noFill/>
                <a:round/>
                <a:headEnd/>
                <a:tailEnd/>
              </a:ln>
            </p:spPr>
            <p:txBody>
              <a:bodyPr>
                <a:prstTxWarp prst="textNoShape">
                  <a:avLst/>
                </a:prstTxWarp>
              </a:bodyPr>
              <a:lstStyle/>
              <a:p>
                <a:endParaRPr lang="en-US"/>
              </a:p>
            </p:txBody>
          </p:sp>
          <p:sp>
            <p:nvSpPr>
              <p:cNvPr id="62738" name="Freeform 333"/>
              <p:cNvSpPr>
                <a:spLocks noChangeAspect="1"/>
              </p:cNvSpPr>
              <p:nvPr/>
            </p:nvSpPr>
            <p:spPr bwMode="auto">
              <a:xfrm>
                <a:off x="944" y="1372"/>
                <a:ext cx="49" cy="30"/>
              </a:xfrm>
              <a:custGeom>
                <a:avLst/>
                <a:gdLst>
                  <a:gd name="T0" fmla="*/ 0 w 49"/>
                  <a:gd name="T1" fmla="*/ 19 h 30"/>
                  <a:gd name="T2" fmla="*/ 5 w 49"/>
                  <a:gd name="T3" fmla="*/ 30 h 30"/>
                  <a:gd name="T4" fmla="*/ 49 w 49"/>
                  <a:gd name="T5" fmla="*/ 11 h 30"/>
                  <a:gd name="T6" fmla="*/ 44 w 49"/>
                  <a:gd name="T7" fmla="*/ 0 h 30"/>
                  <a:gd name="T8" fmla="*/ 0 w 49"/>
                  <a:gd name="T9" fmla="*/ 19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19"/>
                    </a:moveTo>
                    <a:lnTo>
                      <a:pt x="5" y="30"/>
                    </a:lnTo>
                    <a:lnTo>
                      <a:pt x="49" y="11"/>
                    </a:lnTo>
                    <a:lnTo>
                      <a:pt x="44" y="0"/>
                    </a:lnTo>
                    <a:lnTo>
                      <a:pt x="0" y="19"/>
                    </a:lnTo>
                    <a:close/>
                  </a:path>
                </a:pathLst>
              </a:custGeom>
              <a:solidFill>
                <a:srgbClr val="8F8E5D"/>
              </a:solidFill>
              <a:ln w="9525">
                <a:noFill/>
                <a:round/>
                <a:headEnd/>
                <a:tailEnd/>
              </a:ln>
            </p:spPr>
            <p:txBody>
              <a:bodyPr>
                <a:prstTxWarp prst="textNoShape">
                  <a:avLst/>
                </a:prstTxWarp>
              </a:bodyPr>
              <a:lstStyle/>
              <a:p>
                <a:endParaRPr lang="en-US"/>
              </a:p>
            </p:txBody>
          </p:sp>
          <p:sp>
            <p:nvSpPr>
              <p:cNvPr id="62739" name="Freeform 334"/>
              <p:cNvSpPr>
                <a:spLocks noChangeAspect="1"/>
              </p:cNvSpPr>
              <p:nvPr/>
            </p:nvSpPr>
            <p:spPr bwMode="auto">
              <a:xfrm>
                <a:off x="1021" y="1339"/>
                <a:ext cx="50" cy="30"/>
              </a:xfrm>
              <a:custGeom>
                <a:avLst/>
                <a:gdLst>
                  <a:gd name="T0" fmla="*/ 0 w 50"/>
                  <a:gd name="T1" fmla="*/ 19 h 30"/>
                  <a:gd name="T2" fmla="*/ 5 w 50"/>
                  <a:gd name="T3" fmla="*/ 30 h 30"/>
                  <a:gd name="T4" fmla="*/ 50 w 50"/>
                  <a:gd name="T5" fmla="*/ 11 h 30"/>
                  <a:gd name="T6" fmla="*/ 45 w 50"/>
                  <a:gd name="T7" fmla="*/ 0 h 30"/>
                  <a:gd name="T8" fmla="*/ 0 w 50"/>
                  <a:gd name="T9" fmla="*/ 19 h 30"/>
                  <a:gd name="T10" fmla="*/ 0 60000 65536"/>
                  <a:gd name="T11" fmla="*/ 0 60000 65536"/>
                  <a:gd name="T12" fmla="*/ 0 60000 65536"/>
                  <a:gd name="T13" fmla="*/ 0 60000 65536"/>
                  <a:gd name="T14" fmla="*/ 0 60000 65536"/>
                  <a:gd name="T15" fmla="*/ 0 w 50"/>
                  <a:gd name="T16" fmla="*/ 0 h 30"/>
                  <a:gd name="T17" fmla="*/ 50 w 50"/>
                  <a:gd name="T18" fmla="*/ 30 h 30"/>
                </a:gdLst>
                <a:ahLst/>
                <a:cxnLst>
                  <a:cxn ang="T10">
                    <a:pos x="T0" y="T1"/>
                  </a:cxn>
                  <a:cxn ang="T11">
                    <a:pos x="T2" y="T3"/>
                  </a:cxn>
                  <a:cxn ang="T12">
                    <a:pos x="T4" y="T5"/>
                  </a:cxn>
                  <a:cxn ang="T13">
                    <a:pos x="T6" y="T7"/>
                  </a:cxn>
                  <a:cxn ang="T14">
                    <a:pos x="T8" y="T9"/>
                  </a:cxn>
                </a:cxnLst>
                <a:rect l="T15" t="T16" r="T17" b="T18"/>
                <a:pathLst>
                  <a:path w="50" h="30">
                    <a:moveTo>
                      <a:pt x="0" y="19"/>
                    </a:moveTo>
                    <a:lnTo>
                      <a:pt x="5" y="30"/>
                    </a:lnTo>
                    <a:lnTo>
                      <a:pt x="50" y="11"/>
                    </a:lnTo>
                    <a:lnTo>
                      <a:pt x="45" y="0"/>
                    </a:lnTo>
                    <a:lnTo>
                      <a:pt x="0" y="19"/>
                    </a:lnTo>
                    <a:close/>
                  </a:path>
                </a:pathLst>
              </a:custGeom>
              <a:solidFill>
                <a:srgbClr val="8F8E5D"/>
              </a:solidFill>
              <a:ln w="9525">
                <a:noFill/>
                <a:round/>
                <a:headEnd/>
                <a:tailEnd/>
              </a:ln>
            </p:spPr>
            <p:txBody>
              <a:bodyPr>
                <a:prstTxWarp prst="textNoShape">
                  <a:avLst/>
                </a:prstTxWarp>
              </a:bodyPr>
              <a:lstStyle/>
              <a:p>
                <a:endParaRPr lang="en-US"/>
              </a:p>
            </p:txBody>
          </p:sp>
          <p:sp>
            <p:nvSpPr>
              <p:cNvPr id="62740" name="Freeform 335"/>
              <p:cNvSpPr>
                <a:spLocks noChangeAspect="1"/>
              </p:cNvSpPr>
              <p:nvPr/>
            </p:nvSpPr>
            <p:spPr bwMode="auto">
              <a:xfrm>
                <a:off x="1099" y="1307"/>
                <a:ext cx="49" cy="29"/>
              </a:xfrm>
              <a:custGeom>
                <a:avLst/>
                <a:gdLst>
                  <a:gd name="T0" fmla="*/ 0 w 49"/>
                  <a:gd name="T1" fmla="*/ 18 h 29"/>
                  <a:gd name="T2" fmla="*/ 5 w 49"/>
                  <a:gd name="T3" fmla="*/ 29 h 29"/>
                  <a:gd name="T4" fmla="*/ 49 w 49"/>
                  <a:gd name="T5" fmla="*/ 11 h 29"/>
                  <a:gd name="T6" fmla="*/ 44 w 49"/>
                  <a:gd name="T7" fmla="*/ 0 h 29"/>
                  <a:gd name="T8" fmla="*/ 0 w 49"/>
                  <a:gd name="T9" fmla="*/ 18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0" y="18"/>
                    </a:moveTo>
                    <a:lnTo>
                      <a:pt x="5" y="29"/>
                    </a:lnTo>
                    <a:lnTo>
                      <a:pt x="49" y="11"/>
                    </a:lnTo>
                    <a:lnTo>
                      <a:pt x="44" y="0"/>
                    </a:lnTo>
                    <a:lnTo>
                      <a:pt x="0" y="18"/>
                    </a:lnTo>
                    <a:close/>
                  </a:path>
                </a:pathLst>
              </a:custGeom>
              <a:solidFill>
                <a:srgbClr val="8F8E5D"/>
              </a:solidFill>
              <a:ln w="9525">
                <a:noFill/>
                <a:round/>
                <a:headEnd/>
                <a:tailEnd/>
              </a:ln>
            </p:spPr>
            <p:txBody>
              <a:bodyPr>
                <a:prstTxWarp prst="textNoShape">
                  <a:avLst/>
                </a:prstTxWarp>
              </a:bodyPr>
              <a:lstStyle/>
              <a:p>
                <a:endParaRPr lang="en-US"/>
              </a:p>
            </p:txBody>
          </p:sp>
          <p:sp>
            <p:nvSpPr>
              <p:cNvPr id="62741" name="Freeform 336"/>
              <p:cNvSpPr>
                <a:spLocks noChangeAspect="1"/>
              </p:cNvSpPr>
              <p:nvPr/>
            </p:nvSpPr>
            <p:spPr bwMode="auto">
              <a:xfrm>
                <a:off x="1176" y="1274"/>
                <a:ext cx="49" cy="30"/>
              </a:xfrm>
              <a:custGeom>
                <a:avLst/>
                <a:gdLst>
                  <a:gd name="T0" fmla="*/ 0 w 49"/>
                  <a:gd name="T1" fmla="*/ 19 h 30"/>
                  <a:gd name="T2" fmla="*/ 5 w 49"/>
                  <a:gd name="T3" fmla="*/ 30 h 30"/>
                  <a:gd name="T4" fmla="*/ 49 w 49"/>
                  <a:gd name="T5" fmla="*/ 11 h 30"/>
                  <a:gd name="T6" fmla="*/ 44 w 49"/>
                  <a:gd name="T7" fmla="*/ 0 h 30"/>
                  <a:gd name="T8" fmla="*/ 0 w 49"/>
                  <a:gd name="T9" fmla="*/ 19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19"/>
                    </a:moveTo>
                    <a:lnTo>
                      <a:pt x="5" y="30"/>
                    </a:lnTo>
                    <a:lnTo>
                      <a:pt x="49" y="11"/>
                    </a:lnTo>
                    <a:lnTo>
                      <a:pt x="44" y="0"/>
                    </a:lnTo>
                    <a:lnTo>
                      <a:pt x="0" y="19"/>
                    </a:lnTo>
                    <a:close/>
                  </a:path>
                </a:pathLst>
              </a:custGeom>
              <a:solidFill>
                <a:srgbClr val="8F8E5D"/>
              </a:solidFill>
              <a:ln w="9525">
                <a:noFill/>
                <a:round/>
                <a:headEnd/>
                <a:tailEnd/>
              </a:ln>
            </p:spPr>
            <p:txBody>
              <a:bodyPr>
                <a:prstTxWarp prst="textNoShape">
                  <a:avLst/>
                </a:prstTxWarp>
              </a:bodyPr>
              <a:lstStyle/>
              <a:p>
                <a:endParaRPr lang="en-US"/>
              </a:p>
            </p:txBody>
          </p:sp>
          <p:sp>
            <p:nvSpPr>
              <p:cNvPr id="62742" name="Freeform 337"/>
              <p:cNvSpPr>
                <a:spLocks noChangeAspect="1"/>
              </p:cNvSpPr>
              <p:nvPr/>
            </p:nvSpPr>
            <p:spPr bwMode="auto">
              <a:xfrm>
                <a:off x="1254" y="1241"/>
                <a:ext cx="49" cy="30"/>
              </a:xfrm>
              <a:custGeom>
                <a:avLst/>
                <a:gdLst>
                  <a:gd name="T0" fmla="*/ 0 w 49"/>
                  <a:gd name="T1" fmla="*/ 19 h 30"/>
                  <a:gd name="T2" fmla="*/ 5 w 49"/>
                  <a:gd name="T3" fmla="*/ 30 h 30"/>
                  <a:gd name="T4" fmla="*/ 49 w 49"/>
                  <a:gd name="T5" fmla="*/ 11 h 30"/>
                  <a:gd name="T6" fmla="*/ 44 w 49"/>
                  <a:gd name="T7" fmla="*/ 0 h 30"/>
                  <a:gd name="T8" fmla="*/ 0 w 49"/>
                  <a:gd name="T9" fmla="*/ 19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19"/>
                    </a:moveTo>
                    <a:lnTo>
                      <a:pt x="5" y="30"/>
                    </a:lnTo>
                    <a:lnTo>
                      <a:pt x="49" y="11"/>
                    </a:lnTo>
                    <a:lnTo>
                      <a:pt x="44" y="0"/>
                    </a:lnTo>
                    <a:lnTo>
                      <a:pt x="0" y="19"/>
                    </a:lnTo>
                    <a:close/>
                  </a:path>
                </a:pathLst>
              </a:custGeom>
              <a:solidFill>
                <a:srgbClr val="8F8E5D"/>
              </a:solidFill>
              <a:ln w="9525">
                <a:noFill/>
                <a:round/>
                <a:headEnd/>
                <a:tailEnd/>
              </a:ln>
            </p:spPr>
            <p:txBody>
              <a:bodyPr>
                <a:prstTxWarp prst="textNoShape">
                  <a:avLst/>
                </a:prstTxWarp>
              </a:bodyPr>
              <a:lstStyle/>
              <a:p>
                <a:endParaRPr lang="en-US"/>
              </a:p>
            </p:txBody>
          </p:sp>
          <p:sp>
            <p:nvSpPr>
              <p:cNvPr id="62743" name="Freeform 338"/>
              <p:cNvSpPr>
                <a:spLocks noChangeAspect="1"/>
              </p:cNvSpPr>
              <p:nvPr/>
            </p:nvSpPr>
            <p:spPr bwMode="auto">
              <a:xfrm>
                <a:off x="1331" y="1209"/>
                <a:ext cx="49" cy="29"/>
              </a:xfrm>
              <a:custGeom>
                <a:avLst/>
                <a:gdLst>
                  <a:gd name="T0" fmla="*/ 0 w 49"/>
                  <a:gd name="T1" fmla="*/ 18 h 29"/>
                  <a:gd name="T2" fmla="*/ 5 w 49"/>
                  <a:gd name="T3" fmla="*/ 29 h 29"/>
                  <a:gd name="T4" fmla="*/ 49 w 49"/>
                  <a:gd name="T5" fmla="*/ 11 h 29"/>
                  <a:gd name="T6" fmla="*/ 44 w 49"/>
                  <a:gd name="T7" fmla="*/ 0 h 29"/>
                  <a:gd name="T8" fmla="*/ 0 w 49"/>
                  <a:gd name="T9" fmla="*/ 18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0" y="18"/>
                    </a:moveTo>
                    <a:lnTo>
                      <a:pt x="5" y="29"/>
                    </a:lnTo>
                    <a:lnTo>
                      <a:pt x="49" y="11"/>
                    </a:lnTo>
                    <a:lnTo>
                      <a:pt x="44" y="0"/>
                    </a:lnTo>
                    <a:lnTo>
                      <a:pt x="0" y="18"/>
                    </a:lnTo>
                    <a:close/>
                  </a:path>
                </a:pathLst>
              </a:custGeom>
              <a:solidFill>
                <a:srgbClr val="8F8E5D"/>
              </a:solidFill>
              <a:ln w="9525">
                <a:noFill/>
                <a:round/>
                <a:headEnd/>
                <a:tailEnd/>
              </a:ln>
            </p:spPr>
            <p:txBody>
              <a:bodyPr>
                <a:prstTxWarp prst="textNoShape">
                  <a:avLst/>
                </a:prstTxWarp>
              </a:bodyPr>
              <a:lstStyle/>
              <a:p>
                <a:endParaRPr lang="en-US"/>
              </a:p>
            </p:txBody>
          </p:sp>
          <p:sp>
            <p:nvSpPr>
              <p:cNvPr id="62744" name="Freeform 339"/>
              <p:cNvSpPr>
                <a:spLocks noChangeAspect="1"/>
              </p:cNvSpPr>
              <p:nvPr/>
            </p:nvSpPr>
            <p:spPr bwMode="auto">
              <a:xfrm>
                <a:off x="1408" y="1176"/>
                <a:ext cx="49" cy="30"/>
              </a:xfrm>
              <a:custGeom>
                <a:avLst/>
                <a:gdLst>
                  <a:gd name="T0" fmla="*/ 0 w 49"/>
                  <a:gd name="T1" fmla="*/ 19 h 30"/>
                  <a:gd name="T2" fmla="*/ 5 w 49"/>
                  <a:gd name="T3" fmla="*/ 30 h 30"/>
                  <a:gd name="T4" fmla="*/ 49 w 49"/>
                  <a:gd name="T5" fmla="*/ 11 h 30"/>
                  <a:gd name="T6" fmla="*/ 44 w 49"/>
                  <a:gd name="T7" fmla="*/ 0 h 30"/>
                  <a:gd name="T8" fmla="*/ 0 w 49"/>
                  <a:gd name="T9" fmla="*/ 19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19"/>
                    </a:moveTo>
                    <a:lnTo>
                      <a:pt x="5" y="30"/>
                    </a:lnTo>
                    <a:lnTo>
                      <a:pt x="49" y="11"/>
                    </a:lnTo>
                    <a:lnTo>
                      <a:pt x="44" y="0"/>
                    </a:lnTo>
                    <a:lnTo>
                      <a:pt x="0" y="19"/>
                    </a:lnTo>
                    <a:close/>
                  </a:path>
                </a:pathLst>
              </a:custGeom>
              <a:solidFill>
                <a:srgbClr val="8F8E5D"/>
              </a:solidFill>
              <a:ln w="9525">
                <a:noFill/>
                <a:round/>
                <a:headEnd/>
                <a:tailEnd/>
              </a:ln>
            </p:spPr>
            <p:txBody>
              <a:bodyPr>
                <a:prstTxWarp prst="textNoShape">
                  <a:avLst/>
                </a:prstTxWarp>
              </a:bodyPr>
              <a:lstStyle/>
              <a:p>
                <a:endParaRPr lang="en-US"/>
              </a:p>
            </p:txBody>
          </p:sp>
          <p:sp>
            <p:nvSpPr>
              <p:cNvPr id="62745" name="Freeform 340"/>
              <p:cNvSpPr>
                <a:spLocks noChangeAspect="1"/>
              </p:cNvSpPr>
              <p:nvPr/>
            </p:nvSpPr>
            <p:spPr bwMode="auto">
              <a:xfrm>
                <a:off x="1486" y="1143"/>
                <a:ext cx="49" cy="30"/>
              </a:xfrm>
              <a:custGeom>
                <a:avLst/>
                <a:gdLst>
                  <a:gd name="T0" fmla="*/ 0 w 49"/>
                  <a:gd name="T1" fmla="*/ 19 h 30"/>
                  <a:gd name="T2" fmla="*/ 5 w 49"/>
                  <a:gd name="T3" fmla="*/ 30 h 30"/>
                  <a:gd name="T4" fmla="*/ 49 w 49"/>
                  <a:gd name="T5" fmla="*/ 11 h 30"/>
                  <a:gd name="T6" fmla="*/ 44 w 49"/>
                  <a:gd name="T7" fmla="*/ 0 h 30"/>
                  <a:gd name="T8" fmla="*/ 0 w 49"/>
                  <a:gd name="T9" fmla="*/ 19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19"/>
                    </a:moveTo>
                    <a:lnTo>
                      <a:pt x="5" y="30"/>
                    </a:lnTo>
                    <a:lnTo>
                      <a:pt x="49" y="11"/>
                    </a:lnTo>
                    <a:lnTo>
                      <a:pt x="44" y="0"/>
                    </a:lnTo>
                    <a:lnTo>
                      <a:pt x="0" y="19"/>
                    </a:lnTo>
                    <a:close/>
                  </a:path>
                </a:pathLst>
              </a:custGeom>
              <a:solidFill>
                <a:srgbClr val="8F8E5D"/>
              </a:solidFill>
              <a:ln w="9525">
                <a:noFill/>
                <a:round/>
                <a:headEnd/>
                <a:tailEnd/>
              </a:ln>
            </p:spPr>
            <p:txBody>
              <a:bodyPr>
                <a:prstTxWarp prst="textNoShape">
                  <a:avLst/>
                </a:prstTxWarp>
              </a:bodyPr>
              <a:lstStyle/>
              <a:p>
                <a:endParaRPr lang="en-US"/>
              </a:p>
            </p:txBody>
          </p:sp>
          <p:sp>
            <p:nvSpPr>
              <p:cNvPr id="62746" name="Freeform 341"/>
              <p:cNvSpPr>
                <a:spLocks noChangeAspect="1"/>
              </p:cNvSpPr>
              <p:nvPr/>
            </p:nvSpPr>
            <p:spPr bwMode="auto">
              <a:xfrm>
                <a:off x="1563" y="1111"/>
                <a:ext cx="49" cy="29"/>
              </a:xfrm>
              <a:custGeom>
                <a:avLst/>
                <a:gdLst>
                  <a:gd name="T0" fmla="*/ 0 w 49"/>
                  <a:gd name="T1" fmla="*/ 18 h 29"/>
                  <a:gd name="T2" fmla="*/ 5 w 49"/>
                  <a:gd name="T3" fmla="*/ 29 h 29"/>
                  <a:gd name="T4" fmla="*/ 49 w 49"/>
                  <a:gd name="T5" fmla="*/ 11 h 29"/>
                  <a:gd name="T6" fmla="*/ 44 w 49"/>
                  <a:gd name="T7" fmla="*/ 0 h 29"/>
                  <a:gd name="T8" fmla="*/ 0 w 49"/>
                  <a:gd name="T9" fmla="*/ 18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0" y="18"/>
                    </a:moveTo>
                    <a:lnTo>
                      <a:pt x="5" y="29"/>
                    </a:lnTo>
                    <a:lnTo>
                      <a:pt x="49" y="11"/>
                    </a:lnTo>
                    <a:lnTo>
                      <a:pt x="44" y="0"/>
                    </a:lnTo>
                    <a:lnTo>
                      <a:pt x="0" y="18"/>
                    </a:lnTo>
                    <a:close/>
                  </a:path>
                </a:pathLst>
              </a:custGeom>
              <a:solidFill>
                <a:srgbClr val="8F8E5D"/>
              </a:solidFill>
              <a:ln w="9525">
                <a:noFill/>
                <a:round/>
                <a:headEnd/>
                <a:tailEnd/>
              </a:ln>
            </p:spPr>
            <p:txBody>
              <a:bodyPr>
                <a:prstTxWarp prst="textNoShape">
                  <a:avLst/>
                </a:prstTxWarp>
              </a:bodyPr>
              <a:lstStyle/>
              <a:p>
                <a:endParaRPr lang="en-US"/>
              </a:p>
            </p:txBody>
          </p:sp>
          <p:sp>
            <p:nvSpPr>
              <p:cNvPr id="62747" name="Freeform 342"/>
              <p:cNvSpPr>
                <a:spLocks noChangeAspect="1"/>
              </p:cNvSpPr>
              <p:nvPr/>
            </p:nvSpPr>
            <p:spPr bwMode="auto">
              <a:xfrm>
                <a:off x="1640" y="1078"/>
                <a:ext cx="50" cy="30"/>
              </a:xfrm>
              <a:custGeom>
                <a:avLst/>
                <a:gdLst>
                  <a:gd name="T0" fmla="*/ 0 w 50"/>
                  <a:gd name="T1" fmla="*/ 19 h 30"/>
                  <a:gd name="T2" fmla="*/ 5 w 50"/>
                  <a:gd name="T3" fmla="*/ 30 h 30"/>
                  <a:gd name="T4" fmla="*/ 50 w 50"/>
                  <a:gd name="T5" fmla="*/ 11 h 30"/>
                  <a:gd name="T6" fmla="*/ 45 w 50"/>
                  <a:gd name="T7" fmla="*/ 0 h 30"/>
                  <a:gd name="T8" fmla="*/ 0 w 50"/>
                  <a:gd name="T9" fmla="*/ 19 h 30"/>
                  <a:gd name="T10" fmla="*/ 0 60000 65536"/>
                  <a:gd name="T11" fmla="*/ 0 60000 65536"/>
                  <a:gd name="T12" fmla="*/ 0 60000 65536"/>
                  <a:gd name="T13" fmla="*/ 0 60000 65536"/>
                  <a:gd name="T14" fmla="*/ 0 60000 65536"/>
                  <a:gd name="T15" fmla="*/ 0 w 50"/>
                  <a:gd name="T16" fmla="*/ 0 h 30"/>
                  <a:gd name="T17" fmla="*/ 50 w 50"/>
                  <a:gd name="T18" fmla="*/ 30 h 30"/>
                </a:gdLst>
                <a:ahLst/>
                <a:cxnLst>
                  <a:cxn ang="T10">
                    <a:pos x="T0" y="T1"/>
                  </a:cxn>
                  <a:cxn ang="T11">
                    <a:pos x="T2" y="T3"/>
                  </a:cxn>
                  <a:cxn ang="T12">
                    <a:pos x="T4" y="T5"/>
                  </a:cxn>
                  <a:cxn ang="T13">
                    <a:pos x="T6" y="T7"/>
                  </a:cxn>
                  <a:cxn ang="T14">
                    <a:pos x="T8" y="T9"/>
                  </a:cxn>
                </a:cxnLst>
                <a:rect l="T15" t="T16" r="T17" b="T18"/>
                <a:pathLst>
                  <a:path w="50" h="30">
                    <a:moveTo>
                      <a:pt x="0" y="19"/>
                    </a:moveTo>
                    <a:lnTo>
                      <a:pt x="5" y="30"/>
                    </a:lnTo>
                    <a:lnTo>
                      <a:pt x="50" y="11"/>
                    </a:lnTo>
                    <a:lnTo>
                      <a:pt x="45" y="0"/>
                    </a:lnTo>
                    <a:lnTo>
                      <a:pt x="0" y="19"/>
                    </a:lnTo>
                    <a:close/>
                  </a:path>
                </a:pathLst>
              </a:custGeom>
              <a:solidFill>
                <a:srgbClr val="8F8E5D"/>
              </a:solidFill>
              <a:ln w="9525">
                <a:noFill/>
                <a:round/>
                <a:headEnd/>
                <a:tailEnd/>
              </a:ln>
            </p:spPr>
            <p:txBody>
              <a:bodyPr>
                <a:prstTxWarp prst="textNoShape">
                  <a:avLst/>
                </a:prstTxWarp>
              </a:bodyPr>
              <a:lstStyle/>
              <a:p>
                <a:endParaRPr lang="en-US"/>
              </a:p>
            </p:txBody>
          </p:sp>
          <p:sp>
            <p:nvSpPr>
              <p:cNvPr id="62748" name="Freeform 343"/>
              <p:cNvSpPr>
                <a:spLocks noChangeAspect="1"/>
              </p:cNvSpPr>
              <p:nvPr/>
            </p:nvSpPr>
            <p:spPr bwMode="auto">
              <a:xfrm>
                <a:off x="1718" y="1045"/>
                <a:ext cx="49" cy="30"/>
              </a:xfrm>
              <a:custGeom>
                <a:avLst/>
                <a:gdLst>
                  <a:gd name="T0" fmla="*/ 0 w 49"/>
                  <a:gd name="T1" fmla="*/ 19 h 30"/>
                  <a:gd name="T2" fmla="*/ 5 w 49"/>
                  <a:gd name="T3" fmla="*/ 30 h 30"/>
                  <a:gd name="T4" fmla="*/ 49 w 49"/>
                  <a:gd name="T5" fmla="*/ 11 h 30"/>
                  <a:gd name="T6" fmla="*/ 44 w 49"/>
                  <a:gd name="T7" fmla="*/ 0 h 30"/>
                  <a:gd name="T8" fmla="*/ 0 w 49"/>
                  <a:gd name="T9" fmla="*/ 19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19"/>
                    </a:moveTo>
                    <a:lnTo>
                      <a:pt x="5" y="30"/>
                    </a:lnTo>
                    <a:lnTo>
                      <a:pt x="49" y="11"/>
                    </a:lnTo>
                    <a:lnTo>
                      <a:pt x="44" y="0"/>
                    </a:lnTo>
                    <a:lnTo>
                      <a:pt x="0" y="19"/>
                    </a:lnTo>
                    <a:close/>
                  </a:path>
                </a:pathLst>
              </a:custGeom>
              <a:solidFill>
                <a:srgbClr val="8F8E5D"/>
              </a:solidFill>
              <a:ln w="9525">
                <a:noFill/>
                <a:round/>
                <a:headEnd/>
                <a:tailEnd/>
              </a:ln>
            </p:spPr>
            <p:txBody>
              <a:bodyPr>
                <a:prstTxWarp prst="textNoShape">
                  <a:avLst/>
                </a:prstTxWarp>
              </a:bodyPr>
              <a:lstStyle/>
              <a:p>
                <a:endParaRPr lang="en-US"/>
              </a:p>
            </p:txBody>
          </p:sp>
          <p:sp>
            <p:nvSpPr>
              <p:cNvPr id="62749" name="Freeform 344"/>
              <p:cNvSpPr>
                <a:spLocks noChangeAspect="1"/>
              </p:cNvSpPr>
              <p:nvPr/>
            </p:nvSpPr>
            <p:spPr bwMode="auto">
              <a:xfrm>
                <a:off x="1795" y="1012"/>
                <a:ext cx="49" cy="30"/>
              </a:xfrm>
              <a:custGeom>
                <a:avLst/>
                <a:gdLst>
                  <a:gd name="T0" fmla="*/ 0 w 49"/>
                  <a:gd name="T1" fmla="*/ 19 h 30"/>
                  <a:gd name="T2" fmla="*/ 5 w 49"/>
                  <a:gd name="T3" fmla="*/ 30 h 30"/>
                  <a:gd name="T4" fmla="*/ 49 w 49"/>
                  <a:gd name="T5" fmla="*/ 11 h 30"/>
                  <a:gd name="T6" fmla="*/ 44 w 49"/>
                  <a:gd name="T7" fmla="*/ 0 h 30"/>
                  <a:gd name="T8" fmla="*/ 0 w 49"/>
                  <a:gd name="T9" fmla="*/ 19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19"/>
                    </a:moveTo>
                    <a:lnTo>
                      <a:pt x="5" y="30"/>
                    </a:lnTo>
                    <a:lnTo>
                      <a:pt x="49" y="11"/>
                    </a:lnTo>
                    <a:lnTo>
                      <a:pt x="44" y="0"/>
                    </a:lnTo>
                    <a:lnTo>
                      <a:pt x="0" y="19"/>
                    </a:lnTo>
                    <a:close/>
                  </a:path>
                </a:pathLst>
              </a:custGeom>
              <a:solidFill>
                <a:srgbClr val="8F8E5D"/>
              </a:solidFill>
              <a:ln w="9525">
                <a:noFill/>
                <a:round/>
                <a:headEnd/>
                <a:tailEnd/>
              </a:ln>
            </p:spPr>
            <p:txBody>
              <a:bodyPr>
                <a:prstTxWarp prst="textNoShape">
                  <a:avLst/>
                </a:prstTxWarp>
              </a:bodyPr>
              <a:lstStyle/>
              <a:p>
                <a:endParaRPr lang="en-US"/>
              </a:p>
            </p:txBody>
          </p:sp>
          <p:sp>
            <p:nvSpPr>
              <p:cNvPr id="62750" name="Freeform 345"/>
              <p:cNvSpPr>
                <a:spLocks noChangeAspect="1"/>
              </p:cNvSpPr>
              <p:nvPr/>
            </p:nvSpPr>
            <p:spPr bwMode="auto">
              <a:xfrm>
                <a:off x="1873" y="980"/>
                <a:ext cx="49" cy="29"/>
              </a:xfrm>
              <a:custGeom>
                <a:avLst/>
                <a:gdLst>
                  <a:gd name="T0" fmla="*/ 0 w 49"/>
                  <a:gd name="T1" fmla="*/ 18 h 29"/>
                  <a:gd name="T2" fmla="*/ 5 w 49"/>
                  <a:gd name="T3" fmla="*/ 29 h 29"/>
                  <a:gd name="T4" fmla="*/ 49 w 49"/>
                  <a:gd name="T5" fmla="*/ 11 h 29"/>
                  <a:gd name="T6" fmla="*/ 44 w 49"/>
                  <a:gd name="T7" fmla="*/ 0 h 29"/>
                  <a:gd name="T8" fmla="*/ 0 w 49"/>
                  <a:gd name="T9" fmla="*/ 18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0" y="18"/>
                    </a:moveTo>
                    <a:lnTo>
                      <a:pt x="5" y="29"/>
                    </a:lnTo>
                    <a:lnTo>
                      <a:pt x="49" y="11"/>
                    </a:lnTo>
                    <a:lnTo>
                      <a:pt x="44" y="0"/>
                    </a:lnTo>
                    <a:lnTo>
                      <a:pt x="0" y="18"/>
                    </a:lnTo>
                    <a:close/>
                  </a:path>
                </a:pathLst>
              </a:custGeom>
              <a:solidFill>
                <a:srgbClr val="8F8E5D"/>
              </a:solidFill>
              <a:ln w="9525">
                <a:noFill/>
                <a:round/>
                <a:headEnd/>
                <a:tailEnd/>
              </a:ln>
            </p:spPr>
            <p:txBody>
              <a:bodyPr>
                <a:prstTxWarp prst="textNoShape">
                  <a:avLst/>
                </a:prstTxWarp>
              </a:bodyPr>
              <a:lstStyle/>
              <a:p>
                <a:endParaRPr lang="en-US"/>
              </a:p>
            </p:txBody>
          </p:sp>
          <p:sp>
            <p:nvSpPr>
              <p:cNvPr id="62751" name="Freeform 346"/>
              <p:cNvSpPr>
                <a:spLocks noChangeAspect="1"/>
              </p:cNvSpPr>
              <p:nvPr/>
            </p:nvSpPr>
            <p:spPr bwMode="auto">
              <a:xfrm>
                <a:off x="1950" y="947"/>
                <a:ext cx="49" cy="30"/>
              </a:xfrm>
              <a:custGeom>
                <a:avLst/>
                <a:gdLst>
                  <a:gd name="T0" fmla="*/ 0 w 49"/>
                  <a:gd name="T1" fmla="*/ 19 h 30"/>
                  <a:gd name="T2" fmla="*/ 5 w 49"/>
                  <a:gd name="T3" fmla="*/ 30 h 30"/>
                  <a:gd name="T4" fmla="*/ 49 w 49"/>
                  <a:gd name="T5" fmla="*/ 11 h 30"/>
                  <a:gd name="T6" fmla="*/ 44 w 49"/>
                  <a:gd name="T7" fmla="*/ 0 h 30"/>
                  <a:gd name="T8" fmla="*/ 0 w 49"/>
                  <a:gd name="T9" fmla="*/ 19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19"/>
                    </a:moveTo>
                    <a:lnTo>
                      <a:pt x="5" y="30"/>
                    </a:lnTo>
                    <a:lnTo>
                      <a:pt x="49" y="11"/>
                    </a:lnTo>
                    <a:lnTo>
                      <a:pt x="44" y="0"/>
                    </a:lnTo>
                    <a:lnTo>
                      <a:pt x="0" y="19"/>
                    </a:lnTo>
                    <a:close/>
                  </a:path>
                </a:pathLst>
              </a:custGeom>
              <a:solidFill>
                <a:srgbClr val="8F8E5D"/>
              </a:solidFill>
              <a:ln w="9525">
                <a:noFill/>
                <a:round/>
                <a:headEnd/>
                <a:tailEnd/>
              </a:ln>
            </p:spPr>
            <p:txBody>
              <a:bodyPr>
                <a:prstTxWarp prst="textNoShape">
                  <a:avLst/>
                </a:prstTxWarp>
              </a:bodyPr>
              <a:lstStyle/>
              <a:p>
                <a:endParaRPr lang="en-US"/>
              </a:p>
            </p:txBody>
          </p:sp>
          <p:sp>
            <p:nvSpPr>
              <p:cNvPr id="62752" name="Freeform 347"/>
              <p:cNvSpPr>
                <a:spLocks noChangeAspect="1"/>
              </p:cNvSpPr>
              <p:nvPr/>
            </p:nvSpPr>
            <p:spPr bwMode="auto">
              <a:xfrm>
                <a:off x="2027" y="914"/>
                <a:ext cx="50" cy="30"/>
              </a:xfrm>
              <a:custGeom>
                <a:avLst/>
                <a:gdLst>
                  <a:gd name="T0" fmla="*/ 0 w 50"/>
                  <a:gd name="T1" fmla="*/ 19 h 30"/>
                  <a:gd name="T2" fmla="*/ 5 w 50"/>
                  <a:gd name="T3" fmla="*/ 30 h 30"/>
                  <a:gd name="T4" fmla="*/ 50 w 50"/>
                  <a:gd name="T5" fmla="*/ 11 h 30"/>
                  <a:gd name="T6" fmla="*/ 45 w 50"/>
                  <a:gd name="T7" fmla="*/ 0 h 30"/>
                  <a:gd name="T8" fmla="*/ 0 w 50"/>
                  <a:gd name="T9" fmla="*/ 19 h 30"/>
                  <a:gd name="T10" fmla="*/ 0 60000 65536"/>
                  <a:gd name="T11" fmla="*/ 0 60000 65536"/>
                  <a:gd name="T12" fmla="*/ 0 60000 65536"/>
                  <a:gd name="T13" fmla="*/ 0 60000 65536"/>
                  <a:gd name="T14" fmla="*/ 0 60000 65536"/>
                  <a:gd name="T15" fmla="*/ 0 w 50"/>
                  <a:gd name="T16" fmla="*/ 0 h 30"/>
                  <a:gd name="T17" fmla="*/ 50 w 50"/>
                  <a:gd name="T18" fmla="*/ 30 h 30"/>
                </a:gdLst>
                <a:ahLst/>
                <a:cxnLst>
                  <a:cxn ang="T10">
                    <a:pos x="T0" y="T1"/>
                  </a:cxn>
                  <a:cxn ang="T11">
                    <a:pos x="T2" y="T3"/>
                  </a:cxn>
                  <a:cxn ang="T12">
                    <a:pos x="T4" y="T5"/>
                  </a:cxn>
                  <a:cxn ang="T13">
                    <a:pos x="T6" y="T7"/>
                  </a:cxn>
                  <a:cxn ang="T14">
                    <a:pos x="T8" y="T9"/>
                  </a:cxn>
                </a:cxnLst>
                <a:rect l="T15" t="T16" r="T17" b="T18"/>
                <a:pathLst>
                  <a:path w="50" h="30">
                    <a:moveTo>
                      <a:pt x="0" y="19"/>
                    </a:moveTo>
                    <a:lnTo>
                      <a:pt x="5" y="30"/>
                    </a:lnTo>
                    <a:lnTo>
                      <a:pt x="50" y="11"/>
                    </a:lnTo>
                    <a:lnTo>
                      <a:pt x="45" y="0"/>
                    </a:lnTo>
                    <a:lnTo>
                      <a:pt x="0" y="19"/>
                    </a:lnTo>
                    <a:close/>
                  </a:path>
                </a:pathLst>
              </a:custGeom>
              <a:solidFill>
                <a:srgbClr val="8F8E5D"/>
              </a:solidFill>
              <a:ln w="9525">
                <a:noFill/>
                <a:round/>
                <a:headEnd/>
                <a:tailEnd/>
              </a:ln>
            </p:spPr>
            <p:txBody>
              <a:bodyPr>
                <a:prstTxWarp prst="textNoShape">
                  <a:avLst/>
                </a:prstTxWarp>
              </a:bodyPr>
              <a:lstStyle/>
              <a:p>
                <a:endParaRPr lang="en-US"/>
              </a:p>
            </p:txBody>
          </p:sp>
          <p:sp>
            <p:nvSpPr>
              <p:cNvPr id="62753" name="Freeform 348"/>
              <p:cNvSpPr>
                <a:spLocks noChangeAspect="1"/>
              </p:cNvSpPr>
              <p:nvPr/>
            </p:nvSpPr>
            <p:spPr bwMode="auto">
              <a:xfrm>
                <a:off x="2105" y="882"/>
                <a:ext cx="49" cy="29"/>
              </a:xfrm>
              <a:custGeom>
                <a:avLst/>
                <a:gdLst>
                  <a:gd name="T0" fmla="*/ 0 w 49"/>
                  <a:gd name="T1" fmla="*/ 18 h 29"/>
                  <a:gd name="T2" fmla="*/ 5 w 49"/>
                  <a:gd name="T3" fmla="*/ 29 h 29"/>
                  <a:gd name="T4" fmla="*/ 49 w 49"/>
                  <a:gd name="T5" fmla="*/ 11 h 29"/>
                  <a:gd name="T6" fmla="*/ 44 w 49"/>
                  <a:gd name="T7" fmla="*/ 0 h 29"/>
                  <a:gd name="T8" fmla="*/ 0 w 49"/>
                  <a:gd name="T9" fmla="*/ 18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0" y="18"/>
                    </a:moveTo>
                    <a:lnTo>
                      <a:pt x="5" y="29"/>
                    </a:lnTo>
                    <a:lnTo>
                      <a:pt x="49" y="11"/>
                    </a:lnTo>
                    <a:lnTo>
                      <a:pt x="44" y="0"/>
                    </a:lnTo>
                    <a:lnTo>
                      <a:pt x="0" y="18"/>
                    </a:lnTo>
                    <a:close/>
                  </a:path>
                </a:pathLst>
              </a:custGeom>
              <a:solidFill>
                <a:srgbClr val="8F8E5D"/>
              </a:solidFill>
              <a:ln w="9525">
                <a:noFill/>
                <a:round/>
                <a:headEnd/>
                <a:tailEnd/>
              </a:ln>
            </p:spPr>
            <p:txBody>
              <a:bodyPr>
                <a:prstTxWarp prst="textNoShape">
                  <a:avLst/>
                </a:prstTxWarp>
              </a:bodyPr>
              <a:lstStyle/>
              <a:p>
                <a:endParaRPr lang="en-US"/>
              </a:p>
            </p:txBody>
          </p:sp>
          <p:sp>
            <p:nvSpPr>
              <p:cNvPr id="62754" name="Freeform 349"/>
              <p:cNvSpPr>
                <a:spLocks noChangeAspect="1"/>
              </p:cNvSpPr>
              <p:nvPr/>
            </p:nvSpPr>
            <p:spPr bwMode="auto">
              <a:xfrm>
                <a:off x="2182" y="849"/>
                <a:ext cx="49" cy="30"/>
              </a:xfrm>
              <a:custGeom>
                <a:avLst/>
                <a:gdLst>
                  <a:gd name="T0" fmla="*/ 0 w 49"/>
                  <a:gd name="T1" fmla="*/ 19 h 30"/>
                  <a:gd name="T2" fmla="*/ 5 w 49"/>
                  <a:gd name="T3" fmla="*/ 30 h 30"/>
                  <a:gd name="T4" fmla="*/ 49 w 49"/>
                  <a:gd name="T5" fmla="*/ 11 h 30"/>
                  <a:gd name="T6" fmla="*/ 44 w 49"/>
                  <a:gd name="T7" fmla="*/ 0 h 30"/>
                  <a:gd name="T8" fmla="*/ 0 w 49"/>
                  <a:gd name="T9" fmla="*/ 19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19"/>
                    </a:moveTo>
                    <a:lnTo>
                      <a:pt x="5" y="30"/>
                    </a:lnTo>
                    <a:lnTo>
                      <a:pt x="49" y="11"/>
                    </a:lnTo>
                    <a:lnTo>
                      <a:pt x="44" y="0"/>
                    </a:lnTo>
                    <a:lnTo>
                      <a:pt x="0" y="19"/>
                    </a:lnTo>
                    <a:close/>
                  </a:path>
                </a:pathLst>
              </a:custGeom>
              <a:solidFill>
                <a:srgbClr val="8F8E5D"/>
              </a:solidFill>
              <a:ln w="9525">
                <a:noFill/>
                <a:round/>
                <a:headEnd/>
                <a:tailEnd/>
              </a:ln>
            </p:spPr>
            <p:txBody>
              <a:bodyPr>
                <a:prstTxWarp prst="textNoShape">
                  <a:avLst/>
                </a:prstTxWarp>
              </a:bodyPr>
              <a:lstStyle/>
              <a:p>
                <a:endParaRPr lang="en-US"/>
              </a:p>
            </p:txBody>
          </p:sp>
          <p:sp>
            <p:nvSpPr>
              <p:cNvPr id="62755" name="Freeform 350"/>
              <p:cNvSpPr>
                <a:spLocks noChangeAspect="1"/>
              </p:cNvSpPr>
              <p:nvPr/>
            </p:nvSpPr>
            <p:spPr bwMode="auto">
              <a:xfrm>
                <a:off x="2259" y="816"/>
                <a:ext cx="50" cy="30"/>
              </a:xfrm>
              <a:custGeom>
                <a:avLst/>
                <a:gdLst>
                  <a:gd name="T0" fmla="*/ 0 w 50"/>
                  <a:gd name="T1" fmla="*/ 19 h 30"/>
                  <a:gd name="T2" fmla="*/ 5 w 50"/>
                  <a:gd name="T3" fmla="*/ 30 h 30"/>
                  <a:gd name="T4" fmla="*/ 50 w 50"/>
                  <a:gd name="T5" fmla="*/ 11 h 30"/>
                  <a:gd name="T6" fmla="*/ 45 w 50"/>
                  <a:gd name="T7" fmla="*/ 0 h 30"/>
                  <a:gd name="T8" fmla="*/ 0 w 50"/>
                  <a:gd name="T9" fmla="*/ 19 h 30"/>
                  <a:gd name="T10" fmla="*/ 0 60000 65536"/>
                  <a:gd name="T11" fmla="*/ 0 60000 65536"/>
                  <a:gd name="T12" fmla="*/ 0 60000 65536"/>
                  <a:gd name="T13" fmla="*/ 0 60000 65536"/>
                  <a:gd name="T14" fmla="*/ 0 60000 65536"/>
                  <a:gd name="T15" fmla="*/ 0 w 50"/>
                  <a:gd name="T16" fmla="*/ 0 h 30"/>
                  <a:gd name="T17" fmla="*/ 50 w 50"/>
                  <a:gd name="T18" fmla="*/ 30 h 30"/>
                </a:gdLst>
                <a:ahLst/>
                <a:cxnLst>
                  <a:cxn ang="T10">
                    <a:pos x="T0" y="T1"/>
                  </a:cxn>
                  <a:cxn ang="T11">
                    <a:pos x="T2" y="T3"/>
                  </a:cxn>
                  <a:cxn ang="T12">
                    <a:pos x="T4" y="T5"/>
                  </a:cxn>
                  <a:cxn ang="T13">
                    <a:pos x="T6" y="T7"/>
                  </a:cxn>
                  <a:cxn ang="T14">
                    <a:pos x="T8" y="T9"/>
                  </a:cxn>
                </a:cxnLst>
                <a:rect l="T15" t="T16" r="T17" b="T18"/>
                <a:pathLst>
                  <a:path w="50" h="30">
                    <a:moveTo>
                      <a:pt x="0" y="19"/>
                    </a:moveTo>
                    <a:lnTo>
                      <a:pt x="5" y="30"/>
                    </a:lnTo>
                    <a:lnTo>
                      <a:pt x="50" y="11"/>
                    </a:lnTo>
                    <a:lnTo>
                      <a:pt x="45" y="0"/>
                    </a:lnTo>
                    <a:lnTo>
                      <a:pt x="0" y="19"/>
                    </a:lnTo>
                    <a:close/>
                  </a:path>
                </a:pathLst>
              </a:custGeom>
              <a:solidFill>
                <a:srgbClr val="8F8E5D"/>
              </a:solidFill>
              <a:ln w="9525">
                <a:noFill/>
                <a:round/>
                <a:headEnd/>
                <a:tailEnd/>
              </a:ln>
            </p:spPr>
            <p:txBody>
              <a:bodyPr>
                <a:prstTxWarp prst="textNoShape">
                  <a:avLst/>
                </a:prstTxWarp>
              </a:bodyPr>
              <a:lstStyle/>
              <a:p>
                <a:endParaRPr lang="en-US"/>
              </a:p>
            </p:txBody>
          </p:sp>
          <p:sp>
            <p:nvSpPr>
              <p:cNvPr id="62756" name="Freeform 351"/>
              <p:cNvSpPr>
                <a:spLocks noChangeAspect="1"/>
              </p:cNvSpPr>
              <p:nvPr/>
            </p:nvSpPr>
            <p:spPr bwMode="auto">
              <a:xfrm>
                <a:off x="2337" y="784"/>
                <a:ext cx="49" cy="29"/>
              </a:xfrm>
              <a:custGeom>
                <a:avLst/>
                <a:gdLst>
                  <a:gd name="T0" fmla="*/ 0 w 49"/>
                  <a:gd name="T1" fmla="*/ 18 h 29"/>
                  <a:gd name="T2" fmla="*/ 5 w 49"/>
                  <a:gd name="T3" fmla="*/ 29 h 29"/>
                  <a:gd name="T4" fmla="*/ 49 w 49"/>
                  <a:gd name="T5" fmla="*/ 11 h 29"/>
                  <a:gd name="T6" fmla="*/ 44 w 49"/>
                  <a:gd name="T7" fmla="*/ 0 h 29"/>
                  <a:gd name="T8" fmla="*/ 0 w 49"/>
                  <a:gd name="T9" fmla="*/ 18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0" y="18"/>
                    </a:moveTo>
                    <a:lnTo>
                      <a:pt x="5" y="29"/>
                    </a:lnTo>
                    <a:lnTo>
                      <a:pt x="49" y="11"/>
                    </a:lnTo>
                    <a:lnTo>
                      <a:pt x="44" y="0"/>
                    </a:lnTo>
                    <a:lnTo>
                      <a:pt x="0" y="18"/>
                    </a:lnTo>
                    <a:close/>
                  </a:path>
                </a:pathLst>
              </a:custGeom>
              <a:solidFill>
                <a:srgbClr val="8F8E5D"/>
              </a:solidFill>
              <a:ln w="9525">
                <a:noFill/>
                <a:round/>
                <a:headEnd/>
                <a:tailEnd/>
              </a:ln>
            </p:spPr>
            <p:txBody>
              <a:bodyPr>
                <a:prstTxWarp prst="textNoShape">
                  <a:avLst/>
                </a:prstTxWarp>
              </a:bodyPr>
              <a:lstStyle/>
              <a:p>
                <a:endParaRPr lang="en-US"/>
              </a:p>
            </p:txBody>
          </p:sp>
          <p:sp>
            <p:nvSpPr>
              <p:cNvPr id="62757" name="Freeform 352"/>
              <p:cNvSpPr>
                <a:spLocks noChangeAspect="1"/>
              </p:cNvSpPr>
              <p:nvPr/>
            </p:nvSpPr>
            <p:spPr bwMode="auto">
              <a:xfrm>
                <a:off x="2414" y="751"/>
                <a:ext cx="49" cy="30"/>
              </a:xfrm>
              <a:custGeom>
                <a:avLst/>
                <a:gdLst>
                  <a:gd name="T0" fmla="*/ 0 w 49"/>
                  <a:gd name="T1" fmla="*/ 19 h 30"/>
                  <a:gd name="T2" fmla="*/ 5 w 49"/>
                  <a:gd name="T3" fmla="*/ 30 h 30"/>
                  <a:gd name="T4" fmla="*/ 49 w 49"/>
                  <a:gd name="T5" fmla="*/ 11 h 30"/>
                  <a:gd name="T6" fmla="*/ 44 w 49"/>
                  <a:gd name="T7" fmla="*/ 0 h 30"/>
                  <a:gd name="T8" fmla="*/ 0 w 49"/>
                  <a:gd name="T9" fmla="*/ 19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19"/>
                    </a:moveTo>
                    <a:lnTo>
                      <a:pt x="5" y="30"/>
                    </a:lnTo>
                    <a:lnTo>
                      <a:pt x="49" y="11"/>
                    </a:lnTo>
                    <a:lnTo>
                      <a:pt x="44" y="0"/>
                    </a:lnTo>
                    <a:lnTo>
                      <a:pt x="0" y="19"/>
                    </a:lnTo>
                    <a:close/>
                  </a:path>
                </a:pathLst>
              </a:custGeom>
              <a:solidFill>
                <a:srgbClr val="8F8E5D"/>
              </a:solidFill>
              <a:ln w="9525">
                <a:noFill/>
                <a:round/>
                <a:headEnd/>
                <a:tailEnd/>
              </a:ln>
            </p:spPr>
            <p:txBody>
              <a:bodyPr>
                <a:prstTxWarp prst="textNoShape">
                  <a:avLst/>
                </a:prstTxWarp>
              </a:bodyPr>
              <a:lstStyle/>
              <a:p>
                <a:endParaRPr lang="en-US"/>
              </a:p>
            </p:txBody>
          </p:sp>
          <p:sp>
            <p:nvSpPr>
              <p:cNvPr id="62758" name="Freeform 353"/>
              <p:cNvSpPr>
                <a:spLocks noChangeAspect="1"/>
              </p:cNvSpPr>
              <p:nvPr/>
            </p:nvSpPr>
            <p:spPr bwMode="auto">
              <a:xfrm>
                <a:off x="2492" y="718"/>
                <a:ext cx="49" cy="30"/>
              </a:xfrm>
              <a:custGeom>
                <a:avLst/>
                <a:gdLst>
                  <a:gd name="T0" fmla="*/ 0 w 49"/>
                  <a:gd name="T1" fmla="*/ 19 h 30"/>
                  <a:gd name="T2" fmla="*/ 5 w 49"/>
                  <a:gd name="T3" fmla="*/ 30 h 30"/>
                  <a:gd name="T4" fmla="*/ 49 w 49"/>
                  <a:gd name="T5" fmla="*/ 11 h 30"/>
                  <a:gd name="T6" fmla="*/ 44 w 49"/>
                  <a:gd name="T7" fmla="*/ 0 h 30"/>
                  <a:gd name="T8" fmla="*/ 0 w 49"/>
                  <a:gd name="T9" fmla="*/ 19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19"/>
                    </a:moveTo>
                    <a:lnTo>
                      <a:pt x="5" y="30"/>
                    </a:lnTo>
                    <a:lnTo>
                      <a:pt x="49" y="11"/>
                    </a:lnTo>
                    <a:lnTo>
                      <a:pt x="44" y="0"/>
                    </a:lnTo>
                    <a:lnTo>
                      <a:pt x="0" y="19"/>
                    </a:lnTo>
                    <a:close/>
                  </a:path>
                </a:pathLst>
              </a:custGeom>
              <a:solidFill>
                <a:srgbClr val="8F8E5D"/>
              </a:solidFill>
              <a:ln w="9525">
                <a:noFill/>
                <a:round/>
                <a:headEnd/>
                <a:tailEnd/>
              </a:ln>
            </p:spPr>
            <p:txBody>
              <a:bodyPr>
                <a:prstTxWarp prst="textNoShape">
                  <a:avLst/>
                </a:prstTxWarp>
              </a:bodyPr>
              <a:lstStyle/>
              <a:p>
                <a:endParaRPr lang="en-US"/>
              </a:p>
            </p:txBody>
          </p:sp>
          <p:sp>
            <p:nvSpPr>
              <p:cNvPr id="62759" name="Freeform 354"/>
              <p:cNvSpPr>
                <a:spLocks noChangeAspect="1"/>
              </p:cNvSpPr>
              <p:nvPr/>
            </p:nvSpPr>
            <p:spPr bwMode="auto">
              <a:xfrm>
                <a:off x="2569" y="686"/>
                <a:ext cx="49" cy="29"/>
              </a:xfrm>
              <a:custGeom>
                <a:avLst/>
                <a:gdLst>
                  <a:gd name="T0" fmla="*/ 0 w 49"/>
                  <a:gd name="T1" fmla="*/ 18 h 29"/>
                  <a:gd name="T2" fmla="*/ 5 w 49"/>
                  <a:gd name="T3" fmla="*/ 29 h 29"/>
                  <a:gd name="T4" fmla="*/ 49 w 49"/>
                  <a:gd name="T5" fmla="*/ 11 h 29"/>
                  <a:gd name="T6" fmla="*/ 44 w 49"/>
                  <a:gd name="T7" fmla="*/ 0 h 29"/>
                  <a:gd name="T8" fmla="*/ 0 w 49"/>
                  <a:gd name="T9" fmla="*/ 18 h 29"/>
                  <a:gd name="T10" fmla="*/ 0 60000 65536"/>
                  <a:gd name="T11" fmla="*/ 0 60000 65536"/>
                  <a:gd name="T12" fmla="*/ 0 60000 65536"/>
                  <a:gd name="T13" fmla="*/ 0 60000 65536"/>
                  <a:gd name="T14" fmla="*/ 0 60000 65536"/>
                  <a:gd name="T15" fmla="*/ 0 w 49"/>
                  <a:gd name="T16" fmla="*/ 0 h 29"/>
                  <a:gd name="T17" fmla="*/ 49 w 49"/>
                  <a:gd name="T18" fmla="*/ 29 h 29"/>
                </a:gdLst>
                <a:ahLst/>
                <a:cxnLst>
                  <a:cxn ang="T10">
                    <a:pos x="T0" y="T1"/>
                  </a:cxn>
                  <a:cxn ang="T11">
                    <a:pos x="T2" y="T3"/>
                  </a:cxn>
                  <a:cxn ang="T12">
                    <a:pos x="T4" y="T5"/>
                  </a:cxn>
                  <a:cxn ang="T13">
                    <a:pos x="T6" y="T7"/>
                  </a:cxn>
                  <a:cxn ang="T14">
                    <a:pos x="T8" y="T9"/>
                  </a:cxn>
                </a:cxnLst>
                <a:rect l="T15" t="T16" r="T17" b="T18"/>
                <a:pathLst>
                  <a:path w="49" h="29">
                    <a:moveTo>
                      <a:pt x="0" y="18"/>
                    </a:moveTo>
                    <a:lnTo>
                      <a:pt x="5" y="29"/>
                    </a:lnTo>
                    <a:lnTo>
                      <a:pt x="49" y="11"/>
                    </a:lnTo>
                    <a:lnTo>
                      <a:pt x="44" y="0"/>
                    </a:lnTo>
                    <a:lnTo>
                      <a:pt x="0" y="18"/>
                    </a:lnTo>
                    <a:close/>
                  </a:path>
                </a:pathLst>
              </a:custGeom>
              <a:solidFill>
                <a:srgbClr val="8F8E5D"/>
              </a:solidFill>
              <a:ln w="9525">
                <a:noFill/>
                <a:round/>
                <a:headEnd/>
                <a:tailEnd/>
              </a:ln>
            </p:spPr>
            <p:txBody>
              <a:bodyPr>
                <a:prstTxWarp prst="textNoShape">
                  <a:avLst/>
                </a:prstTxWarp>
              </a:bodyPr>
              <a:lstStyle/>
              <a:p>
                <a:endParaRPr lang="en-US"/>
              </a:p>
            </p:txBody>
          </p:sp>
          <p:sp>
            <p:nvSpPr>
              <p:cNvPr id="62760" name="Freeform 355"/>
              <p:cNvSpPr>
                <a:spLocks noChangeAspect="1"/>
              </p:cNvSpPr>
              <p:nvPr/>
            </p:nvSpPr>
            <p:spPr bwMode="auto">
              <a:xfrm>
                <a:off x="2646" y="653"/>
                <a:ext cx="50" cy="30"/>
              </a:xfrm>
              <a:custGeom>
                <a:avLst/>
                <a:gdLst>
                  <a:gd name="T0" fmla="*/ 0 w 50"/>
                  <a:gd name="T1" fmla="*/ 19 h 30"/>
                  <a:gd name="T2" fmla="*/ 5 w 50"/>
                  <a:gd name="T3" fmla="*/ 30 h 30"/>
                  <a:gd name="T4" fmla="*/ 50 w 50"/>
                  <a:gd name="T5" fmla="*/ 11 h 30"/>
                  <a:gd name="T6" fmla="*/ 45 w 50"/>
                  <a:gd name="T7" fmla="*/ 0 h 30"/>
                  <a:gd name="T8" fmla="*/ 0 w 50"/>
                  <a:gd name="T9" fmla="*/ 19 h 30"/>
                  <a:gd name="T10" fmla="*/ 0 60000 65536"/>
                  <a:gd name="T11" fmla="*/ 0 60000 65536"/>
                  <a:gd name="T12" fmla="*/ 0 60000 65536"/>
                  <a:gd name="T13" fmla="*/ 0 60000 65536"/>
                  <a:gd name="T14" fmla="*/ 0 60000 65536"/>
                  <a:gd name="T15" fmla="*/ 0 w 50"/>
                  <a:gd name="T16" fmla="*/ 0 h 30"/>
                  <a:gd name="T17" fmla="*/ 50 w 50"/>
                  <a:gd name="T18" fmla="*/ 30 h 30"/>
                </a:gdLst>
                <a:ahLst/>
                <a:cxnLst>
                  <a:cxn ang="T10">
                    <a:pos x="T0" y="T1"/>
                  </a:cxn>
                  <a:cxn ang="T11">
                    <a:pos x="T2" y="T3"/>
                  </a:cxn>
                  <a:cxn ang="T12">
                    <a:pos x="T4" y="T5"/>
                  </a:cxn>
                  <a:cxn ang="T13">
                    <a:pos x="T6" y="T7"/>
                  </a:cxn>
                  <a:cxn ang="T14">
                    <a:pos x="T8" y="T9"/>
                  </a:cxn>
                </a:cxnLst>
                <a:rect l="T15" t="T16" r="T17" b="T18"/>
                <a:pathLst>
                  <a:path w="50" h="30">
                    <a:moveTo>
                      <a:pt x="0" y="19"/>
                    </a:moveTo>
                    <a:lnTo>
                      <a:pt x="5" y="30"/>
                    </a:lnTo>
                    <a:lnTo>
                      <a:pt x="50" y="11"/>
                    </a:lnTo>
                    <a:lnTo>
                      <a:pt x="45" y="0"/>
                    </a:lnTo>
                    <a:lnTo>
                      <a:pt x="0" y="19"/>
                    </a:lnTo>
                    <a:close/>
                  </a:path>
                </a:pathLst>
              </a:custGeom>
              <a:solidFill>
                <a:srgbClr val="8F8E5D"/>
              </a:solidFill>
              <a:ln w="9525">
                <a:noFill/>
                <a:round/>
                <a:headEnd/>
                <a:tailEnd/>
              </a:ln>
            </p:spPr>
            <p:txBody>
              <a:bodyPr>
                <a:prstTxWarp prst="textNoShape">
                  <a:avLst/>
                </a:prstTxWarp>
              </a:bodyPr>
              <a:lstStyle/>
              <a:p>
                <a:endParaRPr lang="en-US"/>
              </a:p>
            </p:txBody>
          </p:sp>
          <p:sp>
            <p:nvSpPr>
              <p:cNvPr id="62761" name="Freeform 356"/>
              <p:cNvSpPr>
                <a:spLocks noChangeAspect="1"/>
              </p:cNvSpPr>
              <p:nvPr/>
            </p:nvSpPr>
            <p:spPr bwMode="auto">
              <a:xfrm>
                <a:off x="2724" y="620"/>
                <a:ext cx="49" cy="30"/>
              </a:xfrm>
              <a:custGeom>
                <a:avLst/>
                <a:gdLst>
                  <a:gd name="T0" fmla="*/ 0 w 49"/>
                  <a:gd name="T1" fmla="*/ 19 h 30"/>
                  <a:gd name="T2" fmla="*/ 5 w 49"/>
                  <a:gd name="T3" fmla="*/ 30 h 30"/>
                  <a:gd name="T4" fmla="*/ 49 w 49"/>
                  <a:gd name="T5" fmla="*/ 11 h 30"/>
                  <a:gd name="T6" fmla="*/ 44 w 49"/>
                  <a:gd name="T7" fmla="*/ 0 h 30"/>
                  <a:gd name="T8" fmla="*/ 0 w 49"/>
                  <a:gd name="T9" fmla="*/ 19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19"/>
                    </a:moveTo>
                    <a:lnTo>
                      <a:pt x="5" y="30"/>
                    </a:lnTo>
                    <a:lnTo>
                      <a:pt x="49" y="11"/>
                    </a:lnTo>
                    <a:lnTo>
                      <a:pt x="44" y="0"/>
                    </a:lnTo>
                    <a:lnTo>
                      <a:pt x="0" y="19"/>
                    </a:lnTo>
                    <a:close/>
                  </a:path>
                </a:pathLst>
              </a:custGeom>
              <a:solidFill>
                <a:srgbClr val="8F8E5D"/>
              </a:solidFill>
              <a:ln w="9525">
                <a:noFill/>
                <a:round/>
                <a:headEnd/>
                <a:tailEnd/>
              </a:ln>
            </p:spPr>
            <p:txBody>
              <a:bodyPr>
                <a:prstTxWarp prst="textNoShape">
                  <a:avLst/>
                </a:prstTxWarp>
              </a:bodyPr>
              <a:lstStyle/>
              <a:p>
                <a:endParaRPr lang="en-US"/>
              </a:p>
            </p:txBody>
          </p:sp>
          <p:sp>
            <p:nvSpPr>
              <p:cNvPr id="62762" name="Freeform 357"/>
              <p:cNvSpPr>
                <a:spLocks noChangeAspect="1"/>
              </p:cNvSpPr>
              <p:nvPr/>
            </p:nvSpPr>
            <p:spPr bwMode="auto">
              <a:xfrm>
                <a:off x="2801" y="587"/>
                <a:ext cx="49" cy="30"/>
              </a:xfrm>
              <a:custGeom>
                <a:avLst/>
                <a:gdLst>
                  <a:gd name="T0" fmla="*/ 0 w 49"/>
                  <a:gd name="T1" fmla="*/ 19 h 30"/>
                  <a:gd name="T2" fmla="*/ 5 w 49"/>
                  <a:gd name="T3" fmla="*/ 30 h 30"/>
                  <a:gd name="T4" fmla="*/ 49 w 49"/>
                  <a:gd name="T5" fmla="*/ 11 h 30"/>
                  <a:gd name="T6" fmla="*/ 44 w 49"/>
                  <a:gd name="T7" fmla="*/ 0 h 30"/>
                  <a:gd name="T8" fmla="*/ 0 w 49"/>
                  <a:gd name="T9" fmla="*/ 19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19"/>
                    </a:moveTo>
                    <a:lnTo>
                      <a:pt x="5" y="30"/>
                    </a:lnTo>
                    <a:lnTo>
                      <a:pt x="49" y="11"/>
                    </a:lnTo>
                    <a:lnTo>
                      <a:pt x="44" y="0"/>
                    </a:lnTo>
                    <a:lnTo>
                      <a:pt x="0" y="19"/>
                    </a:lnTo>
                    <a:close/>
                  </a:path>
                </a:pathLst>
              </a:custGeom>
              <a:solidFill>
                <a:srgbClr val="8F8E5D"/>
              </a:solidFill>
              <a:ln w="9525">
                <a:noFill/>
                <a:round/>
                <a:headEnd/>
                <a:tailEnd/>
              </a:ln>
            </p:spPr>
            <p:txBody>
              <a:bodyPr>
                <a:prstTxWarp prst="textNoShape">
                  <a:avLst/>
                </a:prstTxWarp>
              </a:bodyPr>
              <a:lstStyle/>
              <a:p>
                <a:endParaRPr lang="en-US"/>
              </a:p>
            </p:txBody>
          </p:sp>
          <p:sp>
            <p:nvSpPr>
              <p:cNvPr id="62763" name="Freeform 358"/>
              <p:cNvSpPr>
                <a:spLocks noChangeAspect="1"/>
              </p:cNvSpPr>
              <p:nvPr/>
            </p:nvSpPr>
            <p:spPr bwMode="auto">
              <a:xfrm>
                <a:off x="2878" y="555"/>
                <a:ext cx="50" cy="29"/>
              </a:xfrm>
              <a:custGeom>
                <a:avLst/>
                <a:gdLst>
                  <a:gd name="T0" fmla="*/ 0 w 50"/>
                  <a:gd name="T1" fmla="*/ 18 h 29"/>
                  <a:gd name="T2" fmla="*/ 5 w 50"/>
                  <a:gd name="T3" fmla="*/ 29 h 29"/>
                  <a:gd name="T4" fmla="*/ 50 w 50"/>
                  <a:gd name="T5" fmla="*/ 11 h 29"/>
                  <a:gd name="T6" fmla="*/ 45 w 50"/>
                  <a:gd name="T7" fmla="*/ 0 h 29"/>
                  <a:gd name="T8" fmla="*/ 0 w 50"/>
                  <a:gd name="T9" fmla="*/ 18 h 29"/>
                  <a:gd name="T10" fmla="*/ 0 60000 65536"/>
                  <a:gd name="T11" fmla="*/ 0 60000 65536"/>
                  <a:gd name="T12" fmla="*/ 0 60000 65536"/>
                  <a:gd name="T13" fmla="*/ 0 60000 65536"/>
                  <a:gd name="T14" fmla="*/ 0 60000 65536"/>
                  <a:gd name="T15" fmla="*/ 0 w 50"/>
                  <a:gd name="T16" fmla="*/ 0 h 29"/>
                  <a:gd name="T17" fmla="*/ 50 w 50"/>
                  <a:gd name="T18" fmla="*/ 29 h 29"/>
                </a:gdLst>
                <a:ahLst/>
                <a:cxnLst>
                  <a:cxn ang="T10">
                    <a:pos x="T0" y="T1"/>
                  </a:cxn>
                  <a:cxn ang="T11">
                    <a:pos x="T2" y="T3"/>
                  </a:cxn>
                  <a:cxn ang="T12">
                    <a:pos x="T4" y="T5"/>
                  </a:cxn>
                  <a:cxn ang="T13">
                    <a:pos x="T6" y="T7"/>
                  </a:cxn>
                  <a:cxn ang="T14">
                    <a:pos x="T8" y="T9"/>
                  </a:cxn>
                </a:cxnLst>
                <a:rect l="T15" t="T16" r="T17" b="T18"/>
                <a:pathLst>
                  <a:path w="50" h="29">
                    <a:moveTo>
                      <a:pt x="0" y="18"/>
                    </a:moveTo>
                    <a:lnTo>
                      <a:pt x="5" y="29"/>
                    </a:lnTo>
                    <a:lnTo>
                      <a:pt x="50" y="11"/>
                    </a:lnTo>
                    <a:lnTo>
                      <a:pt x="45" y="0"/>
                    </a:lnTo>
                    <a:lnTo>
                      <a:pt x="0" y="18"/>
                    </a:lnTo>
                    <a:close/>
                  </a:path>
                </a:pathLst>
              </a:custGeom>
              <a:solidFill>
                <a:srgbClr val="8F8E5D"/>
              </a:solidFill>
              <a:ln w="9525">
                <a:noFill/>
                <a:round/>
                <a:headEnd/>
                <a:tailEnd/>
              </a:ln>
            </p:spPr>
            <p:txBody>
              <a:bodyPr>
                <a:prstTxWarp prst="textNoShape">
                  <a:avLst/>
                </a:prstTxWarp>
              </a:bodyPr>
              <a:lstStyle/>
              <a:p>
                <a:endParaRPr lang="en-US"/>
              </a:p>
            </p:txBody>
          </p:sp>
          <p:sp>
            <p:nvSpPr>
              <p:cNvPr id="62764" name="Freeform 359"/>
              <p:cNvSpPr>
                <a:spLocks noChangeAspect="1"/>
              </p:cNvSpPr>
              <p:nvPr/>
            </p:nvSpPr>
            <p:spPr bwMode="auto">
              <a:xfrm>
                <a:off x="2956" y="522"/>
                <a:ext cx="49" cy="30"/>
              </a:xfrm>
              <a:custGeom>
                <a:avLst/>
                <a:gdLst>
                  <a:gd name="T0" fmla="*/ 0 w 49"/>
                  <a:gd name="T1" fmla="*/ 19 h 30"/>
                  <a:gd name="T2" fmla="*/ 5 w 49"/>
                  <a:gd name="T3" fmla="*/ 30 h 30"/>
                  <a:gd name="T4" fmla="*/ 49 w 49"/>
                  <a:gd name="T5" fmla="*/ 11 h 30"/>
                  <a:gd name="T6" fmla="*/ 44 w 49"/>
                  <a:gd name="T7" fmla="*/ 0 h 30"/>
                  <a:gd name="T8" fmla="*/ 0 w 49"/>
                  <a:gd name="T9" fmla="*/ 19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19"/>
                    </a:moveTo>
                    <a:lnTo>
                      <a:pt x="5" y="30"/>
                    </a:lnTo>
                    <a:lnTo>
                      <a:pt x="49" y="11"/>
                    </a:lnTo>
                    <a:lnTo>
                      <a:pt x="44" y="0"/>
                    </a:lnTo>
                    <a:lnTo>
                      <a:pt x="0" y="19"/>
                    </a:lnTo>
                    <a:close/>
                  </a:path>
                </a:pathLst>
              </a:custGeom>
              <a:solidFill>
                <a:srgbClr val="8F8E5D"/>
              </a:solidFill>
              <a:ln w="9525">
                <a:noFill/>
                <a:round/>
                <a:headEnd/>
                <a:tailEnd/>
              </a:ln>
            </p:spPr>
            <p:txBody>
              <a:bodyPr>
                <a:prstTxWarp prst="textNoShape">
                  <a:avLst/>
                </a:prstTxWarp>
              </a:bodyPr>
              <a:lstStyle/>
              <a:p>
                <a:endParaRPr lang="en-US"/>
              </a:p>
            </p:txBody>
          </p:sp>
          <p:sp>
            <p:nvSpPr>
              <p:cNvPr id="62765" name="Freeform 360"/>
              <p:cNvSpPr>
                <a:spLocks noChangeAspect="1"/>
              </p:cNvSpPr>
              <p:nvPr/>
            </p:nvSpPr>
            <p:spPr bwMode="auto">
              <a:xfrm>
                <a:off x="3033" y="489"/>
                <a:ext cx="49" cy="30"/>
              </a:xfrm>
              <a:custGeom>
                <a:avLst/>
                <a:gdLst>
                  <a:gd name="T0" fmla="*/ 0 w 49"/>
                  <a:gd name="T1" fmla="*/ 19 h 30"/>
                  <a:gd name="T2" fmla="*/ 5 w 49"/>
                  <a:gd name="T3" fmla="*/ 30 h 30"/>
                  <a:gd name="T4" fmla="*/ 49 w 49"/>
                  <a:gd name="T5" fmla="*/ 11 h 30"/>
                  <a:gd name="T6" fmla="*/ 44 w 49"/>
                  <a:gd name="T7" fmla="*/ 0 h 30"/>
                  <a:gd name="T8" fmla="*/ 0 w 49"/>
                  <a:gd name="T9" fmla="*/ 19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0" y="19"/>
                    </a:moveTo>
                    <a:lnTo>
                      <a:pt x="5" y="30"/>
                    </a:lnTo>
                    <a:lnTo>
                      <a:pt x="49" y="11"/>
                    </a:lnTo>
                    <a:lnTo>
                      <a:pt x="44" y="0"/>
                    </a:lnTo>
                    <a:lnTo>
                      <a:pt x="0" y="19"/>
                    </a:lnTo>
                    <a:close/>
                  </a:path>
                </a:pathLst>
              </a:custGeom>
              <a:solidFill>
                <a:srgbClr val="8F8E5D"/>
              </a:solidFill>
              <a:ln w="9525">
                <a:noFill/>
                <a:round/>
                <a:headEnd/>
                <a:tailEnd/>
              </a:ln>
            </p:spPr>
            <p:txBody>
              <a:bodyPr>
                <a:prstTxWarp prst="textNoShape">
                  <a:avLst/>
                </a:prstTxWarp>
              </a:bodyPr>
              <a:lstStyle/>
              <a:p>
                <a:endParaRPr lang="en-US"/>
              </a:p>
            </p:txBody>
          </p:sp>
        </p:grpSp>
        <p:grpSp>
          <p:nvGrpSpPr>
            <p:cNvPr id="9" name="Group 361"/>
            <p:cNvGrpSpPr>
              <a:grpSpLocks noChangeAspect="1"/>
            </p:cNvGrpSpPr>
            <p:nvPr/>
          </p:nvGrpSpPr>
          <p:grpSpPr bwMode="auto">
            <a:xfrm>
              <a:off x="575" y="996"/>
              <a:ext cx="2628" cy="12"/>
              <a:chOff x="575" y="996"/>
              <a:chExt cx="2628" cy="12"/>
            </a:xfrm>
          </p:grpSpPr>
          <p:sp>
            <p:nvSpPr>
              <p:cNvPr id="62624" name="Rectangle 362"/>
              <p:cNvSpPr>
                <a:spLocks noChangeAspect="1" noChangeArrowheads="1"/>
              </p:cNvSpPr>
              <p:nvPr/>
            </p:nvSpPr>
            <p:spPr bwMode="auto">
              <a:xfrm>
                <a:off x="575"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25" name="Rectangle 363"/>
              <p:cNvSpPr>
                <a:spLocks noChangeAspect="1" noChangeArrowheads="1"/>
              </p:cNvSpPr>
              <p:nvPr/>
            </p:nvSpPr>
            <p:spPr bwMode="auto">
              <a:xfrm>
                <a:off x="599"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26" name="Rectangle 364"/>
              <p:cNvSpPr>
                <a:spLocks noChangeAspect="1" noChangeArrowheads="1"/>
              </p:cNvSpPr>
              <p:nvPr/>
            </p:nvSpPr>
            <p:spPr bwMode="auto">
              <a:xfrm>
                <a:off x="623"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27" name="Rectangle 365"/>
              <p:cNvSpPr>
                <a:spLocks noChangeAspect="1" noChangeArrowheads="1"/>
              </p:cNvSpPr>
              <p:nvPr/>
            </p:nvSpPr>
            <p:spPr bwMode="auto">
              <a:xfrm>
                <a:off x="647"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28" name="Rectangle 366"/>
              <p:cNvSpPr>
                <a:spLocks noChangeAspect="1" noChangeArrowheads="1"/>
              </p:cNvSpPr>
              <p:nvPr/>
            </p:nvSpPr>
            <p:spPr bwMode="auto">
              <a:xfrm>
                <a:off x="671"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29" name="Rectangle 367"/>
              <p:cNvSpPr>
                <a:spLocks noChangeAspect="1" noChangeArrowheads="1"/>
              </p:cNvSpPr>
              <p:nvPr/>
            </p:nvSpPr>
            <p:spPr bwMode="auto">
              <a:xfrm>
                <a:off x="695"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30" name="Rectangle 368"/>
              <p:cNvSpPr>
                <a:spLocks noChangeAspect="1" noChangeArrowheads="1"/>
              </p:cNvSpPr>
              <p:nvPr/>
            </p:nvSpPr>
            <p:spPr bwMode="auto">
              <a:xfrm>
                <a:off x="719"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31" name="Rectangle 369"/>
              <p:cNvSpPr>
                <a:spLocks noChangeAspect="1" noChangeArrowheads="1"/>
              </p:cNvSpPr>
              <p:nvPr/>
            </p:nvSpPr>
            <p:spPr bwMode="auto">
              <a:xfrm>
                <a:off x="743"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32" name="Rectangle 370"/>
              <p:cNvSpPr>
                <a:spLocks noChangeAspect="1" noChangeArrowheads="1"/>
              </p:cNvSpPr>
              <p:nvPr/>
            </p:nvSpPr>
            <p:spPr bwMode="auto">
              <a:xfrm>
                <a:off x="767"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33" name="Rectangle 371"/>
              <p:cNvSpPr>
                <a:spLocks noChangeAspect="1" noChangeArrowheads="1"/>
              </p:cNvSpPr>
              <p:nvPr/>
            </p:nvSpPr>
            <p:spPr bwMode="auto">
              <a:xfrm>
                <a:off x="791"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34" name="Rectangle 372"/>
              <p:cNvSpPr>
                <a:spLocks noChangeAspect="1" noChangeArrowheads="1"/>
              </p:cNvSpPr>
              <p:nvPr/>
            </p:nvSpPr>
            <p:spPr bwMode="auto">
              <a:xfrm>
                <a:off x="815"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35" name="Rectangle 373"/>
              <p:cNvSpPr>
                <a:spLocks noChangeAspect="1" noChangeArrowheads="1"/>
              </p:cNvSpPr>
              <p:nvPr/>
            </p:nvSpPr>
            <p:spPr bwMode="auto">
              <a:xfrm>
                <a:off x="839"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36" name="Rectangle 374"/>
              <p:cNvSpPr>
                <a:spLocks noChangeAspect="1" noChangeArrowheads="1"/>
              </p:cNvSpPr>
              <p:nvPr/>
            </p:nvSpPr>
            <p:spPr bwMode="auto">
              <a:xfrm>
                <a:off x="863"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37" name="Rectangle 375"/>
              <p:cNvSpPr>
                <a:spLocks noChangeAspect="1" noChangeArrowheads="1"/>
              </p:cNvSpPr>
              <p:nvPr/>
            </p:nvSpPr>
            <p:spPr bwMode="auto">
              <a:xfrm>
                <a:off x="887"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38" name="Rectangle 376"/>
              <p:cNvSpPr>
                <a:spLocks noChangeAspect="1" noChangeArrowheads="1"/>
              </p:cNvSpPr>
              <p:nvPr/>
            </p:nvSpPr>
            <p:spPr bwMode="auto">
              <a:xfrm>
                <a:off x="911"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39" name="Rectangle 377"/>
              <p:cNvSpPr>
                <a:spLocks noChangeAspect="1" noChangeArrowheads="1"/>
              </p:cNvSpPr>
              <p:nvPr/>
            </p:nvSpPr>
            <p:spPr bwMode="auto">
              <a:xfrm>
                <a:off x="935"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40" name="Rectangle 378"/>
              <p:cNvSpPr>
                <a:spLocks noChangeAspect="1" noChangeArrowheads="1"/>
              </p:cNvSpPr>
              <p:nvPr/>
            </p:nvSpPr>
            <p:spPr bwMode="auto">
              <a:xfrm>
                <a:off x="959"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41" name="Rectangle 379"/>
              <p:cNvSpPr>
                <a:spLocks noChangeAspect="1" noChangeArrowheads="1"/>
              </p:cNvSpPr>
              <p:nvPr/>
            </p:nvSpPr>
            <p:spPr bwMode="auto">
              <a:xfrm>
                <a:off x="983"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42" name="Rectangle 380"/>
              <p:cNvSpPr>
                <a:spLocks noChangeAspect="1" noChangeArrowheads="1"/>
              </p:cNvSpPr>
              <p:nvPr/>
            </p:nvSpPr>
            <p:spPr bwMode="auto">
              <a:xfrm>
                <a:off x="1007"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43" name="Rectangle 381"/>
              <p:cNvSpPr>
                <a:spLocks noChangeAspect="1" noChangeArrowheads="1"/>
              </p:cNvSpPr>
              <p:nvPr/>
            </p:nvSpPr>
            <p:spPr bwMode="auto">
              <a:xfrm>
                <a:off x="1031"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44" name="Rectangle 382"/>
              <p:cNvSpPr>
                <a:spLocks noChangeAspect="1" noChangeArrowheads="1"/>
              </p:cNvSpPr>
              <p:nvPr/>
            </p:nvSpPr>
            <p:spPr bwMode="auto">
              <a:xfrm>
                <a:off x="1055"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45" name="Rectangle 383"/>
              <p:cNvSpPr>
                <a:spLocks noChangeAspect="1" noChangeArrowheads="1"/>
              </p:cNvSpPr>
              <p:nvPr/>
            </p:nvSpPr>
            <p:spPr bwMode="auto">
              <a:xfrm>
                <a:off x="1079"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46" name="Rectangle 384"/>
              <p:cNvSpPr>
                <a:spLocks noChangeAspect="1" noChangeArrowheads="1"/>
              </p:cNvSpPr>
              <p:nvPr/>
            </p:nvSpPr>
            <p:spPr bwMode="auto">
              <a:xfrm>
                <a:off x="1103"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47" name="Rectangle 385"/>
              <p:cNvSpPr>
                <a:spLocks noChangeAspect="1" noChangeArrowheads="1"/>
              </p:cNvSpPr>
              <p:nvPr/>
            </p:nvSpPr>
            <p:spPr bwMode="auto">
              <a:xfrm>
                <a:off x="1127"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48" name="Rectangle 386"/>
              <p:cNvSpPr>
                <a:spLocks noChangeAspect="1" noChangeArrowheads="1"/>
              </p:cNvSpPr>
              <p:nvPr/>
            </p:nvSpPr>
            <p:spPr bwMode="auto">
              <a:xfrm>
                <a:off x="1151"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49" name="Rectangle 387"/>
              <p:cNvSpPr>
                <a:spLocks noChangeAspect="1" noChangeArrowheads="1"/>
              </p:cNvSpPr>
              <p:nvPr/>
            </p:nvSpPr>
            <p:spPr bwMode="auto">
              <a:xfrm>
                <a:off x="1175"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50" name="Rectangle 388"/>
              <p:cNvSpPr>
                <a:spLocks noChangeAspect="1" noChangeArrowheads="1"/>
              </p:cNvSpPr>
              <p:nvPr/>
            </p:nvSpPr>
            <p:spPr bwMode="auto">
              <a:xfrm>
                <a:off x="1199"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51" name="Rectangle 389"/>
              <p:cNvSpPr>
                <a:spLocks noChangeAspect="1" noChangeArrowheads="1"/>
              </p:cNvSpPr>
              <p:nvPr/>
            </p:nvSpPr>
            <p:spPr bwMode="auto">
              <a:xfrm>
                <a:off x="1223"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52" name="Rectangle 390"/>
              <p:cNvSpPr>
                <a:spLocks noChangeAspect="1" noChangeArrowheads="1"/>
              </p:cNvSpPr>
              <p:nvPr/>
            </p:nvSpPr>
            <p:spPr bwMode="auto">
              <a:xfrm>
                <a:off x="1247"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53" name="Rectangle 391"/>
              <p:cNvSpPr>
                <a:spLocks noChangeAspect="1" noChangeArrowheads="1"/>
              </p:cNvSpPr>
              <p:nvPr/>
            </p:nvSpPr>
            <p:spPr bwMode="auto">
              <a:xfrm>
                <a:off x="1271"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54" name="Rectangle 392"/>
              <p:cNvSpPr>
                <a:spLocks noChangeAspect="1" noChangeArrowheads="1"/>
              </p:cNvSpPr>
              <p:nvPr/>
            </p:nvSpPr>
            <p:spPr bwMode="auto">
              <a:xfrm>
                <a:off x="1295"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55" name="Rectangle 393"/>
              <p:cNvSpPr>
                <a:spLocks noChangeAspect="1" noChangeArrowheads="1"/>
              </p:cNvSpPr>
              <p:nvPr/>
            </p:nvSpPr>
            <p:spPr bwMode="auto">
              <a:xfrm>
                <a:off x="1319"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56" name="Rectangle 394"/>
              <p:cNvSpPr>
                <a:spLocks noChangeAspect="1" noChangeArrowheads="1"/>
              </p:cNvSpPr>
              <p:nvPr/>
            </p:nvSpPr>
            <p:spPr bwMode="auto">
              <a:xfrm>
                <a:off x="1343"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57" name="Rectangle 395"/>
              <p:cNvSpPr>
                <a:spLocks noChangeAspect="1" noChangeArrowheads="1"/>
              </p:cNvSpPr>
              <p:nvPr/>
            </p:nvSpPr>
            <p:spPr bwMode="auto">
              <a:xfrm>
                <a:off x="1367"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58" name="Rectangle 396"/>
              <p:cNvSpPr>
                <a:spLocks noChangeAspect="1" noChangeArrowheads="1"/>
              </p:cNvSpPr>
              <p:nvPr/>
            </p:nvSpPr>
            <p:spPr bwMode="auto">
              <a:xfrm>
                <a:off x="1391"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59" name="Rectangle 397"/>
              <p:cNvSpPr>
                <a:spLocks noChangeAspect="1" noChangeArrowheads="1"/>
              </p:cNvSpPr>
              <p:nvPr/>
            </p:nvSpPr>
            <p:spPr bwMode="auto">
              <a:xfrm>
                <a:off x="1415"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60" name="Rectangle 398"/>
              <p:cNvSpPr>
                <a:spLocks noChangeAspect="1" noChangeArrowheads="1"/>
              </p:cNvSpPr>
              <p:nvPr/>
            </p:nvSpPr>
            <p:spPr bwMode="auto">
              <a:xfrm>
                <a:off x="1439"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61" name="Rectangle 399"/>
              <p:cNvSpPr>
                <a:spLocks noChangeAspect="1" noChangeArrowheads="1"/>
              </p:cNvSpPr>
              <p:nvPr/>
            </p:nvSpPr>
            <p:spPr bwMode="auto">
              <a:xfrm>
                <a:off x="1463"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62" name="Rectangle 400"/>
              <p:cNvSpPr>
                <a:spLocks noChangeAspect="1" noChangeArrowheads="1"/>
              </p:cNvSpPr>
              <p:nvPr/>
            </p:nvSpPr>
            <p:spPr bwMode="auto">
              <a:xfrm>
                <a:off x="1487"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63" name="Rectangle 401"/>
              <p:cNvSpPr>
                <a:spLocks noChangeAspect="1" noChangeArrowheads="1"/>
              </p:cNvSpPr>
              <p:nvPr/>
            </p:nvSpPr>
            <p:spPr bwMode="auto">
              <a:xfrm>
                <a:off x="1511"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64" name="Rectangle 402"/>
              <p:cNvSpPr>
                <a:spLocks noChangeAspect="1" noChangeArrowheads="1"/>
              </p:cNvSpPr>
              <p:nvPr/>
            </p:nvSpPr>
            <p:spPr bwMode="auto">
              <a:xfrm>
                <a:off x="1535"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65" name="Rectangle 403"/>
              <p:cNvSpPr>
                <a:spLocks noChangeAspect="1" noChangeArrowheads="1"/>
              </p:cNvSpPr>
              <p:nvPr/>
            </p:nvSpPr>
            <p:spPr bwMode="auto">
              <a:xfrm>
                <a:off x="1559"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66" name="Rectangle 404"/>
              <p:cNvSpPr>
                <a:spLocks noChangeAspect="1" noChangeArrowheads="1"/>
              </p:cNvSpPr>
              <p:nvPr/>
            </p:nvSpPr>
            <p:spPr bwMode="auto">
              <a:xfrm>
                <a:off x="1583"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67" name="Rectangle 405"/>
              <p:cNvSpPr>
                <a:spLocks noChangeAspect="1" noChangeArrowheads="1"/>
              </p:cNvSpPr>
              <p:nvPr/>
            </p:nvSpPr>
            <p:spPr bwMode="auto">
              <a:xfrm>
                <a:off x="1607"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68" name="Rectangle 406"/>
              <p:cNvSpPr>
                <a:spLocks noChangeAspect="1" noChangeArrowheads="1"/>
              </p:cNvSpPr>
              <p:nvPr/>
            </p:nvSpPr>
            <p:spPr bwMode="auto">
              <a:xfrm>
                <a:off x="1631"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69" name="Rectangle 407"/>
              <p:cNvSpPr>
                <a:spLocks noChangeAspect="1" noChangeArrowheads="1"/>
              </p:cNvSpPr>
              <p:nvPr/>
            </p:nvSpPr>
            <p:spPr bwMode="auto">
              <a:xfrm>
                <a:off x="1655"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70" name="Rectangle 408"/>
              <p:cNvSpPr>
                <a:spLocks noChangeAspect="1" noChangeArrowheads="1"/>
              </p:cNvSpPr>
              <p:nvPr/>
            </p:nvSpPr>
            <p:spPr bwMode="auto">
              <a:xfrm>
                <a:off x="1679"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71" name="Rectangle 409"/>
              <p:cNvSpPr>
                <a:spLocks noChangeAspect="1" noChangeArrowheads="1"/>
              </p:cNvSpPr>
              <p:nvPr/>
            </p:nvSpPr>
            <p:spPr bwMode="auto">
              <a:xfrm>
                <a:off x="1703"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72" name="Rectangle 410"/>
              <p:cNvSpPr>
                <a:spLocks noChangeAspect="1" noChangeArrowheads="1"/>
              </p:cNvSpPr>
              <p:nvPr/>
            </p:nvSpPr>
            <p:spPr bwMode="auto">
              <a:xfrm>
                <a:off x="1727"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73" name="Rectangle 411"/>
              <p:cNvSpPr>
                <a:spLocks noChangeAspect="1" noChangeArrowheads="1"/>
              </p:cNvSpPr>
              <p:nvPr/>
            </p:nvSpPr>
            <p:spPr bwMode="auto">
              <a:xfrm>
                <a:off x="1751"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74" name="Rectangle 412"/>
              <p:cNvSpPr>
                <a:spLocks noChangeAspect="1" noChangeArrowheads="1"/>
              </p:cNvSpPr>
              <p:nvPr/>
            </p:nvSpPr>
            <p:spPr bwMode="auto">
              <a:xfrm>
                <a:off x="1775"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75" name="Rectangle 413"/>
              <p:cNvSpPr>
                <a:spLocks noChangeAspect="1" noChangeArrowheads="1"/>
              </p:cNvSpPr>
              <p:nvPr/>
            </p:nvSpPr>
            <p:spPr bwMode="auto">
              <a:xfrm>
                <a:off x="1799"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76" name="Rectangle 414"/>
              <p:cNvSpPr>
                <a:spLocks noChangeAspect="1" noChangeArrowheads="1"/>
              </p:cNvSpPr>
              <p:nvPr/>
            </p:nvSpPr>
            <p:spPr bwMode="auto">
              <a:xfrm>
                <a:off x="1823"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77" name="Rectangle 415"/>
              <p:cNvSpPr>
                <a:spLocks noChangeAspect="1" noChangeArrowheads="1"/>
              </p:cNvSpPr>
              <p:nvPr/>
            </p:nvSpPr>
            <p:spPr bwMode="auto">
              <a:xfrm>
                <a:off x="1847"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78" name="Rectangle 416"/>
              <p:cNvSpPr>
                <a:spLocks noChangeAspect="1" noChangeArrowheads="1"/>
              </p:cNvSpPr>
              <p:nvPr/>
            </p:nvSpPr>
            <p:spPr bwMode="auto">
              <a:xfrm>
                <a:off x="1871"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79" name="Rectangle 417"/>
              <p:cNvSpPr>
                <a:spLocks noChangeAspect="1" noChangeArrowheads="1"/>
              </p:cNvSpPr>
              <p:nvPr/>
            </p:nvSpPr>
            <p:spPr bwMode="auto">
              <a:xfrm>
                <a:off x="1895"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80" name="Rectangle 418"/>
              <p:cNvSpPr>
                <a:spLocks noChangeAspect="1" noChangeArrowheads="1"/>
              </p:cNvSpPr>
              <p:nvPr/>
            </p:nvSpPr>
            <p:spPr bwMode="auto">
              <a:xfrm>
                <a:off x="1919"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81" name="Rectangle 419"/>
              <p:cNvSpPr>
                <a:spLocks noChangeAspect="1" noChangeArrowheads="1"/>
              </p:cNvSpPr>
              <p:nvPr/>
            </p:nvSpPr>
            <p:spPr bwMode="auto">
              <a:xfrm>
                <a:off x="1943"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82" name="Rectangle 420"/>
              <p:cNvSpPr>
                <a:spLocks noChangeAspect="1" noChangeArrowheads="1"/>
              </p:cNvSpPr>
              <p:nvPr/>
            </p:nvSpPr>
            <p:spPr bwMode="auto">
              <a:xfrm>
                <a:off x="1967"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83" name="Rectangle 421"/>
              <p:cNvSpPr>
                <a:spLocks noChangeAspect="1" noChangeArrowheads="1"/>
              </p:cNvSpPr>
              <p:nvPr/>
            </p:nvSpPr>
            <p:spPr bwMode="auto">
              <a:xfrm>
                <a:off x="1991"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84" name="Rectangle 422"/>
              <p:cNvSpPr>
                <a:spLocks noChangeAspect="1" noChangeArrowheads="1"/>
              </p:cNvSpPr>
              <p:nvPr/>
            </p:nvSpPr>
            <p:spPr bwMode="auto">
              <a:xfrm>
                <a:off x="2015"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85" name="Rectangle 423"/>
              <p:cNvSpPr>
                <a:spLocks noChangeAspect="1" noChangeArrowheads="1"/>
              </p:cNvSpPr>
              <p:nvPr/>
            </p:nvSpPr>
            <p:spPr bwMode="auto">
              <a:xfrm>
                <a:off x="2039"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86" name="Rectangle 424"/>
              <p:cNvSpPr>
                <a:spLocks noChangeAspect="1" noChangeArrowheads="1"/>
              </p:cNvSpPr>
              <p:nvPr/>
            </p:nvSpPr>
            <p:spPr bwMode="auto">
              <a:xfrm>
                <a:off x="2063"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87" name="Rectangle 425"/>
              <p:cNvSpPr>
                <a:spLocks noChangeAspect="1" noChangeArrowheads="1"/>
              </p:cNvSpPr>
              <p:nvPr/>
            </p:nvSpPr>
            <p:spPr bwMode="auto">
              <a:xfrm>
                <a:off x="2087"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88" name="Rectangle 426"/>
              <p:cNvSpPr>
                <a:spLocks noChangeAspect="1" noChangeArrowheads="1"/>
              </p:cNvSpPr>
              <p:nvPr/>
            </p:nvSpPr>
            <p:spPr bwMode="auto">
              <a:xfrm>
                <a:off x="2111"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89" name="Rectangle 427"/>
              <p:cNvSpPr>
                <a:spLocks noChangeAspect="1" noChangeArrowheads="1"/>
              </p:cNvSpPr>
              <p:nvPr/>
            </p:nvSpPr>
            <p:spPr bwMode="auto">
              <a:xfrm>
                <a:off x="2135"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90" name="Rectangle 428"/>
              <p:cNvSpPr>
                <a:spLocks noChangeAspect="1" noChangeArrowheads="1"/>
              </p:cNvSpPr>
              <p:nvPr/>
            </p:nvSpPr>
            <p:spPr bwMode="auto">
              <a:xfrm>
                <a:off x="2159"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91" name="Rectangle 429"/>
              <p:cNvSpPr>
                <a:spLocks noChangeAspect="1" noChangeArrowheads="1"/>
              </p:cNvSpPr>
              <p:nvPr/>
            </p:nvSpPr>
            <p:spPr bwMode="auto">
              <a:xfrm>
                <a:off x="2183"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92" name="Rectangle 430"/>
              <p:cNvSpPr>
                <a:spLocks noChangeAspect="1" noChangeArrowheads="1"/>
              </p:cNvSpPr>
              <p:nvPr/>
            </p:nvSpPr>
            <p:spPr bwMode="auto">
              <a:xfrm>
                <a:off x="2207"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93" name="Rectangle 431"/>
              <p:cNvSpPr>
                <a:spLocks noChangeAspect="1" noChangeArrowheads="1"/>
              </p:cNvSpPr>
              <p:nvPr/>
            </p:nvSpPr>
            <p:spPr bwMode="auto">
              <a:xfrm>
                <a:off x="2231"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94" name="Rectangle 432"/>
              <p:cNvSpPr>
                <a:spLocks noChangeAspect="1" noChangeArrowheads="1"/>
              </p:cNvSpPr>
              <p:nvPr/>
            </p:nvSpPr>
            <p:spPr bwMode="auto">
              <a:xfrm>
                <a:off x="2255"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95" name="Rectangle 433"/>
              <p:cNvSpPr>
                <a:spLocks noChangeAspect="1" noChangeArrowheads="1"/>
              </p:cNvSpPr>
              <p:nvPr/>
            </p:nvSpPr>
            <p:spPr bwMode="auto">
              <a:xfrm>
                <a:off x="2279"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96" name="Rectangle 434"/>
              <p:cNvSpPr>
                <a:spLocks noChangeAspect="1" noChangeArrowheads="1"/>
              </p:cNvSpPr>
              <p:nvPr/>
            </p:nvSpPr>
            <p:spPr bwMode="auto">
              <a:xfrm>
                <a:off x="2303"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97" name="Rectangle 435"/>
              <p:cNvSpPr>
                <a:spLocks noChangeAspect="1" noChangeArrowheads="1"/>
              </p:cNvSpPr>
              <p:nvPr/>
            </p:nvSpPr>
            <p:spPr bwMode="auto">
              <a:xfrm>
                <a:off x="2327"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98" name="Rectangle 436"/>
              <p:cNvSpPr>
                <a:spLocks noChangeAspect="1" noChangeArrowheads="1"/>
              </p:cNvSpPr>
              <p:nvPr/>
            </p:nvSpPr>
            <p:spPr bwMode="auto">
              <a:xfrm>
                <a:off x="2351"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699" name="Rectangle 437"/>
              <p:cNvSpPr>
                <a:spLocks noChangeAspect="1" noChangeArrowheads="1"/>
              </p:cNvSpPr>
              <p:nvPr/>
            </p:nvSpPr>
            <p:spPr bwMode="auto">
              <a:xfrm>
                <a:off x="2375"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00" name="Rectangle 438"/>
              <p:cNvSpPr>
                <a:spLocks noChangeAspect="1" noChangeArrowheads="1"/>
              </p:cNvSpPr>
              <p:nvPr/>
            </p:nvSpPr>
            <p:spPr bwMode="auto">
              <a:xfrm>
                <a:off x="2399"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01" name="Rectangle 439"/>
              <p:cNvSpPr>
                <a:spLocks noChangeAspect="1" noChangeArrowheads="1"/>
              </p:cNvSpPr>
              <p:nvPr/>
            </p:nvSpPr>
            <p:spPr bwMode="auto">
              <a:xfrm>
                <a:off x="2423"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02" name="Rectangle 440"/>
              <p:cNvSpPr>
                <a:spLocks noChangeAspect="1" noChangeArrowheads="1"/>
              </p:cNvSpPr>
              <p:nvPr/>
            </p:nvSpPr>
            <p:spPr bwMode="auto">
              <a:xfrm>
                <a:off x="2447"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03" name="Rectangle 441"/>
              <p:cNvSpPr>
                <a:spLocks noChangeAspect="1" noChangeArrowheads="1"/>
              </p:cNvSpPr>
              <p:nvPr/>
            </p:nvSpPr>
            <p:spPr bwMode="auto">
              <a:xfrm>
                <a:off x="2471"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04" name="Rectangle 442"/>
              <p:cNvSpPr>
                <a:spLocks noChangeAspect="1" noChangeArrowheads="1"/>
              </p:cNvSpPr>
              <p:nvPr/>
            </p:nvSpPr>
            <p:spPr bwMode="auto">
              <a:xfrm>
                <a:off x="2495"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05" name="Rectangle 443"/>
              <p:cNvSpPr>
                <a:spLocks noChangeAspect="1" noChangeArrowheads="1"/>
              </p:cNvSpPr>
              <p:nvPr/>
            </p:nvSpPr>
            <p:spPr bwMode="auto">
              <a:xfrm>
                <a:off x="2519"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06" name="Rectangle 444"/>
              <p:cNvSpPr>
                <a:spLocks noChangeAspect="1" noChangeArrowheads="1"/>
              </p:cNvSpPr>
              <p:nvPr/>
            </p:nvSpPr>
            <p:spPr bwMode="auto">
              <a:xfrm>
                <a:off x="2543"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07" name="Rectangle 445"/>
              <p:cNvSpPr>
                <a:spLocks noChangeAspect="1" noChangeArrowheads="1"/>
              </p:cNvSpPr>
              <p:nvPr/>
            </p:nvSpPr>
            <p:spPr bwMode="auto">
              <a:xfrm>
                <a:off x="2567"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08" name="Rectangle 446"/>
              <p:cNvSpPr>
                <a:spLocks noChangeAspect="1" noChangeArrowheads="1"/>
              </p:cNvSpPr>
              <p:nvPr/>
            </p:nvSpPr>
            <p:spPr bwMode="auto">
              <a:xfrm>
                <a:off x="2591"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09" name="Rectangle 447"/>
              <p:cNvSpPr>
                <a:spLocks noChangeAspect="1" noChangeArrowheads="1"/>
              </p:cNvSpPr>
              <p:nvPr/>
            </p:nvSpPr>
            <p:spPr bwMode="auto">
              <a:xfrm>
                <a:off x="2615"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10" name="Rectangle 448"/>
              <p:cNvSpPr>
                <a:spLocks noChangeAspect="1" noChangeArrowheads="1"/>
              </p:cNvSpPr>
              <p:nvPr/>
            </p:nvSpPr>
            <p:spPr bwMode="auto">
              <a:xfrm>
                <a:off x="2639"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11" name="Rectangle 449"/>
              <p:cNvSpPr>
                <a:spLocks noChangeAspect="1" noChangeArrowheads="1"/>
              </p:cNvSpPr>
              <p:nvPr/>
            </p:nvSpPr>
            <p:spPr bwMode="auto">
              <a:xfrm>
                <a:off x="2663"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12" name="Rectangle 450"/>
              <p:cNvSpPr>
                <a:spLocks noChangeAspect="1" noChangeArrowheads="1"/>
              </p:cNvSpPr>
              <p:nvPr/>
            </p:nvSpPr>
            <p:spPr bwMode="auto">
              <a:xfrm>
                <a:off x="2687"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13" name="Rectangle 451"/>
              <p:cNvSpPr>
                <a:spLocks noChangeAspect="1" noChangeArrowheads="1"/>
              </p:cNvSpPr>
              <p:nvPr/>
            </p:nvSpPr>
            <p:spPr bwMode="auto">
              <a:xfrm>
                <a:off x="2711"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14" name="Rectangle 452"/>
              <p:cNvSpPr>
                <a:spLocks noChangeAspect="1" noChangeArrowheads="1"/>
              </p:cNvSpPr>
              <p:nvPr/>
            </p:nvSpPr>
            <p:spPr bwMode="auto">
              <a:xfrm>
                <a:off x="2735"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15" name="Rectangle 453"/>
              <p:cNvSpPr>
                <a:spLocks noChangeAspect="1" noChangeArrowheads="1"/>
              </p:cNvSpPr>
              <p:nvPr/>
            </p:nvSpPr>
            <p:spPr bwMode="auto">
              <a:xfrm>
                <a:off x="2759"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16" name="Rectangle 454"/>
              <p:cNvSpPr>
                <a:spLocks noChangeAspect="1" noChangeArrowheads="1"/>
              </p:cNvSpPr>
              <p:nvPr/>
            </p:nvSpPr>
            <p:spPr bwMode="auto">
              <a:xfrm>
                <a:off x="2783"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17" name="Rectangle 455"/>
              <p:cNvSpPr>
                <a:spLocks noChangeAspect="1" noChangeArrowheads="1"/>
              </p:cNvSpPr>
              <p:nvPr/>
            </p:nvSpPr>
            <p:spPr bwMode="auto">
              <a:xfrm>
                <a:off x="2807"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18" name="Rectangle 456"/>
              <p:cNvSpPr>
                <a:spLocks noChangeAspect="1" noChangeArrowheads="1"/>
              </p:cNvSpPr>
              <p:nvPr/>
            </p:nvSpPr>
            <p:spPr bwMode="auto">
              <a:xfrm>
                <a:off x="2831"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19" name="Rectangle 457"/>
              <p:cNvSpPr>
                <a:spLocks noChangeAspect="1" noChangeArrowheads="1"/>
              </p:cNvSpPr>
              <p:nvPr/>
            </p:nvSpPr>
            <p:spPr bwMode="auto">
              <a:xfrm>
                <a:off x="2855"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20" name="Rectangle 458"/>
              <p:cNvSpPr>
                <a:spLocks noChangeAspect="1" noChangeArrowheads="1"/>
              </p:cNvSpPr>
              <p:nvPr/>
            </p:nvSpPr>
            <p:spPr bwMode="auto">
              <a:xfrm>
                <a:off x="2879"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21" name="Rectangle 459"/>
              <p:cNvSpPr>
                <a:spLocks noChangeAspect="1" noChangeArrowheads="1"/>
              </p:cNvSpPr>
              <p:nvPr/>
            </p:nvSpPr>
            <p:spPr bwMode="auto">
              <a:xfrm>
                <a:off x="2903"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22" name="Rectangle 460"/>
              <p:cNvSpPr>
                <a:spLocks noChangeAspect="1" noChangeArrowheads="1"/>
              </p:cNvSpPr>
              <p:nvPr/>
            </p:nvSpPr>
            <p:spPr bwMode="auto">
              <a:xfrm>
                <a:off x="2927"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23" name="Rectangle 461"/>
              <p:cNvSpPr>
                <a:spLocks noChangeAspect="1" noChangeArrowheads="1"/>
              </p:cNvSpPr>
              <p:nvPr/>
            </p:nvSpPr>
            <p:spPr bwMode="auto">
              <a:xfrm>
                <a:off x="2951"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24" name="Rectangle 462"/>
              <p:cNvSpPr>
                <a:spLocks noChangeAspect="1" noChangeArrowheads="1"/>
              </p:cNvSpPr>
              <p:nvPr/>
            </p:nvSpPr>
            <p:spPr bwMode="auto">
              <a:xfrm>
                <a:off x="2975"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25" name="Rectangle 463"/>
              <p:cNvSpPr>
                <a:spLocks noChangeAspect="1" noChangeArrowheads="1"/>
              </p:cNvSpPr>
              <p:nvPr/>
            </p:nvSpPr>
            <p:spPr bwMode="auto">
              <a:xfrm>
                <a:off x="2999"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26" name="Rectangle 464"/>
              <p:cNvSpPr>
                <a:spLocks noChangeAspect="1" noChangeArrowheads="1"/>
              </p:cNvSpPr>
              <p:nvPr/>
            </p:nvSpPr>
            <p:spPr bwMode="auto">
              <a:xfrm>
                <a:off x="3023"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27" name="Rectangle 465"/>
              <p:cNvSpPr>
                <a:spLocks noChangeAspect="1" noChangeArrowheads="1"/>
              </p:cNvSpPr>
              <p:nvPr/>
            </p:nvSpPr>
            <p:spPr bwMode="auto">
              <a:xfrm>
                <a:off x="3047"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28" name="Rectangle 466"/>
              <p:cNvSpPr>
                <a:spLocks noChangeAspect="1" noChangeArrowheads="1"/>
              </p:cNvSpPr>
              <p:nvPr/>
            </p:nvSpPr>
            <p:spPr bwMode="auto">
              <a:xfrm>
                <a:off x="3071"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29" name="Rectangle 467"/>
              <p:cNvSpPr>
                <a:spLocks noChangeAspect="1" noChangeArrowheads="1"/>
              </p:cNvSpPr>
              <p:nvPr/>
            </p:nvSpPr>
            <p:spPr bwMode="auto">
              <a:xfrm>
                <a:off x="3095"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30" name="Rectangle 468"/>
              <p:cNvSpPr>
                <a:spLocks noChangeAspect="1" noChangeArrowheads="1"/>
              </p:cNvSpPr>
              <p:nvPr/>
            </p:nvSpPr>
            <p:spPr bwMode="auto">
              <a:xfrm>
                <a:off x="3119"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31" name="Rectangle 469"/>
              <p:cNvSpPr>
                <a:spLocks noChangeAspect="1" noChangeArrowheads="1"/>
              </p:cNvSpPr>
              <p:nvPr/>
            </p:nvSpPr>
            <p:spPr bwMode="auto">
              <a:xfrm>
                <a:off x="3143"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32" name="Rectangle 470"/>
              <p:cNvSpPr>
                <a:spLocks noChangeAspect="1" noChangeArrowheads="1"/>
              </p:cNvSpPr>
              <p:nvPr/>
            </p:nvSpPr>
            <p:spPr bwMode="auto">
              <a:xfrm>
                <a:off x="3167"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sp>
            <p:nvSpPr>
              <p:cNvPr id="62733" name="Rectangle 471"/>
              <p:cNvSpPr>
                <a:spLocks noChangeAspect="1" noChangeArrowheads="1"/>
              </p:cNvSpPr>
              <p:nvPr/>
            </p:nvSpPr>
            <p:spPr bwMode="auto">
              <a:xfrm>
                <a:off x="3191" y="996"/>
                <a:ext cx="12" cy="12"/>
              </a:xfrm>
              <a:prstGeom prst="rect">
                <a:avLst/>
              </a:prstGeom>
              <a:solidFill>
                <a:srgbClr val="5C5B3C"/>
              </a:solidFill>
              <a:ln w="9525">
                <a:noFill/>
                <a:miter lim="800000"/>
                <a:headEnd/>
                <a:tailEnd/>
              </a:ln>
            </p:spPr>
            <p:txBody>
              <a:bodyPr>
                <a:prstTxWarp prst="textNoShape">
                  <a:avLst/>
                </a:prstTxWarp>
              </a:bodyPr>
              <a:lstStyle/>
              <a:p>
                <a:endParaRPr lang="en-US"/>
              </a:p>
            </p:txBody>
          </p:sp>
        </p:grpSp>
        <p:grpSp>
          <p:nvGrpSpPr>
            <p:cNvPr id="10" name="Group 472"/>
            <p:cNvGrpSpPr>
              <a:grpSpLocks noChangeAspect="1"/>
            </p:cNvGrpSpPr>
            <p:nvPr/>
          </p:nvGrpSpPr>
          <p:grpSpPr bwMode="auto">
            <a:xfrm>
              <a:off x="1563" y="585"/>
              <a:ext cx="503" cy="1120"/>
              <a:chOff x="1563" y="585"/>
              <a:chExt cx="503" cy="1120"/>
            </a:xfrm>
          </p:grpSpPr>
          <p:sp>
            <p:nvSpPr>
              <p:cNvPr id="62622" name="Line 473"/>
              <p:cNvSpPr>
                <a:spLocks noChangeAspect="1" noChangeShapeType="1"/>
              </p:cNvSpPr>
              <p:nvPr/>
            </p:nvSpPr>
            <p:spPr bwMode="auto">
              <a:xfrm flipH="1">
                <a:off x="1591" y="585"/>
                <a:ext cx="475" cy="1064"/>
              </a:xfrm>
              <a:prstGeom prst="line">
                <a:avLst/>
              </a:prstGeom>
              <a:noFill/>
              <a:ln w="9525">
                <a:solidFill>
                  <a:srgbClr val="000000"/>
                </a:solidFill>
                <a:round/>
                <a:headEnd/>
                <a:tailEnd/>
              </a:ln>
            </p:spPr>
            <p:txBody>
              <a:bodyPr>
                <a:prstTxWarp prst="textNoShape">
                  <a:avLst/>
                </a:prstTxWarp>
              </a:bodyPr>
              <a:lstStyle/>
              <a:p>
                <a:endParaRPr lang="en-US"/>
              </a:p>
            </p:txBody>
          </p:sp>
          <p:sp>
            <p:nvSpPr>
              <p:cNvPr id="62623" name="Freeform 474"/>
              <p:cNvSpPr>
                <a:spLocks noChangeAspect="1"/>
              </p:cNvSpPr>
              <p:nvPr/>
            </p:nvSpPr>
            <p:spPr bwMode="auto">
              <a:xfrm>
                <a:off x="1563" y="1634"/>
                <a:ext cx="58" cy="71"/>
              </a:xfrm>
              <a:custGeom>
                <a:avLst/>
                <a:gdLst>
                  <a:gd name="T0" fmla="*/ 0 w 58"/>
                  <a:gd name="T1" fmla="*/ 0 h 71"/>
                  <a:gd name="T2" fmla="*/ 4 w 58"/>
                  <a:gd name="T3" fmla="*/ 71 h 71"/>
                  <a:gd name="T4" fmla="*/ 58 w 58"/>
                  <a:gd name="T5" fmla="*/ 25 h 71"/>
                  <a:gd name="T6" fmla="*/ 0 w 58"/>
                  <a:gd name="T7" fmla="*/ 0 h 71"/>
                  <a:gd name="T8" fmla="*/ 0 60000 65536"/>
                  <a:gd name="T9" fmla="*/ 0 60000 65536"/>
                  <a:gd name="T10" fmla="*/ 0 60000 65536"/>
                  <a:gd name="T11" fmla="*/ 0 60000 65536"/>
                  <a:gd name="T12" fmla="*/ 0 w 58"/>
                  <a:gd name="T13" fmla="*/ 0 h 71"/>
                  <a:gd name="T14" fmla="*/ 58 w 58"/>
                  <a:gd name="T15" fmla="*/ 71 h 71"/>
                </a:gdLst>
                <a:ahLst/>
                <a:cxnLst>
                  <a:cxn ang="T8">
                    <a:pos x="T0" y="T1"/>
                  </a:cxn>
                  <a:cxn ang="T9">
                    <a:pos x="T2" y="T3"/>
                  </a:cxn>
                  <a:cxn ang="T10">
                    <a:pos x="T4" y="T5"/>
                  </a:cxn>
                  <a:cxn ang="T11">
                    <a:pos x="T6" y="T7"/>
                  </a:cxn>
                </a:cxnLst>
                <a:rect l="T12" t="T13" r="T14" b="T15"/>
                <a:pathLst>
                  <a:path w="58" h="71">
                    <a:moveTo>
                      <a:pt x="0" y="0"/>
                    </a:moveTo>
                    <a:lnTo>
                      <a:pt x="4" y="71"/>
                    </a:lnTo>
                    <a:lnTo>
                      <a:pt x="58" y="25"/>
                    </a:lnTo>
                    <a:lnTo>
                      <a:pt x="0" y="0"/>
                    </a:lnTo>
                    <a:close/>
                  </a:path>
                </a:pathLst>
              </a:custGeom>
              <a:solidFill>
                <a:srgbClr val="000000"/>
              </a:solidFill>
              <a:ln w="9525">
                <a:noFill/>
                <a:round/>
                <a:headEnd/>
                <a:tailEnd/>
              </a:ln>
            </p:spPr>
            <p:txBody>
              <a:bodyPr>
                <a:prstTxWarp prst="textNoShape">
                  <a:avLst/>
                </a:prstTxWarp>
              </a:bodyPr>
              <a:lstStyle/>
              <a:p>
                <a:endParaRPr lang="en-US"/>
              </a:p>
            </p:txBody>
          </p:sp>
        </p:grpSp>
        <p:grpSp>
          <p:nvGrpSpPr>
            <p:cNvPr id="11" name="Group 475"/>
            <p:cNvGrpSpPr>
              <a:grpSpLocks noChangeAspect="1"/>
            </p:cNvGrpSpPr>
            <p:nvPr/>
          </p:nvGrpSpPr>
          <p:grpSpPr bwMode="auto">
            <a:xfrm>
              <a:off x="709" y="1054"/>
              <a:ext cx="1061" cy="517"/>
              <a:chOff x="709" y="1054"/>
              <a:chExt cx="1061" cy="517"/>
            </a:xfrm>
          </p:grpSpPr>
          <p:sp>
            <p:nvSpPr>
              <p:cNvPr id="62614" name="Freeform 476"/>
              <p:cNvSpPr>
                <a:spLocks noChangeAspect="1"/>
              </p:cNvSpPr>
              <p:nvPr/>
            </p:nvSpPr>
            <p:spPr bwMode="auto">
              <a:xfrm>
                <a:off x="1673" y="1054"/>
                <a:ext cx="97" cy="62"/>
              </a:xfrm>
              <a:custGeom>
                <a:avLst/>
                <a:gdLst>
                  <a:gd name="T0" fmla="*/ 97 w 97"/>
                  <a:gd name="T1" fmla="*/ 21 h 62"/>
                  <a:gd name="T2" fmla="*/ 87 w 97"/>
                  <a:gd name="T3" fmla="*/ 0 h 62"/>
                  <a:gd name="T4" fmla="*/ 0 w 97"/>
                  <a:gd name="T5" fmla="*/ 41 h 62"/>
                  <a:gd name="T6" fmla="*/ 10 w 97"/>
                  <a:gd name="T7" fmla="*/ 62 h 62"/>
                  <a:gd name="T8" fmla="*/ 97 w 97"/>
                  <a:gd name="T9" fmla="*/ 21 h 62"/>
                  <a:gd name="T10" fmla="*/ 0 60000 65536"/>
                  <a:gd name="T11" fmla="*/ 0 60000 65536"/>
                  <a:gd name="T12" fmla="*/ 0 60000 65536"/>
                  <a:gd name="T13" fmla="*/ 0 60000 65536"/>
                  <a:gd name="T14" fmla="*/ 0 60000 65536"/>
                  <a:gd name="T15" fmla="*/ 0 w 97"/>
                  <a:gd name="T16" fmla="*/ 0 h 62"/>
                  <a:gd name="T17" fmla="*/ 97 w 97"/>
                  <a:gd name="T18" fmla="*/ 62 h 62"/>
                </a:gdLst>
                <a:ahLst/>
                <a:cxnLst>
                  <a:cxn ang="T10">
                    <a:pos x="T0" y="T1"/>
                  </a:cxn>
                  <a:cxn ang="T11">
                    <a:pos x="T2" y="T3"/>
                  </a:cxn>
                  <a:cxn ang="T12">
                    <a:pos x="T4" y="T5"/>
                  </a:cxn>
                  <a:cxn ang="T13">
                    <a:pos x="T6" y="T7"/>
                  </a:cxn>
                  <a:cxn ang="T14">
                    <a:pos x="T8" y="T9"/>
                  </a:cxn>
                </a:cxnLst>
                <a:rect l="T15" t="T16" r="T17" b="T18"/>
                <a:pathLst>
                  <a:path w="97" h="62">
                    <a:moveTo>
                      <a:pt x="97" y="21"/>
                    </a:moveTo>
                    <a:lnTo>
                      <a:pt x="87" y="0"/>
                    </a:lnTo>
                    <a:lnTo>
                      <a:pt x="0" y="41"/>
                    </a:lnTo>
                    <a:lnTo>
                      <a:pt x="10" y="62"/>
                    </a:lnTo>
                    <a:lnTo>
                      <a:pt x="97" y="21"/>
                    </a:lnTo>
                    <a:close/>
                  </a:path>
                </a:pathLst>
              </a:custGeom>
              <a:solidFill>
                <a:srgbClr val="000000"/>
              </a:solidFill>
              <a:ln w="9525">
                <a:noFill/>
                <a:round/>
                <a:headEnd/>
                <a:tailEnd/>
              </a:ln>
            </p:spPr>
            <p:txBody>
              <a:bodyPr>
                <a:prstTxWarp prst="textNoShape">
                  <a:avLst/>
                </a:prstTxWarp>
              </a:bodyPr>
              <a:lstStyle/>
              <a:p>
                <a:endParaRPr lang="en-US"/>
              </a:p>
            </p:txBody>
          </p:sp>
          <p:sp>
            <p:nvSpPr>
              <p:cNvPr id="62615" name="Freeform 477"/>
              <p:cNvSpPr>
                <a:spLocks noChangeAspect="1"/>
              </p:cNvSpPr>
              <p:nvPr/>
            </p:nvSpPr>
            <p:spPr bwMode="auto">
              <a:xfrm>
                <a:off x="1522" y="1126"/>
                <a:ext cx="96" cy="62"/>
              </a:xfrm>
              <a:custGeom>
                <a:avLst/>
                <a:gdLst>
                  <a:gd name="T0" fmla="*/ 96 w 96"/>
                  <a:gd name="T1" fmla="*/ 21 h 62"/>
                  <a:gd name="T2" fmla="*/ 86 w 96"/>
                  <a:gd name="T3" fmla="*/ 0 h 62"/>
                  <a:gd name="T4" fmla="*/ 0 w 96"/>
                  <a:gd name="T5" fmla="*/ 41 h 62"/>
                  <a:gd name="T6" fmla="*/ 10 w 96"/>
                  <a:gd name="T7" fmla="*/ 62 h 62"/>
                  <a:gd name="T8" fmla="*/ 96 w 96"/>
                  <a:gd name="T9" fmla="*/ 21 h 62"/>
                  <a:gd name="T10" fmla="*/ 0 60000 65536"/>
                  <a:gd name="T11" fmla="*/ 0 60000 65536"/>
                  <a:gd name="T12" fmla="*/ 0 60000 65536"/>
                  <a:gd name="T13" fmla="*/ 0 60000 65536"/>
                  <a:gd name="T14" fmla="*/ 0 60000 65536"/>
                  <a:gd name="T15" fmla="*/ 0 w 96"/>
                  <a:gd name="T16" fmla="*/ 0 h 62"/>
                  <a:gd name="T17" fmla="*/ 96 w 96"/>
                  <a:gd name="T18" fmla="*/ 62 h 62"/>
                </a:gdLst>
                <a:ahLst/>
                <a:cxnLst>
                  <a:cxn ang="T10">
                    <a:pos x="T0" y="T1"/>
                  </a:cxn>
                  <a:cxn ang="T11">
                    <a:pos x="T2" y="T3"/>
                  </a:cxn>
                  <a:cxn ang="T12">
                    <a:pos x="T4" y="T5"/>
                  </a:cxn>
                  <a:cxn ang="T13">
                    <a:pos x="T6" y="T7"/>
                  </a:cxn>
                  <a:cxn ang="T14">
                    <a:pos x="T8" y="T9"/>
                  </a:cxn>
                </a:cxnLst>
                <a:rect l="T15" t="T16" r="T17" b="T18"/>
                <a:pathLst>
                  <a:path w="96" h="62">
                    <a:moveTo>
                      <a:pt x="96" y="21"/>
                    </a:moveTo>
                    <a:lnTo>
                      <a:pt x="86" y="0"/>
                    </a:lnTo>
                    <a:lnTo>
                      <a:pt x="0" y="41"/>
                    </a:lnTo>
                    <a:lnTo>
                      <a:pt x="10" y="62"/>
                    </a:lnTo>
                    <a:lnTo>
                      <a:pt x="96" y="21"/>
                    </a:lnTo>
                    <a:close/>
                  </a:path>
                </a:pathLst>
              </a:custGeom>
              <a:solidFill>
                <a:srgbClr val="000000"/>
              </a:solidFill>
              <a:ln w="9525">
                <a:noFill/>
                <a:round/>
                <a:headEnd/>
                <a:tailEnd/>
              </a:ln>
            </p:spPr>
            <p:txBody>
              <a:bodyPr>
                <a:prstTxWarp prst="textNoShape">
                  <a:avLst/>
                </a:prstTxWarp>
              </a:bodyPr>
              <a:lstStyle/>
              <a:p>
                <a:endParaRPr lang="en-US"/>
              </a:p>
            </p:txBody>
          </p:sp>
          <p:sp>
            <p:nvSpPr>
              <p:cNvPr id="62616" name="Freeform 478"/>
              <p:cNvSpPr>
                <a:spLocks noChangeAspect="1"/>
              </p:cNvSpPr>
              <p:nvPr/>
            </p:nvSpPr>
            <p:spPr bwMode="auto">
              <a:xfrm>
                <a:off x="1370" y="1198"/>
                <a:ext cx="97" cy="62"/>
              </a:xfrm>
              <a:custGeom>
                <a:avLst/>
                <a:gdLst>
                  <a:gd name="T0" fmla="*/ 97 w 97"/>
                  <a:gd name="T1" fmla="*/ 21 h 62"/>
                  <a:gd name="T2" fmla="*/ 87 w 97"/>
                  <a:gd name="T3" fmla="*/ 0 h 62"/>
                  <a:gd name="T4" fmla="*/ 0 w 97"/>
                  <a:gd name="T5" fmla="*/ 41 h 62"/>
                  <a:gd name="T6" fmla="*/ 10 w 97"/>
                  <a:gd name="T7" fmla="*/ 62 h 62"/>
                  <a:gd name="T8" fmla="*/ 97 w 97"/>
                  <a:gd name="T9" fmla="*/ 21 h 62"/>
                  <a:gd name="T10" fmla="*/ 0 60000 65536"/>
                  <a:gd name="T11" fmla="*/ 0 60000 65536"/>
                  <a:gd name="T12" fmla="*/ 0 60000 65536"/>
                  <a:gd name="T13" fmla="*/ 0 60000 65536"/>
                  <a:gd name="T14" fmla="*/ 0 60000 65536"/>
                  <a:gd name="T15" fmla="*/ 0 w 97"/>
                  <a:gd name="T16" fmla="*/ 0 h 62"/>
                  <a:gd name="T17" fmla="*/ 97 w 97"/>
                  <a:gd name="T18" fmla="*/ 62 h 62"/>
                </a:gdLst>
                <a:ahLst/>
                <a:cxnLst>
                  <a:cxn ang="T10">
                    <a:pos x="T0" y="T1"/>
                  </a:cxn>
                  <a:cxn ang="T11">
                    <a:pos x="T2" y="T3"/>
                  </a:cxn>
                  <a:cxn ang="T12">
                    <a:pos x="T4" y="T5"/>
                  </a:cxn>
                  <a:cxn ang="T13">
                    <a:pos x="T6" y="T7"/>
                  </a:cxn>
                  <a:cxn ang="T14">
                    <a:pos x="T8" y="T9"/>
                  </a:cxn>
                </a:cxnLst>
                <a:rect l="T15" t="T16" r="T17" b="T18"/>
                <a:pathLst>
                  <a:path w="97" h="62">
                    <a:moveTo>
                      <a:pt x="97" y="21"/>
                    </a:moveTo>
                    <a:lnTo>
                      <a:pt x="87" y="0"/>
                    </a:lnTo>
                    <a:lnTo>
                      <a:pt x="0" y="41"/>
                    </a:lnTo>
                    <a:lnTo>
                      <a:pt x="10" y="62"/>
                    </a:lnTo>
                    <a:lnTo>
                      <a:pt x="97" y="21"/>
                    </a:lnTo>
                    <a:close/>
                  </a:path>
                </a:pathLst>
              </a:custGeom>
              <a:solidFill>
                <a:srgbClr val="000000"/>
              </a:solidFill>
              <a:ln w="9525">
                <a:noFill/>
                <a:round/>
                <a:headEnd/>
                <a:tailEnd/>
              </a:ln>
            </p:spPr>
            <p:txBody>
              <a:bodyPr>
                <a:prstTxWarp prst="textNoShape">
                  <a:avLst/>
                </a:prstTxWarp>
              </a:bodyPr>
              <a:lstStyle/>
              <a:p>
                <a:endParaRPr lang="en-US"/>
              </a:p>
            </p:txBody>
          </p:sp>
          <p:sp>
            <p:nvSpPr>
              <p:cNvPr id="62617" name="Freeform 479"/>
              <p:cNvSpPr>
                <a:spLocks noChangeAspect="1"/>
              </p:cNvSpPr>
              <p:nvPr/>
            </p:nvSpPr>
            <p:spPr bwMode="auto">
              <a:xfrm>
                <a:off x="1218" y="1270"/>
                <a:ext cx="97" cy="62"/>
              </a:xfrm>
              <a:custGeom>
                <a:avLst/>
                <a:gdLst>
                  <a:gd name="T0" fmla="*/ 97 w 97"/>
                  <a:gd name="T1" fmla="*/ 21 h 62"/>
                  <a:gd name="T2" fmla="*/ 87 w 97"/>
                  <a:gd name="T3" fmla="*/ 0 h 62"/>
                  <a:gd name="T4" fmla="*/ 0 w 97"/>
                  <a:gd name="T5" fmla="*/ 41 h 62"/>
                  <a:gd name="T6" fmla="*/ 10 w 97"/>
                  <a:gd name="T7" fmla="*/ 62 h 62"/>
                  <a:gd name="T8" fmla="*/ 97 w 97"/>
                  <a:gd name="T9" fmla="*/ 21 h 62"/>
                  <a:gd name="T10" fmla="*/ 0 60000 65536"/>
                  <a:gd name="T11" fmla="*/ 0 60000 65536"/>
                  <a:gd name="T12" fmla="*/ 0 60000 65536"/>
                  <a:gd name="T13" fmla="*/ 0 60000 65536"/>
                  <a:gd name="T14" fmla="*/ 0 60000 65536"/>
                  <a:gd name="T15" fmla="*/ 0 w 97"/>
                  <a:gd name="T16" fmla="*/ 0 h 62"/>
                  <a:gd name="T17" fmla="*/ 97 w 97"/>
                  <a:gd name="T18" fmla="*/ 62 h 62"/>
                </a:gdLst>
                <a:ahLst/>
                <a:cxnLst>
                  <a:cxn ang="T10">
                    <a:pos x="T0" y="T1"/>
                  </a:cxn>
                  <a:cxn ang="T11">
                    <a:pos x="T2" y="T3"/>
                  </a:cxn>
                  <a:cxn ang="T12">
                    <a:pos x="T4" y="T5"/>
                  </a:cxn>
                  <a:cxn ang="T13">
                    <a:pos x="T6" y="T7"/>
                  </a:cxn>
                  <a:cxn ang="T14">
                    <a:pos x="T8" y="T9"/>
                  </a:cxn>
                </a:cxnLst>
                <a:rect l="T15" t="T16" r="T17" b="T18"/>
                <a:pathLst>
                  <a:path w="97" h="62">
                    <a:moveTo>
                      <a:pt x="97" y="21"/>
                    </a:moveTo>
                    <a:lnTo>
                      <a:pt x="87" y="0"/>
                    </a:lnTo>
                    <a:lnTo>
                      <a:pt x="0" y="41"/>
                    </a:lnTo>
                    <a:lnTo>
                      <a:pt x="10" y="62"/>
                    </a:lnTo>
                    <a:lnTo>
                      <a:pt x="97" y="21"/>
                    </a:lnTo>
                    <a:close/>
                  </a:path>
                </a:pathLst>
              </a:custGeom>
              <a:solidFill>
                <a:srgbClr val="000000"/>
              </a:solidFill>
              <a:ln w="9525">
                <a:noFill/>
                <a:round/>
                <a:headEnd/>
                <a:tailEnd/>
              </a:ln>
            </p:spPr>
            <p:txBody>
              <a:bodyPr>
                <a:prstTxWarp prst="textNoShape">
                  <a:avLst/>
                </a:prstTxWarp>
              </a:bodyPr>
              <a:lstStyle/>
              <a:p>
                <a:endParaRPr lang="en-US"/>
              </a:p>
            </p:txBody>
          </p:sp>
          <p:sp>
            <p:nvSpPr>
              <p:cNvPr id="62618" name="Freeform 480"/>
              <p:cNvSpPr>
                <a:spLocks noChangeAspect="1"/>
              </p:cNvSpPr>
              <p:nvPr/>
            </p:nvSpPr>
            <p:spPr bwMode="auto">
              <a:xfrm>
                <a:off x="1067" y="1342"/>
                <a:ext cx="96" cy="63"/>
              </a:xfrm>
              <a:custGeom>
                <a:avLst/>
                <a:gdLst>
                  <a:gd name="T0" fmla="*/ 96 w 96"/>
                  <a:gd name="T1" fmla="*/ 21 h 63"/>
                  <a:gd name="T2" fmla="*/ 86 w 96"/>
                  <a:gd name="T3" fmla="*/ 0 h 63"/>
                  <a:gd name="T4" fmla="*/ 0 w 96"/>
                  <a:gd name="T5" fmla="*/ 42 h 63"/>
                  <a:gd name="T6" fmla="*/ 10 w 96"/>
                  <a:gd name="T7" fmla="*/ 63 h 63"/>
                  <a:gd name="T8" fmla="*/ 96 w 96"/>
                  <a:gd name="T9" fmla="*/ 21 h 63"/>
                  <a:gd name="T10" fmla="*/ 0 60000 65536"/>
                  <a:gd name="T11" fmla="*/ 0 60000 65536"/>
                  <a:gd name="T12" fmla="*/ 0 60000 65536"/>
                  <a:gd name="T13" fmla="*/ 0 60000 65536"/>
                  <a:gd name="T14" fmla="*/ 0 60000 65536"/>
                  <a:gd name="T15" fmla="*/ 0 w 96"/>
                  <a:gd name="T16" fmla="*/ 0 h 63"/>
                  <a:gd name="T17" fmla="*/ 96 w 96"/>
                  <a:gd name="T18" fmla="*/ 63 h 63"/>
                </a:gdLst>
                <a:ahLst/>
                <a:cxnLst>
                  <a:cxn ang="T10">
                    <a:pos x="T0" y="T1"/>
                  </a:cxn>
                  <a:cxn ang="T11">
                    <a:pos x="T2" y="T3"/>
                  </a:cxn>
                  <a:cxn ang="T12">
                    <a:pos x="T4" y="T5"/>
                  </a:cxn>
                  <a:cxn ang="T13">
                    <a:pos x="T6" y="T7"/>
                  </a:cxn>
                  <a:cxn ang="T14">
                    <a:pos x="T8" y="T9"/>
                  </a:cxn>
                </a:cxnLst>
                <a:rect l="T15" t="T16" r="T17" b="T18"/>
                <a:pathLst>
                  <a:path w="96" h="63">
                    <a:moveTo>
                      <a:pt x="96" y="21"/>
                    </a:moveTo>
                    <a:lnTo>
                      <a:pt x="86" y="0"/>
                    </a:lnTo>
                    <a:lnTo>
                      <a:pt x="0" y="42"/>
                    </a:lnTo>
                    <a:lnTo>
                      <a:pt x="10" y="63"/>
                    </a:lnTo>
                    <a:lnTo>
                      <a:pt x="96" y="21"/>
                    </a:lnTo>
                    <a:close/>
                  </a:path>
                </a:pathLst>
              </a:custGeom>
              <a:solidFill>
                <a:srgbClr val="000000"/>
              </a:solidFill>
              <a:ln w="9525">
                <a:noFill/>
                <a:round/>
                <a:headEnd/>
                <a:tailEnd/>
              </a:ln>
            </p:spPr>
            <p:txBody>
              <a:bodyPr>
                <a:prstTxWarp prst="textNoShape">
                  <a:avLst/>
                </a:prstTxWarp>
              </a:bodyPr>
              <a:lstStyle/>
              <a:p>
                <a:endParaRPr lang="en-US"/>
              </a:p>
            </p:txBody>
          </p:sp>
          <p:sp>
            <p:nvSpPr>
              <p:cNvPr id="62619" name="Freeform 481"/>
              <p:cNvSpPr>
                <a:spLocks noChangeAspect="1"/>
              </p:cNvSpPr>
              <p:nvPr/>
            </p:nvSpPr>
            <p:spPr bwMode="auto">
              <a:xfrm>
                <a:off x="915" y="1415"/>
                <a:ext cx="97" cy="62"/>
              </a:xfrm>
              <a:custGeom>
                <a:avLst/>
                <a:gdLst>
                  <a:gd name="T0" fmla="*/ 97 w 97"/>
                  <a:gd name="T1" fmla="*/ 21 h 62"/>
                  <a:gd name="T2" fmla="*/ 87 w 97"/>
                  <a:gd name="T3" fmla="*/ 0 h 62"/>
                  <a:gd name="T4" fmla="*/ 0 w 97"/>
                  <a:gd name="T5" fmla="*/ 41 h 62"/>
                  <a:gd name="T6" fmla="*/ 10 w 97"/>
                  <a:gd name="T7" fmla="*/ 62 h 62"/>
                  <a:gd name="T8" fmla="*/ 97 w 97"/>
                  <a:gd name="T9" fmla="*/ 21 h 62"/>
                  <a:gd name="T10" fmla="*/ 0 60000 65536"/>
                  <a:gd name="T11" fmla="*/ 0 60000 65536"/>
                  <a:gd name="T12" fmla="*/ 0 60000 65536"/>
                  <a:gd name="T13" fmla="*/ 0 60000 65536"/>
                  <a:gd name="T14" fmla="*/ 0 60000 65536"/>
                  <a:gd name="T15" fmla="*/ 0 w 97"/>
                  <a:gd name="T16" fmla="*/ 0 h 62"/>
                  <a:gd name="T17" fmla="*/ 97 w 97"/>
                  <a:gd name="T18" fmla="*/ 62 h 62"/>
                </a:gdLst>
                <a:ahLst/>
                <a:cxnLst>
                  <a:cxn ang="T10">
                    <a:pos x="T0" y="T1"/>
                  </a:cxn>
                  <a:cxn ang="T11">
                    <a:pos x="T2" y="T3"/>
                  </a:cxn>
                  <a:cxn ang="T12">
                    <a:pos x="T4" y="T5"/>
                  </a:cxn>
                  <a:cxn ang="T13">
                    <a:pos x="T6" y="T7"/>
                  </a:cxn>
                  <a:cxn ang="T14">
                    <a:pos x="T8" y="T9"/>
                  </a:cxn>
                </a:cxnLst>
                <a:rect l="T15" t="T16" r="T17" b="T18"/>
                <a:pathLst>
                  <a:path w="97" h="62">
                    <a:moveTo>
                      <a:pt x="97" y="21"/>
                    </a:moveTo>
                    <a:lnTo>
                      <a:pt x="87" y="0"/>
                    </a:lnTo>
                    <a:lnTo>
                      <a:pt x="0" y="41"/>
                    </a:lnTo>
                    <a:lnTo>
                      <a:pt x="10" y="62"/>
                    </a:lnTo>
                    <a:lnTo>
                      <a:pt x="97" y="21"/>
                    </a:lnTo>
                    <a:close/>
                  </a:path>
                </a:pathLst>
              </a:custGeom>
              <a:solidFill>
                <a:srgbClr val="000000"/>
              </a:solidFill>
              <a:ln w="9525">
                <a:noFill/>
                <a:round/>
                <a:headEnd/>
                <a:tailEnd/>
              </a:ln>
            </p:spPr>
            <p:txBody>
              <a:bodyPr>
                <a:prstTxWarp prst="textNoShape">
                  <a:avLst/>
                </a:prstTxWarp>
              </a:bodyPr>
              <a:lstStyle/>
              <a:p>
                <a:endParaRPr lang="en-US"/>
              </a:p>
            </p:txBody>
          </p:sp>
          <p:sp>
            <p:nvSpPr>
              <p:cNvPr id="62620" name="Freeform 482"/>
              <p:cNvSpPr>
                <a:spLocks noChangeAspect="1"/>
              </p:cNvSpPr>
              <p:nvPr/>
            </p:nvSpPr>
            <p:spPr bwMode="auto">
              <a:xfrm>
                <a:off x="798" y="1487"/>
                <a:ext cx="62" cy="46"/>
              </a:xfrm>
              <a:custGeom>
                <a:avLst/>
                <a:gdLst>
                  <a:gd name="T0" fmla="*/ 62 w 62"/>
                  <a:gd name="T1" fmla="*/ 21 h 46"/>
                  <a:gd name="T2" fmla="*/ 52 w 62"/>
                  <a:gd name="T3" fmla="*/ 0 h 46"/>
                  <a:gd name="T4" fmla="*/ 0 w 62"/>
                  <a:gd name="T5" fmla="*/ 25 h 46"/>
                  <a:gd name="T6" fmla="*/ 10 w 62"/>
                  <a:gd name="T7" fmla="*/ 46 h 46"/>
                  <a:gd name="T8" fmla="*/ 62 w 62"/>
                  <a:gd name="T9" fmla="*/ 21 h 46"/>
                  <a:gd name="T10" fmla="*/ 0 60000 65536"/>
                  <a:gd name="T11" fmla="*/ 0 60000 65536"/>
                  <a:gd name="T12" fmla="*/ 0 60000 65536"/>
                  <a:gd name="T13" fmla="*/ 0 60000 65536"/>
                  <a:gd name="T14" fmla="*/ 0 60000 65536"/>
                  <a:gd name="T15" fmla="*/ 0 w 62"/>
                  <a:gd name="T16" fmla="*/ 0 h 46"/>
                  <a:gd name="T17" fmla="*/ 62 w 62"/>
                  <a:gd name="T18" fmla="*/ 46 h 46"/>
                </a:gdLst>
                <a:ahLst/>
                <a:cxnLst>
                  <a:cxn ang="T10">
                    <a:pos x="T0" y="T1"/>
                  </a:cxn>
                  <a:cxn ang="T11">
                    <a:pos x="T2" y="T3"/>
                  </a:cxn>
                  <a:cxn ang="T12">
                    <a:pos x="T4" y="T5"/>
                  </a:cxn>
                  <a:cxn ang="T13">
                    <a:pos x="T6" y="T7"/>
                  </a:cxn>
                  <a:cxn ang="T14">
                    <a:pos x="T8" y="T9"/>
                  </a:cxn>
                </a:cxnLst>
                <a:rect l="T15" t="T16" r="T17" b="T18"/>
                <a:pathLst>
                  <a:path w="62" h="46">
                    <a:moveTo>
                      <a:pt x="62" y="21"/>
                    </a:moveTo>
                    <a:lnTo>
                      <a:pt x="52" y="0"/>
                    </a:lnTo>
                    <a:lnTo>
                      <a:pt x="0" y="25"/>
                    </a:lnTo>
                    <a:lnTo>
                      <a:pt x="10" y="46"/>
                    </a:lnTo>
                    <a:lnTo>
                      <a:pt x="62" y="21"/>
                    </a:lnTo>
                    <a:close/>
                  </a:path>
                </a:pathLst>
              </a:custGeom>
              <a:solidFill>
                <a:srgbClr val="000000"/>
              </a:solidFill>
              <a:ln w="9525">
                <a:noFill/>
                <a:round/>
                <a:headEnd/>
                <a:tailEnd/>
              </a:ln>
            </p:spPr>
            <p:txBody>
              <a:bodyPr>
                <a:prstTxWarp prst="textNoShape">
                  <a:avLst/>
                </a:prstTxWarp>
              </a:bodyPr>
              <a:lstStyle/>
              <a:p>
                <a:endParaRPr lang="en-US"/>
              </a:p>
            </p:txBody>
          </p:sp>
          <p:sp>
            <p:nvSpPr>
              <p:cNvPr id="62621" name="Freeform 483"/>
              <p:cNvSpPr>
                <a:spLocks noChangeAspect="1"/>
              </p:cNvSpPr>
              <p:nvPr/>
            </p:nvSpPr>
            <p:spPr bwMode="auto">
              <a:xfrm>
                <a:off x="709" y="1473"/>
                <a:ext cx="120" cy="98"/>
              </a:xfrm>
              <a:custGeom>
                <a:avLst/>
                <a:gdLst>
                  <a:gd name="T0" fmla="*/ 74 w 120"/>
                  <a:gd name="T1" fmla="*/ 0 h 98"/>
                  <a:gd name="T2" fmla="*/ 0 w 120"/>
                  <a:gd name="T3" fmla="*/ 96 h 98"/>
                  <a:gd name="T4" fmla="*/ 120 w 120"/>
                  <a:gd name="T5" fmla="*/ 98 h 98"/>
                  <a:gd name="T6" fmla="*/ 74 w 120"/>
                  <a:gd name="T7" fmla="*/ 0 h 98"/>
                  <a:gd name="T8" fmla="*/ 0 60000 65536"/>
                  <a:gd name="T9" fmla="*/ 0 60000 65536"/>
                  <a:gd name="T10" fmla="*/ 0 60000 65536"/>
                  <a:gd name="T11" fmla="*/ 0 60000 65536"/>
                  <a:gd name="T12" fmla="*/ 0 w 120"/>
                  <a:gd name="T13" fmla="*/ 0 h 98"/>
                  <a:gd name="T14" fmla="*/ 120 w 120"/>
                  <a:gd name="T15" fmla="*/ 98 h 98"/>
                </a:gdLst>
                <a:ahLst/>
                <a:cxnLst>
                  <a:cxn ang="T8">
                    <a:pos x="T0" y="T1"/>
                  </a:cxn>
                  <a:cxn ang="T9">
                    <a:pos x="T2" y="T3"/>
                  </a:cxn>
                  <a:cxn ang="T10">
                    <a:pos x="T4" y="T5"/>
                  </a:cxn>
                  <a:cxn ang="T11">
                    <a:pos x="T6" y="T7"/>
                  </a:cxn>
                </a:cxnLst>
                <a:rect l="T12" t="T13" r="T14" b="T15"/>
                <a:pathLst>
                  <a:path w="120" h="98">
                    <a:moveTo>
                      <a:pt x="74" y="0"/>
                    </a:moveTo>
                    <a:lnTo>
                      <a:pt x="0" y="96"/>
                    </a:lnTo>
                    <a:lnTo>
                      <a:pt x="120" y="98"/>
                    </a:lnTo>
                    <a:lnTo>
                      <a:pt x="74" y="0"/>
                    </a:lnTo>
                    <a:close/>
                  </a:path>
                </a:pathLst>
              </a:custGeom>
              <a:solidFill>
                <a:srgbClr val="000000"/>
              </a:solidFill>
              <a:ln w="9525">
                <a:noFill/>
                <a:round/>
                <a:headEnd/>
                <a:tailEnd/>
              </a:ln>
            </p:spPr>
            <p:txBody>
              <a:bodyPr>
                <a:prstTxWarp prst="textNoShape">
                  <a:avLst/>
                </a:prstTxWarp>
              </a:bodyPr>
              <a:lstStyle/>
              <a:p>
                <a:endParaRPr lang="en-US"/>
              </a:p>
            </p:txBody>
          </p:sp>
        </p:grpSp>
        <p:grpSp>
          <p:nvGrpSpPr>
            <p:cNvPr id="12" name="Group 484"/>
            <p:cNvGrpSpPr>
              <a:grpSpLocks noChangeAspect="1"/>
            </p:cNvGrpSpPr>
            <p:nvPr/>
          </p:nvGrpSpPr>
          <p:grpSpPr bwMode="auto">
            <a:xfrm>
              <a:off x="1749" y="882"/>
              <a:ext cx="261" cy="255"/>
              <a:chOff x="1749" y="882"/>
              <a:chExt cx="261" cy="255"/>
            </a:xfrm>
          </p:grpSpPr>
          <p:sp>
            <p:nvSpPr>
              <p:cNvPr id="62611" name="Oval 485"/>
              <p:cNvSpPr>
                <a:spLocks noChangeAspect="1" noChangeArrowheads="1"/>
              </p:cNvSpPr>
              <p:nvPr/>
            </p:nvSpPr>
            <p:spPr bwMode="auto">
              <a:xfrm>
                <a:off x="1749" y="882"/>
                <a:ext cx="245" cy="239"/>
              </a:xfrm>
              <a:prstGeom prst="ellipse">
                <a:avLst/>
              </a:prstGeom>
              <a:solidFill>
                <a:srgbClr val="C0DCE5"/>
              </a:solidFill>
              <a:ln w="9525">
                <a:noFill/>
                <a:round/>
                <a:headEnd/>
                <a:tailEnd/>
              </a:ln>
            </p:spPr>
            <p:txBody>
              <a:bodyPr>
                <a:prstTxWarp prst="textNoShape">
                  <a:avLst/>
                </a:prstTxWarp>
              </a:bodyPr>
              <a:lstStyle/>
              <a:p>
                <a:endParaRPr lang="en-US"/>
              </a:p>
            </p:txBody>
          </p:sp>
          <p:sp>
            <p:nvSpPr>
              <p:cNvPr id="62612" name="Oval 486"/>
              <p:cNvSpPr>
                <a:spLocks noChangeAspect="1" noChangeArrowheads="1"/>
              </p:cNvSpPr>
              <p:nvPr/>
            </p:nvSpPr>
            <p:spPr bwMode="auto">
              <a:xfrm>
                <a:off x="1765" y="898"/>
                <a:ext cx="245" cy="239"/>
              </a:xfrm>
              <a:prstGeom prst="ellipse">
                <a:avLst/>
              </a:prstGeom>
              <a:solidFill>
                <a:srgbClr val="5A767F"/>
              </a:solidFill>
              <a:ln w="9525">
                <a:noFill/>
                <a:round/>
                <a:headEnd/>
                <a:tailEnd/>
              </a:ln>
            </p:spPr>
            <p:txBody>
              <a:bodyPr>
                <a:prstTxWarp prst="textNoShape">
                  <a:avLst/>
                </a:prstTxWarp>
              </a:bodyPr>
              <a:lstStyle/>
              <a:p>
                <a:endParaRPr lang="en-US"/>
              </a:p>
            </p:txBody>
          </p:sp>
          <p:sp>
            <p:nvSpPr>
              <p:cNvPr id="62613" name="Oval 487"/>
              <p:cNvSpPr>
                <a:spLocks noChangeAspect="1" noChangeArrowheads="1"/>
              </p:cNvSpPr>
              <p:nvPr/>
            </p:nvSpPr>
            <p:spPr bwMode="auto">
              <a:xfrm>
                <a:off x="1757" y="890"/>
                <a:ext cx="245" cy="239"/>
              </a:xfrm>
              <a:prstGeom prst="ellipse">
                <a:avLst/>
              </a:prstGeom>
              <a:solidFill>
                <a:srgbClr val="97C5D3"/>
              </a:solidFill>
              <a:ln w="9525">
                <a:noFill/>
                <a:round/>
                <a:headEnd/>
                <a:tailEnd/>
              </a:ln>
            </p:spPr>
            <p:txBody>
              <a:bodyPr>
                <a:prstTxWarp prst="textNoShape">
                  <a:avLst/>
                </a:prstTxWarp>
              </a:bodyPr>
              <a:lstStyle/>
              <a:p>
                <a:endParaRPr lang="en-US"/>
              </a:p>
            </p:txBody>
          </p:sp>
        </p:grpSp>
        <p:sp>
          <p:nvSpPr>
            <p:cNvPr id="62481" name="Freeform 488"/>
            <p:cNvSpPr>
              <a:spLocks noChangeAspect="1"/>
            </p:cNvSpPr>
            <p:nvPr/>
          </p:nvSpPr>
          <p:spPr bwMode="auto">
            <a:xfrm>
              <a:off x="1794" y="907"/>
              <a:ext cx="113" cy="106"/>
            </a:xfrm>
            <a:custGeom>
              <a:avLst/>
              <a:gdLst>
                <a:gd name="T0" fmla="*/ 10 w 113"/>
                <a:gd name="T1" fmla="*/ 20 h 106"/>
                <a:gd name="T2" fmla="*/ 7 w 113"/>
                <a:gd name="T3" fmla="*/ 14 h 106"/>
                <a:gd name="T4" fmla="*/ 17 w 113"/>
                <a:gd name="T5" fmla="*/ 9 h 106"/>
                <a:gd name="T6" fmla="*/ 21 w 113"/>
                <a:gd name="T7" fmla="*/ 4 h 106"/>
                <a:gd name="T8" fmla="*/ 28 w 113"/>
                <a:gd name="T9" fmla="*/ 4 h 106"/>
                <a:gd name="T10" fmla="*/ 49 w 113"/>
                <a:gd name="T11" fmla="*/ 4 h 106"/>
                <a:gd name="T12" fmla="*/ 60 w 113"/>
                <a:gd name="T13" fmla="*/ 6 h 106"/>
                <a:gd name="T14" fmla="*/ 56 w 113"/>
                <a:gd name="T15" fmla="*/ 6 h 106"/>
                <a:gd name="T16" fmla="*/ 53 w 113"/>
                <a:gd name="T17" fmla="*/ 0 h 106"/>
                <a:gd name="T18" fmla="*/ 58 w 113"/>
                <a:gd name="T19" fmla="*/ 0 h 106"/>
                <a:gd name="T20" fmla="*/ 63 w 113"/>
                <a:gd name="T21" fmla="*/ 3 h 106"/>
                <a:gd name="T22" fmla="*/ 70 w 113"/>
                <a:gd name="T23" fmla="*/ 7 h 106"/>
                <a:gd name="T24" fmla="*/ 72 w 113"/>
                <a:gd name="T25" fmla="*/ 3 h 106"/>
                <a:gd name="T26" fmla="*/ 82 w 113"/>
                <a:gd name="T27" fmla="*/ 6 h 106"/>
                <a:gd name="T28" fmla="*/ 78 w 113"/>
                <a:gd name="T29" fmla="*/ 10 h 106"/>
                <a:gd name="T30" fmla="*/ 72 w 113"/>
                <a:gd name="T31" fmla="*/ 17 h 106"/>
                <a:gd name="T32" fmla="*/ 79 w 113"/>
                <a:gd name="T33" fmla="*/ 24 h 106"/>
                <a:gd name="T34" fmla="*/ 83 w 113"/>
                <a:gd name="T35" fmla="*/ 30 h 106"/>
                <a:gd name="T36" fmla="*/ 88 w 113"/>
                <a:gd name="T37" fmla="*/ 29 h 106"/>
                <a:gd name="T38" fmla="*/ 85 w 113"/>
                <a:gd name="T39" fmla="*/ 18 h 106"/>
                <a:gd name="T40" fmla="*/ 89 w 113"/>
                <a:gd name="T41" fmla="*/ 15 h 106"/>
                <a:gd name="T42" fmla="*/ 97 w 113"/>
                <a:gd name="T43" fmla="*/ 17 h 106"/>
                <a:gd name="T44" fmla="*/ 104 w 113"/>
                <a:gd name="T45" fmla="*/ 22 h 106"/>
                <a:gd name="T46" fmla="*/ 113 w 113"/>
                <a:gd name="T47" fmla="*/ 29 h 106"/>
                <a:gd name="T48" fmla="*/ 109 w 113"/>
                <a:gd name="T49" fmla="*/ 30 h 106"/>
                <a:gd name="T50" fmla="*/ 101 w 113"/>
                <a:gd name="T51" fmla="*/ 32 h 106"/>
                <a:gd name="T52" fmla="*/ 104 w 113"/>
                <a:gd name="T53" fmla="*/ 35 h 106"/>
                <a:gd name="T54" fmla="*/ 109 w 113"/>
                <a:gd name="T55" fmla="*/ 41 h 106"/>
                <a:gd name="T56" fmla="*/ 106 w 113"/>
                <a:gd name="T57" fmla="*/ 44 h 106"/>
                <a:gd name="T58" fmla="*/ 104 w 113"/>
                <a:gd name="T59" fmla="*/ 44 h 106"/>
                <a:gd name="T60" fmla="*/ 100 w 113"/>
                <a:gd name="T61" fmla="*/ 50 h 106"/>
                <a:gd name="T62" fmla="*/ 99 w 113"/>
                <a:gd name="T63" fmla="*/ 54 h 106"/>
                <a:gd name="T64" fmla="*/ 92 w 113"/>
                <a:gd name="T65" fmla="*/ 65 h 106"/>
                <a:gd name="T66" fmla="*/ 95 w 113"/>
                <a:gd name="T67" fmla="*/ 77 h 106"/>
                <a:gd name="T68" fmla="*/ 92 w 113"/>
                <a:gd name="T69" fmla="*/ 72 h 106"/>
                <a:gd name="T70" fmla="*/ 86 w 113"/>
                <a:gd name="T71" fmla="*/ 68 h 106"/>
                <a:gd name="T72" fmla="*/ 78 w 113"/>
                <a:gd name="T73" fmla="*/ 68 h 106"/>
                <a:gd name="T74" fmla="*/ 72 w 113"/>
                <a:gd name="T75" fmla="*/ 68 h 106"/>
                <a:gd name="T76" fmla="*/ 70 w 113"/>
                <a:gd name="T77" fmla="*/ 74 h 106"/>
                <a:gd name="T78" fmla="*/ 72 w 113"/>
                <a:gd name="T79" fmla="*/ 87 h 106"/>
                <a:gd name="T80" fmla="*/ 79 w 113"/>
                <a:gd name="T81" fmla="*/ 83 h 106"/>
                <a:gd name="T82" fmla="*/ 83 w 113"/>
                <a:gd name="T83" fmla="*/ 86 h 106"/>
                <a:gd name="T84" fmla="*/ 86 w 113"/>
                <a:gd name="T85" fmla="*/ 91 h 106"/>
                <a:gd name="T86" fmla="*/ 89 w 113"/>
                <a:gd name="T87" fmla="*/ 97 h 106"/>
                <a:gd name="T88" fmla="*/ 95 w 113"/>
                <a:gd name="T89" fmla="*/ 103 h 106"/>
                <a:gd name="T90" fmla="*/ 103 w 113"/>
                <a:gd name="T91" fmla="*/ 101 h 106"/>
                <a:gd name="T92" fmla="*/ 95 w 113"/>
                <a:gd name="T93" fmla="*/ 106 h 106"/>
                <a:gd name="T94" fmla="*/ 88 w 113"/>
                <a:gd name="T95" fmla="*/ 101 h 106"/>
                <a:gd name="T96" fmla="*/ 81 w 113"/>
                <a:gd name="T97" fmla="*/ 95 h 106"/>
                <a:gd name="T98" fmla="*/ 75 w 113"/>
                <a:gd name="T99" fmla="*/ 91 h 106"/>
                <a:gd name="T100" fmla="*/ 67 w 113"/>
                <a:gd name="T101" fmla="*/ 91 h 106"/>
                <a:gd name="T102" fmla="*/ 56 w 113"/>
                <a:gd name="T103" fmla="*/ 79 h 106"/>
                <a:gd name="T104" fmla="*/ 45 w 113"/>
                <a:gd name="T105" fmla="*/ 69 h 106"/>
                <a:gd name="T106" fmla="*/ 49 w 113"/>
                <a:gd name="T107" fmla="*/ 77 h 106"/>
                <a:gd name="T108" fmla="*/ 43 w 113"/>
                <a:gd name="T109" fmla="*/ 68 h 106"/>
                <a:gd name="T110" fmla="*/ 36 w 113"/>
                <a:gd name="T111" fmla="*/ 48 h 106"/>
                <a:gd name="T112" fmla="*/ 39 w 113"/>
                <a:gd name="T113" fmla="*/ 38 h 106"/>
                <a:gd name="T114" fmla="*/ 35 w 113"/>
                <a:gd name="T115" fmla="*/ 27 h 106"/>
                <a:gd name="T116" fmla="*/ 33 w 113"/>
                <a:gd name="T117" fmla="*/ 21 h 106"/>
                <a:gd name="T118" fmla="*/ 25 w 113"/>
                <a:gd name="T119" fmla="*/ 18 h 106"/>
                <a:gd name="T120" fmla="*/ 21 w 113"/>
                <a:gd name="T121" fmla="*/ 17 h 106"/>
                <a:gd name="T122" fmla="*/ 8 w 113"/>
                <a:gd name="T123" fmla="*/ 24 h 1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3"/>
                <a:gd name="T187" fmla="*/ 0 h 106"/>
                <a:gd name="T188" fmla="*/ 113 w 113"/>
                <a:gd name="T189" fmla="*/ 106 h 1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3" h="106">
                  <a:moveTo>
                    <a:pt x="0" y="27"/>
                  </a:moveTo>
                  <a:lnTo>
                    <a:pt x="6" y="24"/>
                  </a:lnTo>
                  <a:lnTo>
                    <a:pt x="8" y="22"/>
                  </a:lnTo>
                  <a:lnTo>
                    <a:pt x="10" y="20"/>
                  </a:lnTo>
                  <a:lnTo>
                    <a:pt x="7" y="18"/>
                  </a:lnTo>
                  <a:lnTo>
                    <a:pt x="7" y="15"/>
                  </a:lnTo>
                  <a:lnTo>
                    <a:pt x="8" y="15"/>
                  </a:lnTo>
                  <a:lnTo>
                    <a:pt x="7" y="14"/>
                  </a:lnTo>
                  <a:lnTo>
                    <a:pt x="11" y="14"/>
                  </a:lnTo>
                  <a:lnTo>
                    <a:pt x="12" y="12"/>
                  </a:lnTo>
                  <a:lnTo>
                    <a:pt x="12" y="9"/>
                  </a:lnTo>
                  <a:lnTo>
                    <a:pt x="17" y="9"/>
                  </a:lnTo>
                  <a:lnTo>
                    <a:pt x="17" y="7"/>
                  </a:lnTo>
                  <a:lnTo>
                    <a:pt x="14" y="6"/>
                  </a:lnTo>
                  <a:lnTo>
                    <a:pt x="15" y="4"/>
                  </a:lnTo>
                  <a:lnTo>
                    <a:pt x="21" y="4"/>
                  </a:lnTo>
                  <a:lnTo>
                    <a:pt x="22" y="3"/>
                  </a:lnTo>
                  <a:lnTo>
                    <a:pt x="24" y="3"/>
                  </a:lnTo>
                  <a:lnTo>
                    <a:pt x="25" y="2"/>
                  </a:lnTo>
                  <a:lnTo>
                    <a:pt x="28" y="4"/>
                  </a:lnTo>
                  <a:lnTo>
                    <a:pt x="35" y="4"/>
                  </a:lnTo>
                  <a:lnTo>
                    <a:pt x="37" y="6"/>
                  </a:lnTo>
                  <a:lnTo>
                    <a:pt x="47" y="6"/>
                  </a:lnTo>
                  <a:lnTo>
                    <a:pt x="49" y="4"/>
                  </a:lnTo>
                  <a:lnTo>
                    <a:pt x="53" y="6"/>
                  </a:lnTo>
                  <a:lnTo>
                    <a:pt x="57" y="7"/>
                  </a:lnTo>
                  <a:lnTo>
                    <a:pt x="58" y="7"/>
                  </a:lnTo>
                  <a:lnTo>
                    <a:pt x="60" y="6"/>
                  </a:lnTo>
                  <a:lnTo>
                    <a:pt x="63" y="7"/>
                  </a:lnTo>
                  <a:lnTo>
                    <a:pt x="61" y="6"/>
                  </a:lnTo>
                  <a:lnTo>
                    <a:pt x="58" y="6"/>
                  </a:lnTo>
                  <a:lnTo>
                    <a:pt x="56" y="6"/>
                  </a:lnTo>
                  <a:lnTo>
                    <a:pt x="54" y="4"/>
                  </a:lnTo>
                  <a:lnTo>
                    <a:pt x="53" y="3"/>
                  </a:lnTo>
                  <a:lnTo>
                    <a:pt x="53" y="2"/>
                  </a:lnTo>
                  <a:lnTo>
                    <a:pt x="53" y="0"/>
                  </a:lnTo>
                  <a:lnTo>
                    <a:pt x="54" y="0"/>
                  </a:lnTo>
                  <a:lnTo>
                    <a:pt x="56" y="2"/>
                  </a:lnTo>
                  <a:lnTo>
                    <a:pt x="57" y="0"/>
                  </a:lnTo>
                  <a:lnTo>
                    <a:pt x="58" y="0"/>
                  </a:lnTo>
                  <a:lnTo>
                    <a:pt x="60" y="2"/>
                  </a:lnTo>
                  <a:lnTo>
                    <a:pt x="61" y="0"/>
                  </a:lnTo>
                  <a:lnTo>
                    <a:pt x="63" y="2"/>
                  </a:lnTo>
                  <a:lnTo>
                    <a:pt x="63" y="3"/>
                  </a:lnTo>
                  <a:lnTo>
                    <a:pt x="65" y="4"/>
                  </a:lnTo>
                  <a:lnTo>
                    <a:pt x="64" y="4"/>
                  </a:lnTo>
                  <a:lnTo>
                    <a:pt x="64" y="6"/>
                  </a:lnTo>
                  <a:lnTo>
                    <a:pt x="70" y="7"/>
                  </a:lnTo>
                  <a:lnTo>
                    <a:pt x="70" y="4"/>
                  </a:lnTo>
                  <a:lnTo>
                    <a:pt x="67" y="4"/>
                  </a:lnTo>
                  <a:lnTo>
                    <a:pt x="68" y="2"/>
                  </a:lnTo>
                  <a:lnTo>
                    <a:pt x="72" y="3"/>
                  </a:lnTo>
                  <a:lnTo>
                    <a:pt x="72" y="4"/>
                  </a:lnTo>
                  <a:lnTo>
                    <a:pt x="76" y="4"/>
                  </a:lnTo>
                  <a:lnTo>
                    <a:pt x="79" y="7"/>
                  </a:lnTo>
                  <a:lnTo>
                    <a:pt x="82" y="6"/>
                  </a:lnTo>
                  <a:lnTo>
                    <a:pt x="83" y="7"/>
                  </a:lnTo>
                  <a:lnTo>
                    <a:pt x="82" y="10"/>
                  </a:lnTo>
                  <a:lnTo>
                    <a:pt x="79" y="9"/>
                  </a:lnTo>
                  <a:lnTo>
                    <a:pt x="78" y="10"/>
                  </a:lnTo>
                  <a:lnTo>
                    <a:pt x="75" y="12"/>
                  </a:lnTo>
                  <a:lnTo>
                    <a:pt x="76" y="14"/>
                  </a:lnTo>
                  <a:lnTo>
                    <a:pt x="74" y="14"/>
                  </a:lnTo>
                  <a:lnTo>
                    <a:pt x="72" y="17"/>
                  </a:lnTo>
                  <a:lnTo>
                    <a:pt x="71" y="18"/>
                  </a:lnTo>
                  <a:lnTo>
                    <a:pt x="74" y="21"/>
                  </a:lnTo>
                  <a:lnTo>
                    <a:pt x="75" y="24"/>
                  </a:lnTo>
                  <a:lnTo>
                    <a:pt x="79" y="24"/>
                  </a:lnTo>
                  <a:lnTo>
                    <a:pt x="82" y="24"/>
                  </a:lnTo>
                  <a:lnTo>
                    <a:pt x="83" y="26"/>
                  </a:lnTo>
                  <a:lnTo>
                    <a:pt x="82" y="27"/>
                  </a:lnTo>
                  <a:lnTo>
                    <a:pt x="83" y="30"/>
                  </a:lnTo>
                  <a:lnTo>
                    <a:pt x="85" y="32"/>
                  </a:lnTo>
                  <a:lnTo>
                    <a:pt x="86" y="33"/>
                  </a:lnTo>
                  <a:lnTo>
                    <a:pt x="89" y="32"/>
                  </a:lnTo>
                  <a:lnTo>
                    <a:pt x="88" y="29"/>
                  </a:lnTo>
                  <a:lnTo>
                    <a:pt x="86" y="27"/>
                  </a:lnTo>
                  <a:lnTo>
                    <a:pt x="89" y="24"/>
                  </a:lnTo>
                  <a:lnTo>
                    <a:pt x="86" y="21"/>
                  </a:lnTo>
                  <a:lnTo>
                    <a:pt x="85" y="18"/>
                  </a:lnTo>
                  <a:lnTo>
                    <a:pt x="86" y="17"/>
                  </a:lnTo>
                  <a:lnTo>
                    <a:pt x="86" y="15"/>
                  </a:lnTo>
                  <a:lnTo>
                    <a:pt x="86" y="14"/>
                  </a:lnTo>
                  <a:lnTo>
                    <a:pt x="89" y="15"/>
                  </a:lnTo>
                  <a:lnTo>
                    <a:pt x="93" y="20"/>
                  </a:lnTo>
                  <a:lnTo>
                    <a:pt x="97" y="21"/>
                  </a:lnTo>
                  <a:lnTo>
                    <a:pt x="97" y="20"/>
                  </a:lnTo>
                  <a:lnTo>
                    <a:pt x="97" y="17"/>
                  </a:lnTo>
                  <a:lnTo>
                    <a:pt x="99" y="17"/>
                  </a:lnTo>
                  <a:lnTo>
                    <a:pt x="101" y="20"/>
                  </a:lnTo>
                  <a:lnTo>
                    <a:pt x="101" y="21"/>
                  </a:lnTo>
                  <a:lnTo>
                    <a:pt x="104" y="22"/>
                  </a:lnTo>
                  <a:lnTo>
                    <a:pt x="107" y="24"/>
                  </a:lnTo>
                  <a:lnTo>
                    <a:pt x="109" y="27"/>
                  </a:lnTo>
                  <a:lnTo>
                    <a:pt x="111" y="29"/>
                  </a:lnTo>
                  <a:lnTo>
                    <a:pt x="113" y="29"/>
                  </a:lnTo>
                  <a:lnTo>
                    <a:pt x="113" y="30"/>
                  </a:lnTo>
                  <a:lnTo>
                    <a:pt x="111" y="32"/>
                  </a:lnTo>
                  <a:lnTo>
                    <a:pt x="110" y="30"/>
                  </a:lnTo>
                  <a:lnTo>
                    <a:pt x="109" y="30"/>
                  </a:lnTo>
                  <a:lnTo>
                    <a:pt x="109" y="33"/>
                  </a:lnTo>
                  <a:lnTo>
                    <a:pt x="107" y="33"/>
                  </a:lnTo>
                  <a:lnTo>
                    <a:pt x="104" y="32"/>
                  </a:lnTo>
                  <a:lnTo>
                    <a:pt x="101" y="32"/>
                  </a:lnTo>
                  <a:lnTo>
                    <a:pt x="100" y="35"/>
                  </a:lnTo>
                  <a:lnTo>
                    <a:pt x="101" y="36"/>
                  </a:lnTo>
                  <a:lnTo>
                    <a:pt x="103" y="36"/>
                  </a:lnTo>
                  <a:lnTo>
                    <a:pt x="104" y="35"/>
                  </a:lnTo>
                  <a:lnTo>
                    <a:pt x="106" y="36"/>
                  </a:lnTo>
                  <a:lnTo>
                    <a:pt x="104" y="38"/>
                  </a:lnTo>
                  <a:lnTo>
                    <a:pt x="106" y="41"/>
                  </a:lnTo>
                  <a:lnTo>
                    <a:pt x="109" y="41"/>
                  </a:lnTo>
                  <a:lnTo>
                    <a:pt x="109" y="42"/>
                  </a:lnTo>
                  <a:lnTo>
                    <a:pt x="107" y="42"/>
                  </a:lnTo>
                  <a:lnTo>
                    <a:pt x="104" y="48"/>
                  </a:lnTo>
                  <a:lnTo>
                    <a:pt x="106" y="44"/>
                  </a:lnTo>
                  <a:lnTo>
                    <a:pt x="106" y="42"/>
                  </a:lnTo>
                  <a:lnTo>
                    <a:pt x="104" y="41"/>
                  </a:lnTo>
                  <a:lnTo>
                    <a:pt x="103" y="42"/>
                  </a:lnTo>
                  <a:lnTo>
                    <a:pt x="104" y="44"/>
                  </a:lnTo>
                  <a:lnTo>
                    <a:pt x="103" y="44"/>
                  </a:lnTo>
                  <a:lnTo>
                    <a:pt x="101" y="45"/>
                  </a:lnTo>
                  <a:lnTo>
                    <a:pt x="101" y="48"/>
                  </a:lnTo>
                  <a:lnTo>
                    <a:pt x="100" y="50"/>
                  </a:lnTo>
                  <a:lnTo>
                    <a:pt x="97" y="50"/>
                  </a:lnTo>
                  <a:lnTo>
                    <a:pt x="99" y="51"/>
                  </a:lnTo>
                  <a:lnTo>
                    <a:pt x="97" y="53"/>
                  </a:lnTo>
                  <a:lnTo>
                    <a:pt x="99" y="54"/>
                  </a:lnTo>
                  <a:lnTo>
                    <a:pt x="97" y="57"/>
                  </a:lnTo>
                  <a:lnTo>
                    <a:pt x="97" y="60"/>
                  </a:lnTo>
                  <a:lnTo>
                    <a:pt x="95" y="62"/>
                  </a:lnTo>
                  <a:lnTo>
                    <a:pt x="92" y="65"/>
                  </a:lnTo>
                  <a:lnTo>
                    <a:pt x="92" y="68"/>
                  </a:lnTo>
                  <a:lnTo>
                    <a:pt x="93" y="71"/>
                  </a:lnTo>
                  <a:lnTo>
                    <a:pt x="93" y="74"/>
                  </a:lnTo>
                  <a:lnTo>
                    <a:pt x="95" y="77"/>
                  </a:lnTo>
                  <a:lnTo>
                    <a:pt x="93" y="77"/>
                  </a:lnTo>
                  <a:lnTo>
                    <a:pt x="92" y="77"/>
                  </a:lnTo>
                  <a:lnTo>
                    <a:pt x="92" y="75"/>
                  </a:lnTo>
                  <a:lnTo>
                    <a:pt x="92" y="72"/>
                  </a:lnTo>
                  <a:lnTo>
                    <a:pt x="90" y="71"/>
                  </a:lnTo>
                  <a:lnTo>
                    <a:pt x="89" y="69"/>
                  </a:lnTo>
                  <a:lnTo>
                    <a:pt x="88" y="69"/>
                  </a:lnTo>
                  <a:lnTo>
                    <a:pt x="86" y="68"/>
                  </a:lnTo>
                  <a:lnTo>
                    <a:pt x="85" y="68"/>
                  </a:lnTo>
                  <a:lnTo>
                    <a:pt x="83" y="68"/>
                  </a:lnTo>
                  <a:lnTo>
                    <a:pt x="82" y="68"/>
                  </a:lnTo>
                  <a:lnTo>
                    <a:pt x="78" y="68"/>
                  </a:lnTo>
                  <a:lnTo>
                    <a:pt x="81" y="71"/>
                  </a:lnTo>
                  <a:lnTo>
                    <a:pt x="78" y="69"/>
                  </a:lnTo>
                  <a:lnTo>
                    <a:pt x="75" y="68"/>
                  </a:lnTo>
                  <a:lnTo>
                    <a:pt x="72" y="68"/>
                  </a:lnTo>
                  <a:lnTo>
                    <a:pt x="72" y="71"/>
                  </a:lnTo>
                  <a:lnTo>
                    <a:pt x="70" y="71"/>
                  </a:lnTo>
                  <a:lnTo>
                    <a:pt x="68" y="74"/>
                  </a:lnTo>
                  <a:lnTo>
                    <a:pt x="70" y="74"/>
                  </a:lnTo>
                  <a:lnTo>
                    <a:pt x="68" y="79"/>
                  </a:lnTo>
                  <a:lnTo>
                    <a:pt x="70" y="83"/>
                  </a:lnTo>
                  <a:lnTo>
                    <a:pt x="71" y="85"/>
                  </a:lnTo>
                  <a:lnTo>
                    <a:pt x="72" y="87"/>
                  </a:lnTo>
                  <a:lnTo>
                    <a:pt x="78" y="87"/>
                  </a:lnTo>
                  <a:lnTo>
                    <a:pt x="79" y="87"/>
                  </a:lnTo>
                  <a:lnTo>
                    <a:pt x="79" y="85"/>
                  </a:lnTo>
                  <a:lnTo>
                    <a:pt x="79" y="83"/>
                  </a:lnTo>
                  <a:lnTo>
                    <a:pt x="82" y="83"/>
                  </a:lnTo>
                  <a:lnTo>
                    <a:pt x="85" y="82"/>
                  </a:lnTo>
                  <a:lnTo>
                    <a:pt x="85" y="83"/>
                  </a:lnTo>
                  <a:lnTo>
                    <a:pt x="83" y="86"/>
                  </a:lnTo>
                  <a:lnTo>
                    <a:pt x="82" y="87"/>
                  </a:lnTo>
                  <a:lnTo>
                    <a:pt x="82" y="91"/>
                  </a:lnTo>
                  <a:lnTo>
                    <a:pt x="83" y="92"/>
                  </a:lnTo>
                  <a:lnTo>
                    <a:pt x="86" y="91"/>
                  </a:lnTo>
                  <a:lnTo>
                    <a:pt x="88" y="92"/>
                  </a:lnTo>
                  <a:lnTo>
                    <a:pt x="89" y="92"/>
                  </a:lnTo>
                  <a:lnTo>
                    <a:pt x="90" y="94"/>
                  </a:lnTo>
                  <a:lnTo>
                    <a:pt x="89" y="97"/>
                  </a:lnTo>
                  <a:lnTo>
                    <a:pt x="90" y="98"/>
                  </a:lnTo>
                  <a:lnTo>
                    <a:pt x="90" y="101"/>
                  </a:lnTo>
                  <a:lnTo>
                    <a:pt x="92" y="103"/>
                  </a:lnTo>
                  <a:lnTo>
                    <a:pt x="95" y="103"/>
                  </a:lnTo>
                  <a:lnTo>
                    <a:pt x="96" y="103"/>
                  </a:lnTo>
                  <a:lnTo>
                    <a:pt x="99" y="103"/>
                  </a:lnTo>
                  <a:lnTo>
                    <a:pt x="101" y="103"/>
                  </a:lnTo>
                  <a:lnTo>
                    <a:pt x="103" y="101"/>
                  </a:lnTo>
                  <a:lnTo>
                    <a:pt x="100" y="104"/>
                  </a:lnTo>
                  <a:lnTo>
                    <a:pt x="99" y="104"/>
                  </a:lnTo>
                  <a:lnTo>
                    <a:pt x="97" y="104"/>
                  </a:lnTo>
                  <a:lnTo>
                    <a:pt x="95" y="106"/>
                  </a:lnTo>
                  <a:lnTo>
                    <a:pt x="92" y="104"/>
                  </a:lnTo>
                  <a:lnTo>
                    <a:pt x="89" y="103"/>
                  </a:lnTo>
                  <a:lnTo>
                    <a:pt x="88" y="103"/>
                  </a:lnTo>
                  <a:lnTo>
                    <a:pt x="88" y="101"/>
                  </a:lnTo>
                  <a:lnTo>
                    <a:pt x="88" y="100"/>
                  </a:lnTo>
                  <a:lnTo>
                    <a:pt x="86" y="98"/>
                  </a:lnTo>
                  <a:lnTo>
                    <a:pt x="82" y="97"/>
                  </a:lnTo>
                  <a:lnTo>
                    <a:pt x="81" y="95"/>
                  </a:lnTo>
                  <a:lnTo>
                    <a:pt x="79" y="95"/>
                  </a:lnTo>
                  <a:lnTo>
                    <a:pt x="78" y="95"/>
                  </a:lnTo>
                  <a:lnTo>
                    <a:pt x="76" y="94"/>
                  </a:lnTo>
                  <a:lnTo>
                    <a:pt x="75" y="91"/>
                  </a:lnTo>
                  <a:lnTo>
                    <a:pt x="72" y="91"/>
                  </a:lnTo>
                  <a:lnTo>
                    <a:pt x="71" y="92"/>
                  </a:lnTo>
                  <a:lnTo>
                    <a:pt x="70" y="91"/>
                  </a:lnTo>
                  <a:lnTo>
                    <a:pt x="67" y="91"/>
                  </a:lnTo>
                  <a:lnTo>
                    <a:pt x="64" y="91"/>
                  </a:lnTo>
                  <a:lnTo>
                    <a:pt x="57" y="86"/>
                  </a:lnTo>
                  <a:lnTo>
                    <a:pt x="56" y="82"/>
                  </a:lnTo>
                  <a:lnTo>
                    <a:pt x="56" y="79"/>
                  </a:lnTo>
                  <a:lnTo>
                    <a:pt x="54" y="77"/>
                  </a:lnTo>
                  <a:lnTo>
                    <a:pt x="53" y="75"/>
                  </a:lnTo>
                  <a:lnTo>
                    <a:pt x="45" y="67"/>
                  </a:lnTo>
                  <a:lnTo>
                    <a:pt x="45" y="69"/>
                  </a:lnTo>
                  <a:lnTo>
                    <a:pt x="50" y="75"/>
                  </a:lnTo>
                  <a:lnTo>
                    <a:pt x="51" y="80"/>
                  </a:lnTo>
                  <a:lnTo>
                    <a:pt x="49" y="80"/>
                  </a:lnTo>
                  <a:lnTo>
                    <a:pt x="49" y="77"/>
                  </a:lnTo>
                  <a:lnTo>
                    <a:pt x="45" y="74"/>
                  </a:lnTo>
                  <a:lnTo>
                    <a:pt x="47" y="74"/>
                  </a:lnTo>
                  <a:lnTo>
                    <a:pt x="42" y="69"/>
                  </a:lnTo>
                  <a:lnTo>
                    <a:pt x="43" y="68"/>
                  </a:lnTo>
                  <a:lnTo>
                    <a:pt x="42" y="65"/>
                  </a:lnTo>
                  <a:lnTo>
                    <a:pt x="36" y="56"/>
                  </a:lnTo>
                  <a:lnTo>
                    <a:pt x="35" y="51"/>
                  </a:lnTo>
                  <a:lnTo>
                    <a:pt x="36" y="48"/>
                  </a:lnTo>
                  <a:lnTo>
                    <a:pt x="37" y="44"/>
                  </a:lnTo>
                  <a:lnTo>
                    <a:pt x="37" y="41"/>
                  </a:lnTo>
                  <a:lnTo>
                    <a:pt x="36" y="38"/>
                  </a:lnTo>
                  <a:lnTo>
                    <a:pt x="39" y="38"/>
                  </a:lnTo>
                  <a:lnTo>
                    <a:pt x="35" y="33"/>
                  </a:lnTo>
                  <a:lnTo>
                    <a:pt x="36" y="32"/>
                  </a:lnTo>
                  <a:lnTo>
                    <a:pt x="33" y="29"/>
                  </a:lnTo>
                  <a:lnTo>
                    <a:pt x="35" y="27"/>
                  </a:lnTo>
                  <a:lnTo>
                    <a:pt x="33" y="26"/>
                  </a:lnTo>
                  <a:lnTo>
                    <a:pt x="33" y="24"/>
                  </a:lnTo>
                  <a:lnTo>
                    <a:pt x="32" y="22"/>
                  </a:lnTo>
                  <a:lnTo>
                    <a:pt x="33" y="21"/>
                  </a:lnTo>
                  <a:lnTo>
                    <a:pt x="32" y="20"/>
                  </a:lnTo>
                  <a:lnTo>
                    <a:pt x="29" y="21"/>
                  </a:lnTo>
                  <a:lnTo>
                    <a:pt x="28" y="18"/>
                  </a:lnTo>
                  <a:lnTo>
                    <a:pt x="25" y="18"/>
                  </a:lnTo>
                  <a:lnTo>
                    <a:pt x="22" y="18"/>
                  </a:lnTo>
                  <a:lnTo>
                    <a:pt x="19" y="21"/>
                  </a:lnTo>
                  <a:lnTo>
                    <a:pt x="18" y="20"/>
                  </a:lnTo>
                  <a:lnTo>
                    <a:pt x="21" y="17"/>
                  </a:lnTo>
                  <a:lnTo>
                    <a:pt x="18" y="17"/>
                  </a:lnTo>
                  <a:lnTo>
                    <a:pt x="15" y="21"/>
                  </a:lnTo>
                  <a:lnTo>
                    <a:pt x="11" y="24"/>
                  </a:lnTo>
                  <a:lnTo>
                    <a:pt x="8" y="24"/>
                  </a:lnTo>
                  <a:lnTo>
                    <a:pt x="3" y="27"/>
                  </a:lnTo>
                  <a:lnTo>
                    <a:pt x="0" y="27"/>
                  </a:lnTo>
                  <a:close/>
                </a:path>
              </a:pathLst>
            </a:custGeom>
            <a:solidFill>
              <a:srgbClr val="339933"/>
            </a:solidFill>
            <a:ln w="9525">
              <a:noFill/>
              <a:round/>
              <a:headEnd/>
              <a:tailEnd/>
            </a:ln>
          </p:spPr>
          <p:txBody>
            <a:bodyPr>
              <a:prstTxWarp prst="textNoShape">
                <a:avLst/>
              </a:prstTxWarp>
            </a:bodyPr>
            <a:lstStyle/>
            <a:p>
              <a:endParaRPr lang="en-US"/>
            </a:p>
          </p:txBody>
        </p:sp>
        <p:sp>
          <p:nvSpPr>
            <p:cNvPr id="62482" name="Freeform 489"/>
            <p:cNvSpPr>
              <a:spLocks noChangeAspect="1"/>
            </p:cNvSpPr>
            <p:nvPr/>
          </p:nvSpPr>
          <p:spPr bwMode="auto">
            <a:xfrm>
              <a:off x="1875" y="897"/>
              <a:ext cx="39" cy="28"/>
            </a:xfrm>
            <a:custGeom>
              <a:avLst/>
              <a:gdLst>
                <a:gd name="T0" fmla="*/ 0 w 39"/>
                <a:gd name="T1" fmla="*/ 6 h 28"/>
                <a:gd name="T2" fmla="*/ 1 w 39"/>
                <a:gd name="T3" fmla="*/ 4 h 28"/>
                <a:gd name="T4" fmla="*/ 1 w 39"/>
                <a:gd name="T5" fmla="*/ 3 h 28"/>
                <a:gd name="T6" fmla="*/ 3 w 39"/>
                <a:gd name="T7" fmla="*/ 0 h 28"/>
                <a:gd name="T8" fmla="*/ 10 w 39"/>
                <a:gd name="T9" fmla="*/ 1 h 28"/>
                <a:gd name="T10" fmla="*/ 22 w 39"/>
                <a:gd name="T11" fmla="*/ 4 h 28"/>
                <a:gd name="T12" fmla="*/ 26 w 39"/>
                <a:gd name="T13" fmla="*/ 6 h 28"/>
                <a:gd name="T14" fmla="*/ 32 w 39"/>
                <a:gd name="T15" fmla="*/ 7 h 28"/>
                <a:gd name="T16" fmla="*/ 36 w 39"/>
                <a:gd name="T17" fmla="*/ 12 h 28"/>
                <a:gd name="T18" fmla="*/ 39 w 39"/>
                <a:gd name="T19" fmla="*/ 13 h 28"/>
                <a:gd name="T20" fmla="*/ 37 w 39"/>
                <a:gd name="T21" fmla="*/ 14 h 28"/>
                <a:gd name="T22" fmla="*/ 37 w 39"/>
                <a:gd name="T23" fmla="*/ 16 h 28"/>
                <a:gd name="T24" fmla="*/ 36 w 39"/>
                <a:gd name="T25" fmla="*/ 16 h 28"/>
                <a:gd name="T26" fmla="*/ 35 w 39"/>
                <a:gd name="T27" fmla="*/ 17 h 28"/>
                <a:gd name="T28" fmla="*/ 36 w 39"/>
                <a:gd name="T29" fmla="*/ 19 h 28"/>
                <a:gd name="T30" fmla="*/ 36 w 39"/>
                <a:gd name="T31" fmla="*/ 20 h 28"/>
                <a:gd name="T32" fmla="*/ 35 w 39"/>
                <a:gd name="T33" fmla="*/ 22 h 28"/>
                <a:gd name="T34" fmla="*/ 35 w 39"/>
                <a:gd name="T35" fmla="*/ 23 h 28"/>
                <a:gd name="T36" fmla="*/ 37 w 39"/>
                <a:gd name="T37" fmla="*/ 25 h 28"/>
                <a:gd name="T38" fmla="*/ 37 w 39"/>
                <a:gd name="T39" fmla="*/ 26 h 28"/>
                <a:gd name="T40" fmla="*/ 37 w 39"/>
                <a:gd name="T41" fmla="*/ 28 h 28"/>
                <a:gd name="T42" fmla="*/ 35 w 39"/>
                <a:gd name="T43" fmla="*/ 28 h 28"/>
                <a:gd name="T44" fmla="*/ 33 w 39"/>
                <a:gd name="T45" fmla="*/ 26 h 28"/>
                <a:gd name="T46" fmla="*/ 32 w 39"/>
                <a:gd name="T47" fmla="*/ 25 h 28"/>
                <a:gd name="T48" fmla="*/ 30 w 39"/>
                <a:gd name="T49" fmla="*/ 25 h 28"/>
                <a:gd name="T50" fmla="*/ 30 w 39"/>
                <a:gd name="T51" fmla="*/ 23 h 28"/>
                <a:gd name="T52" fmla="*/ 29 w 39"/>
                <a:gd name="T53" fmla="*/ 22 h 28"/>
                <a:gd name="T54" fmla="*/ 28 w 39"/>
                <a:gd name="T55" fmla="*/ 20 h 28"/>
                <a:gd name="T56" fmla="*/ 26 w 39"/>
                <a:gd name="T57" fmla="*/ 20 h 28"/>
                <a:gd name="T58" fmla="*/ 23 w 39"/>
                <a:gd name="T59" fmla="*/ 19 h 28"/>
                <a:gd name="T60" fmla="*/ 21 w 39"/>
                <a:gd name="T61" fmla="*/ 17 h 28"/>
                <a:gd name="T62" fmla="*/ 19 w 39"/>
                <a:gd name="T63" fmla="*/ 16 h 28"/>
                <a:gd name="T64" fmla="*/ 19 w 39"/>
                <a:gd name="T65" fmla="*/ 14 h 28"/>
                <a:gd name="T66" fmla="*/ 21 w 39"/>
                <a:gd name="T67" fmla="*/ 13 h 28"/>
                <a:gd name="T68" fmla="*/ 19 w 39"/>
                <a:gd name="T69" fmla="*/ 13 h 28"/>
                <a:gd name="T70" fmla="*/ 18 w 39"/>
                <a:gd name="T71" fmla="*/ 12 h 28"/>
                <a:gd name="T72" fmla="*/ 17 w 39"/>
                <a:gd name="T73" fmla="*/ 12 h 28"/>
                <a:gd name="T74" fmla="*/ 15 w 39"/>
                <a:gd name="T75" fmla="*/ 12 h 28"/>
                <a:gd name="T76" fmla="*/ 15 w 39"/>
                <a:gd name="T77" fmla="*/ 10 h 28"/>
                <a:gd name="T78" fmla="*/ 14 w 39"/>
                <a:gd name="T79" fmla="*/ 10 h 28"/>
                <a:gd name="T80" fmla="*/ 12 w 39"/>
                <a:gd name="T81" fmla="*/ 7 h 28"/>
                <a:gd name="T82" fmla="*/ 11 w 39"/>
                <a:gd name="T83" fmla="*/ 7 h 28"/>
                <a:gd name="T84" fmla="*/ 10 w 39"/>
                <a:gd name="T85" fmla="*/ 7 h 28"/>
                <a:gd name="T86" fmla="*/ 5 w 39"/>
                <a:gd name="T87" fmla="*/ 7 h 28"/>
                <a:gd name="T88" fmla="*/ 3 w 39"/>
                <a:gd name="T89" fmla="*/ 7 h 28"/>
                <a:gd name="T90" fmla="*/ 0 w 39"/>
                <a:gd name="T91" fmla="*/ 6 h 2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
                <a:gd name="T139" fmla="*/ 0 h 28"/>
                <a:gd name="T140" fmla="*/ 39 w 39"/>
                <a:gd name="T141" fmla="*/ 28 h 2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 h="28">
                  <a:moveTo>
                    <a:pt x="0" y="6"/>
                  </a:moveTo>
                  <a:lnTo>
                    <a:pt x="1" y="4"/>
                  </a:lnTo>
                  <a:lnTo>
                    <a:pt x="1" y="3"/>
                  </a:lnTo>
                  <a:lnTo>
                    <a:pt x="3" y="0"/>
                  </a:lnTo>
                  <a:lnTo>
                    <a:pt x="10" y="1"/>
                  </a:lnTo>
                  <a:lnTo>
                    <a:pt x="22" y="4"/>
                  </a:lnTo>
                  <a:lnTo>
                    <a:pt x="26" y="6"/>
                  </a:lnTo>
                  <a:lnTo>
                    <a:pt x="32" y="7"/>
                  </a:lnTo>
                  <a:lnTo>
                    <a:pt x="36" y="12"/>
                  </a:lnTo>
                  <a:lnTo>
                    <a:pt x="39" y="13"/>
                  </a:lnTo>
                  <a:lnTo>
                    <a:pt x="37" y="14"/>
                  </a:lnTo>
                  <a:lnTo>
                    <a:pt x="37" y="16"/>
                  </a:lnTo>
                  <a:lnTo>
                    <a:pt x="36" y="16"/>
                  </a:lnTo>
                  <a:lnTo>
                    <a:pt x="35" y="17"/>
                  </a:lnTo>
                  <a:lnTo>
                    <a:pt x="36" y="19"/>
                  </a:lnTo>
                  <a:lnTo>
                    <a:pt x="36" y="20"/>
                  </a:lnTo>
                  <a:lnTo>
                    <a:pt x="35" y="22"/>
                  </a:lnTo>
                  <a:lnTo>
                    <a:pt x="35" y="23"/>
                  </a:lnTo>
                  <a:lnTo>
                    <a:pt x="37" y="25"/>
                  </a:lnTo>
                  <a:lnTo>
                    <a:pt x="37" y="26"/>
                  </a:lnTo>
                  <a:lnTo>
                    <a:pt x="37" y="28"/>
                  </a:lnTo>
                  <a:lnTo>
                    <a:pt x="35" y="28"/>
                  </a:lnTo>
                  <a:lnTo>
                    <a:pt x="33" y="26"/>
                  </a:lnTo>
                  <a:lnTo>
                    <a:pt x="32" y="25"/>
                  </a:lnTo>
                  <a:lnTo>
                    <a:pt x="30" y="25"/>
                  </a:lnTo>
                  <a:lnTo>
                    <a:pt x="30" y="23"/>
                  </a:lnTo>
                  <a:lnTo>
                    <a:pt x="29" y="22"/>
                  </a:lnTo>
                  <a:lnTo>
                    <a:pt x="28" y="20"/>
                  </a:lnTo>
                  <a:lnTo>
                    <a:pt x="26" y="20"/>
                  </a:lnTo>
                  <a:lnTo>
                    <a:pt x="23" y="19"/>
                  </a:lnTo>
                  <a:lnTo>
                    <a:pt x="21" y="17"/>
                  </a:lnTo>
                  <a:lnTo>
                    <a:pt x="19" y="16"/>
                  </a:lnTo>
                  <a:lnTo>
                    <a:pt x="19" y="14"/>
                  </a:lnTo>
                  <a:lnTo>
                    <a:pt x="21" y="13"/>
                  </a:lnTo>
                  <a:lnTo>
                    <a:pt x="19" y="13"/>
                  </a:lnTo>
                  <a:lnTo>
                    <a:pt x="18" y="12"/>
                  </a:lnTo>
                  <a:lnTo>
                    <a:pt x="17" y="12"/>
                  </a:lnTo>
                  <a:lnTo>
                    <a:pt x="15" y="12"/>
                  </a:lnTo>
                  <a:lnTo>
                    <a:pt x="15" y="10"/>
                  </a:lnTo>
                  <a:lnTo>
                    <a:pt x="14" y="10"/>
                  </a:lnTo>
                  <a:lnTo>
                    <a:pt x="12" y="7"/>
                  </a:lnTo>
                  <a:lnTo>
                    <a:pt x="11" y="7"/>
                  </a:lnTo>
                  <a:lnTo>
                    <a:pt x="10" y="7"/>
                  </a:lnTo>
                  <a:lnTo>
                    <a:pt x="5" y="7"/>
                  </a:lnTo>
                  <a:lnTo>
                    <a:pt x="3" y="7"/>
                  </a:lnTo>
                  <a:lnTo>
                    <a:pt x="0" y="6"/>
                  </a:lnTo>
                  <a:close/>
                </a:path>
              </a:pathLst>
            </a:custGeom>
            <a:solidFill>
              <a:srgbClr val="339933"/>
            </a:solidFill>
            <a:ln w="9525">
              <a:noFill/>
              <a:round/>
              <a:headEnd/>
              <a:tailEnd/>
            </a:ln>
          </p:spPr>
          <p:txBody>
            <a:bodyPr>
              <a:prstTxWarp prst="textNoShape">
                <a:avLst/>
              </a:prstTxWarp>
            </a:bodyPr>
            <a:lstStyle/>
            <a:p>
              <a:endParaRPr lang="en-US"/>
            </a:p>
          </p:txBody>
        </p:sp>
        <p:sp>
          <p:nvSpPr>
            <p:cNvPr id="62483" name="Freeform 490"/>
            <p:cNvSpPr>
              <a:spLocks noChangeAspect="1"/>
            </p:cNvSpPr>
            <p:nvPr/>
          </p:nvSpPr>
          <p:spPr bwMode="auto">
            <a:xfrm>
              <a:off x="1868" y="907"/>
              <a:ext cx="24" cy="14"/>
            </a:xfrm>
            <a:custGeom>
              <a:avLst/>
              <a:gdLst>
                <a:gd name="T0" fmla="*/ 0 w 24"/>
                <a:gd name="T1" fmla="*/ 0 h 14"/>
                <a:gd name="T2" fmla="*/ 0 w 24"/>
                <a:gd name="T3" fmla="*/ 2 h 14"/>
                <a:gd name="T4" fmla="*/ 1 w 24"/>
                <a:gd name="T5" fmla="*/ 3 h 14"/>
                <a:gd name="T6" fmla="*/ 3 w 24"/>
                <a:gd name="T7" fmla="*/ 3 h 14"/>
                <a:gd name="T8" fmla="*/ 3 w 24"/>
                <a:gd name="T9" fmla="*/ 4 h 14"/>
                <a:gd name="T10" fmla="*/ 4 w 24"/>
                <a:gd name="T11" fmla="*/ 4 h 14"/>
                <a:gd name="T12" fmla="*/ 4 w 24"/>
                <a:gd name="T13" fmla="*/ 3 h 14"/>
                <a:gd name="T14" fmla="*/ 7 w 24"/>
                <a:gd name="T15" fmla="*/ 3 h 14"/>
                <a:gd name="T16" fmla="*/ 7 w 24"/>
                <a:gd name="T17" fmla="*/ 4 h 14"/>
                <a:gd name="T18" fmla="*/ 8 w 24"/>
                <a:gd name="T19" fmla="*/ 4 h 14"/>
                <a:gd name="T20" fmla="*/ 10 w 24"/>
                <a:gd name="T21" fmla="*/ 4 h 14"/>
                <a:gd name="T22" fmla="*/ 11 w 24"/>
                <a:gd name="T23" fmla="*/ 4 h 14"/>
                <a:gd name="T24" fmla="*/ 13 w 24"/>
                <a:gd name="T25" fmla="*/ 6 h 14"/>
                <a:gd name="T26" fmla="*/ 13 w 24"/>
                <a:gd name="T27" fmla="*/ 8 h 14"/>
                <a:gd name="T28" fmla="*/ 13 w 24"/>
                <a:gd name="T29" fmla="*/ 9 h 14"/>
                <a:gd name="T30" fmla="*/ 11 w 24"/>
                <a:gd name="T31" fmla="*/ 11 h 14"/>
                <a:gd name="T32" fmla="*/ 11 w 24"/>
                <a:gd name="T33" fmla="*/ 12 h 14"/>
                <a:gd name="T34" fmla="*/ 13 w 24"/>
                <a:gd name="T35" fmla="*/ 12 h 14"/>
                <a:gd name="T36" fmla="*/ 14 w 24"/>
                <a:gd name="T37" fmla="*/ 11 h 14"/>
                <a:gd name="T38" fmla="*/ 15 w 24"/>
                <a:gd name="T39" fmla="*/ 11 h 14"/>
                <a:gd name="T40" fmla="*/ 18 w 24"/>
                <a:gd name="T41" fmla="*/ 12 h 14"/>
                <a:gd name="T42" fmla="*/ 18 w 24"/>
                <a:gd name="T43" fmla="*/ 14 h 14"/>
                <a:gd name="T44" fmla="*/ 19 w 24"/>
                <a:gd name="T45" fmla="*/ 14 h 14"/>
                <a:gd name="T46" fmla="*/ 21 w 24"/>
                <a:gd name="T47" fmla="*/ 14 h 14"/>
                <a:gd name="T48" fmla="*/ 22 w 24"/>
                <a:gd name="T49" fmla="*/ 14 h 14"/>
                <a:gd name="T50" fmla="*/ 21 w 24"/>
                <a:gd name="T51" fmla="*/ 14 h 14"/>
                <a:gd name="T52" fmla="*/ 21 w 24"/>
                <a:gd name="T53" fmla="*/ 12 h 14"/>
                <a:gd name="T54" fmla="*/ 22 w 24"/>
                <a:gd name="T55" fmla="*/ 14 h 14"/>
                <a:gd name="T56" fmla="*/ 24 w 24"/>
                <a:gd name="T57" fmla="*/ 14 h 14"/>
                <a:gd name="T58" fmla="*/ 24 w 24"/>
                <a:gd name="T59" fmla="*/ 12 h 14"/>
                <a:gd name="T60" fmla="*/ 22 w 24"/>
                <a:gd name="T61" fmla="*/ 12 h 14"/>
                <a:gd name="T62" fmla="*/ 21 w 24"/>
                <a:gd name="T63" fmla="*/ 11 h 14"/>
                <a:gd name="T64" fmla="*/ 22 w 24"/>
                <a:gd name="T65" fmla="*/ 11 h 14"/>
                <a:gd name="T66" fmla="*/ 24 w 24"/>
                <a:gd name="T67" fmla="*/ 11 h 14"/>
                <a:gd name="T68" fmla="*/ 22 w 24"/>
                <a:gd name="T69" fmla="*/ 9 h 14"/>
                <a:gd name="T70" fmla="*/ 21 w 24"/>
                <a:gd name="T71" fmla="*/ 9 h 14"/>
                <a:gd name="T72" fmla="*/ 19 w 24"/>
                <a:gd name="T73" fmla="*/ 8 h 14"/>
                <a:gd name="T74" fmla="*/ 18 w 24"/>
                <a:gd name="T75" fmla="*/ 8 h 14"/>
                <a:gd name="T76" fmla="*/ 17 w 24"/>
                <a:gd name="T77" fmla="*/ 6 h 14"/>
                <a:gd name="T78" fmla="*/ 15 w 24"/>
                <a:gd name="T79" fmla="*/ 4 h 14"/>
                <a:gd name="T80" fmla="*/ 14 w 24"/>
                <a:gd name="T81" fmla="*/ 3 h 14"/>
                <a:gd name="T82" fmla="*/ 13 w 24"/>
                <a:gd name="T83" fmla="*/ 3 h 14"/>
                <a:gd name="T84" fmla="*/ 13 w 24"/>
                <a:gd name="T85" fmla="*/ 2 h 14"/>
                <a:gd name="T86" fmla="*/ 11 w 24"/>
                <a:gd name="T87" fmla="*/ 2 h 14"/>
                <a:gd name="T88" fmla="*/ 8 w 24"/>
                <a:gd name="T89" fmla="*/ 0 h 14"/>
                <a:gd name="T90" fmla="*/ 8 w 24"/>
                <a:gd name="T91" fmla="*/ 2 h 14"/>
                <a:gd name="T92" fmla="*/ 5 w 24"/>
                <a:gd name="T93" fmla="*/ 0 h 14"/>
                <a:gd name="T94" fmla="*/ 4 w 24"/>
                <a:gd name="T95" fmla="*/ 0 h 14"/>
                <a:gd name="T96" fmla="*/ 3 w 24"/>
                <a:gd name="T97" fmla="*/ 0 h 14"/>
                <a:gd name="T98" fmla="*/ 0 w 24"/>
                <a:gd name="T99" fmla="*/ 0 h 1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
                <a:gd name="T151" fmla="*/ 0 h 14"/>
                <a:gd name="T152" fmla="*/ 24 w 24"/>
                <a:gd name="T153" fmla="*/ 14 h 1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 h="14">
                  <a:moveTo>
                    <a:pt x="0" y="0"/>
                  </a:moveTo>
                  <a:lnTo>
                    <a:pt x="0" y="2"/>
                  </a:lnTo>
                  <a:lnTo>
                    <a:pt x="1" y="3"/>
                  </a:lnTo>
                  <a:lnTo>
                    <a:pt x="3" y="3"/>
                  </a:lnTo>
                  <a:lnTo>
                    <a:pt x="3" y="4"/>
                  </a:lnTo>
                  <a:lnTo>
                    <a:pt x="4" y="4"/>
                  </a:lnTo>
                  <a:lnTo>
                    <a:pt x="4" y="3"/>
                  </a:lnTo>
                  <a:lnTo>
                    <a:pt x="7" y="3"/>
                  </a:lnTo>
                  <a:lnTo>
                    <a:pt x="7" y="4"/>
                  </a:lnTo>
                  <a:lnTo>
                    <a:pt x="8" y="4"/>
                  </a:lnTo>
                  <a:lnTo>
                    <a:pt x="10" y="4"/>
                  </a:lnTo>
                  <a:lnTo>
                    <a:pt x="11" y="4"/>
                  </a:lnTo>
                  <a:lnTo>
                    <a:pt x="13" y="6"/>
                  </a:lnTo>
                  <a:lnTo>
                    <a:pt x="13" y="8"/>
                  </a:lnTo>
                  <a:lnTo>
                    <a:pt x="13" y="9"/>
                  </a:lnTo>
                  <a:lnTo>
                    <a:pt x="11" y="11"/>
                  </a:lnTo>
                  <a:lnTo>
                    <a:pt x="11" y="12"/>
                  </a:lnTo>
                  <a:lnTo>
                    <a:pt x="13" y="12"/>
                  </a:lnTo>
                  <a:lnTo>
                    <a:pt x="14" y="11"/>
                  </a:lnTo>
                  <a:lnTo>
                    <a:pt x="15" y="11"/>
                  </a:lnTo>
                  <a:lnTo>
                    <a:pt x="18" y="12"/>
                  </a:lnTo>
                  <a:lnTo>
                    <a:pt x="18" y="14"/>
                  </a:lnTo>
                  <a:lnTo>
                    <a:pt x="19" y="14"/>
                  </a:lnTo>
                  <a:lnTo>
                    <a:pt x="21" y="14"/>
                  </a:lnTo>
                  <a:lnTo>
                    <a:pt x="22" y="14"/>
                  </a:lnTo>
                  <a:lnTo>
                    <a:pt x="21" y="14"/>
                  </a:lnTo>
                  <a:lnTo>
                    <a:pt x="21" y="12"/>
                  </a:lnTo>
                  <a:lnTo>
                    <a:pt x="22" y="14"/>
                  </a:lnTo>
                  <a:lnTo>
                    <a:pt x="24" y="14"/>
                  </a:lnTo>
                  <a:lnTo>
                    <a:pt x="24" y="12"/>
                  </a:lnTo>
                  <a:lnTo>
                    <a:pt x="22" y="12"/>
                  </a:lnTo>
                  <a:lnTo>
                    <a:pt x="21" y="11"/>
                  </a:lnTo>
                  <a:lnTo>
                    <a:pt x="22" y="11"/>
                  </a:lnTo>
                  <a:lnTo>
                    <a:pt x="24" y="11"/>
                  </a:lnTo>
                  <a:lnTo>
                    <a:pt x="22" y="9"/>
                  </a:lnTo>
                  <a:lnTo>
                    <a:pt x="21" y="9"/>
                  </a:lnTo>
                  <a:lnTo>
                    <a:pt x="19" y="8"/>
                  </a:lnTo>
                  <a:lnTo>
                    <a:pt x="18" y="8"/>
                  </a:lnTo>
                  <a:lnTo>
                    <a:pt x="17" y="6"/>
                  </a:lnTo>
                  <a:lnTo>
                    <a:pt x="15" y="4"/>
                  </a:lnTo>
                  <a:lnTo>
                    <a:pt x="14" y="3"/>
                  </a:lnTo>
                  <a:lnTo>
                    <a:pt x="13" y="3"/>
                  </a:lnTo>
                  <a:lnTo>
                    <a:pt x="13" y="2"/>
                  </a:lnTo>
                  <a:lnTo>
                    <a:pt x="11" y="2"/>
                  </a:lnTo>
                  <a:lnTo>
                    <a:pt x="8" y="0"/>
                  </a:lnTo>
                  <a:lnTo>
                    <a:pt x="8" y="2"/>
                  </a:lnTo>
                  <a:lnTo>
                    <a:pt x="5" y="0"/>
                  </a:lnTo>
                  <a:lnTo>
                    <a:pt x="4" y="0"/>
                  </a:lnTo>
                  <a:lnTo>
                    <a:pt x="3" y="0"/>
                  </a:lnTo>
                  <a:lnTo>
                    <a:pt x="0" y="0"/>
                  </a:lnTo>
                  <a:close/>
                </a:path>
              </a:pathLst>
            </a:custGeom>
            <a:solidFill>
              <a:srgbClr val="339933"/>
            </a:solidFill>
            <a:ln w="9525">
              <a:noFill/>
              <a:round/>
              <a:headEnd/>
              <a:tailEnd/>
            </a:ln>
          </p:spPr>
          <p:txBody>
            <a:bodyPr>
              <a:prstTxWarp prst="textNoShape">
                <a:avLst/>
              </a:prstTxWarp>
            </a:bodyPr>
            <a:lstStyle/>
            <a:p>
              <a:endParaRPr lang="en-US"/>
            </a:p>
          </p:txBody>
        </p:sp>
        <p:sp>
          <p:nvSpPr>
            <p:cNvPr id="62484" name="Freeform 491"/>
            <p:cNvSpPr>
              <a:spLocks noChangeAspect="1"/>
            </p:cNvSpPr>
            <p:nvPr/>
          </p:nvSpPr>
          <p:spPr bwMode="auto">
            <a:xfrm>
              <a:off x="1882" y="986"/>
              <a:ext cx="16" cy="8"/>
            </a:xfrm>
            <a:custGeom>
              <a:avLst/>
              <a:gdLst>
                <a:gd name="T0" fmla="*/ 0 w 16"/>
                <a:gd name="T1" fmla="*/ 5 h 8"/>
                <a:gd name="T2" fmla="*/ 1 w 16"/>
                <a:gd name="T3" fmla="*/ 1 h 8"/>
                <a:gd name="T4" fmla="*/ 3 w 16"/>
                <a:gd name="T5" fmla="*/ 1 h 8"/>
                <a:gd name="T6" fmla="*/ 4 w 16"/>
                <a:gd name="T7" fmla="*/ 1 h 8"/>
                <a:gd name="T8" fmla="*/ 5 w 16"/>
                <a:gd name="T9" fmla="*/ 0 h 8"/>
                <a:gd name="T10" fmla="*/ 7 w 16"/>
                <a:gd name="T11" fmla="*/ 1 h 8"/>
                <a:gd name="T12" fmla="*/ 7 w 16"/>
                <a:gd name="T13" fmla="*/ 3 h 8"/>
                <a:gd name="T14" fmla="*/ 8 w 16"/>
                <a:gd name="T15" fmla="*/ 1 h 8"/>
                <a:gd name="T16" fmla="*/ 9 w 16"/>
                <a:gd name="T17" fmla="*/ 3 h 8"/>
                <a:gd name="T18" fmla="*/ 11 w 16"/>
                <a:gd name="T19" fmla="*/ 3 h 8"/>
                <a:gd name="T20" fmla="*/ 12 w 16"/>
                <a:gd name="T21" fmla="*/ 5 h 8"/>
                <a:gd name="T22" fmla="*/ 13 w 16"/>
                <a:gd name="T23" fmla="*/ 5 h 8"/>
                <a:gd name="T24" fmla="*/ 14 w 16"/>
                <a:gd name="T25" fmla="*/ 6 h 8"/>
                <a:gd name="T26" fmla="*/ 16 w 16"/>
                <a:gd name="T27" fmla="*/ 6 h 8"/>
                <a:gd name="T28" fmla="*/ 16 w 16"/>
                <a:gd name="T29" fmla="*/ 8 h 8"/>
                <a:gd name="T30" fmla="*/ 16 w 16"/>
                <a:gd name="T31" fmla="*/ 6 h 8"/>
                <a:gd name="T32" fmla="*/ 14 w 16"/>
                <a:gd name="T33" fmla="*/ 6 h 8"/>
                <a:gd name="T34" fmla="*/ 13 w 16"/>
                <a:gd name="T35" fmla="*/ 6 h 8"/>
                <a:gd name="T36" fmla="*/ 13 w 16"/>
                <a:gd name="T37" fmla="*/ 8 h 8"/>
                <a:gd name="T38" fmla="*/ 12 w 16"/>
                <a:gd name="T39" fmla="*/ 8 h 8"/>
                <a:gd name="T40" fmla="*/ 11 w 16"/>
                <a:gd name="T41" fmla="*/ 8 h 8"/>
                <a:gd name="T42" fmla="*/ 11 w 16"/>
                <a:gd name="T43" fmla="*/ 6 h 8"/>
                <a:gd name="T44" fmla="*/ 9 w 16"/>
                <a:gd name="T45" fmla="*/ 5 h 8"/>
                <a:gd name="T46" fmla="*/ 7 w 16"/>
                <a:gd name="T47" fmla="*/ 5 h 8"/>
                <a:gd name="T48" fmla="*/ 7 w 16"/>
                <a:gd name="T49" fmla="*/ 3 h 8"/>
                <a:gd name="T50" fmla="*/ 7 w 16"/>
                <a:gd name="T51" fmla="*/ 5 h 8"/>
                <a:gd name="T52" fmla="*/ 5 w 16"/>
                <a:gd name="T53" fmla="*/ 3 h 8"/>
                <a:gd name="T54" fmla="*/ 4 w 16"/>
                <a:gd name="T55" fmla="*/ 1 h 8"/>
                <a:gd name="T56" fmla="*/ 3 w 16"/>
                <a:gd name="T57" fmla="*/ 1 h 8"/>
                <a:gd name="T58" fmla="*/ 3 w 16"/>
                <a:gd name="T59" fmla="*/ 3 h 8"/>
                <a:gd name="T60" fmla="*/ 1 w 16"/>
                <a:gd name="T61" fmla="*/ 3 h 8"/>
                <a:gd name="T62" fmla="*/ 0 w 16"/>
                <a:gd name="T63" fmla="*/ 5 h 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
                <a:gd name="T97" fmla="*/ 0 h 8"/>
                <a:gd name="T98" fmla="*/ 16 w 16"/>
                <a:gd name="T99" fmla="*/ 8 h 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 h="8">
                  <a:moveTo>
                    <a:pt x="0" y="5"/>
                  </a:moveTo>
                  <a:lnTo>
                    <a:pt x="1" y="1"/>
                  </a:lnTo>
                  <a:lnTo>
                    <a:pt x="3" y="1"/>
                  </a:lnTo>
                  <a:lnTo>
                    <a:pt x="4" y="1"/>
                  </a:lnTo>
                  <a:lnTo>
                    <a:pt x="5" y="0"/>
                  </a:lnTo>
                  <a:lnTo>
                    <a:pt x="7" y="1"/>
                  </a:lnTo>
                  <a:lnTo>
                    <a:pt x="7" y="3"/>
                  </a:lnTo>
                  <a:lnTo>
                    <a:pt x="8" y="1"/>
                  </a:lnTo>
                  <a:lnTo>
                    <a:pt x="9" y="3"/>
                  </a:lnTo>
                  <a:lnTo>
                    <a:pt x="11" y="3"/>
                  </a:lnTo>
                  <a:lnTo>
                    <a:pt x="12" y="5"/>
                  </a:lnTo>
                  <a:lnTo>
                    <a:pt x="13" y="5"/>
                  </a:lnTo>
                  <a:lnTo>
                    <a:pt x="14" y="6"/>
                  </a:lnTo>
                  <a:lnTo>
                    <a:pt x="16" y="6"/>
                  </a:lnTo>
                  <a:lnTo>
                    <a:pt x="16" y="8"/>
                  </a:lnTo>
                  <a:lnTo>
                    <a:pt x="16" y="6"/>
                  </a:lnTo>
                  <a:lnTo>
                    <a:pt x="14" y="6"/>
                  </a:lnTo>
                  <a:lnTo>
                    <a:pt x="13" y="6"/>
                  </a:lnTo>
                  <a:lnTo>
                    <a:pt x="13" y="8"/>
                  </a:lnTo>
                  <a:lnTo>
                    <a:pt x="12" y="8"/>
                  </a:lnTo>
                  <a:lnTo>
                    <a:pt x="11" y="8"/>
                  </a:lnTo>
                  <a:lnTo>
                    <a:pt x="11" y="6"/>
                  </a:lnTo>
                  <a:lnTo>
                    <a:pt x="9" y="5"/>
                  </a:lnTo>
                  <a:lnTo>
                    <a:pt x="7" y="5"/>
                  </a:lnTo>
                  <a:lnTo>
                    <a:pt x="7" y="3"/>
                  </a:lnTo>
                  <a:lnTo>
                    <a:pt x="7" y="5"/>
                  </a:lnTo>
                  <a:lnTo>
                    <a:pt x="5" y="3"/>
                  </a:lnTo>
                  <a:lnTo>
                    <a:pt x="4" y="1"/>
                  </a:lnTo>
                  <a:lnTo>
                    <a:pt x="3" y="1"/>
                  </a:lnTo>
                  <a:lnTo>
                    <a:pt x="3" y="3"/>
                  </a:lnTo>
                  <a:lnTo>
                    <a:pt x="1" y="3"/>
                  </a:lnTo>
                  <a:lnTo>
                    <a:pt x="0" y="5"/>
                  </a:lnTo>
                  <a:close/>
                </a:path>
              </a:pathLst>
            </a:custGeom>
            <a:solidFill>
              <a:srgbClr val="339933"/>
            </a:solidFill>
            <a:ln w="9525">
              <a:noFill/>
              <a:round/>
              <a:headEnd/>
              <a:tailEnd/>
            </a:ln>
          </p:spPr>
          <p:txBody>
            <a:bodyPr>
              <a:prstTxWarp prst="textNoShape">
                <a:avLst/>
              </a:prstTxWarp>
            </a:bodyPr>
            <a:lstStyle/>
            <a:p>
              <a:endParaRPr lang="en-US"/>
            </a:p>
          </p:txBody>
        </p:sp>
        <p:sp>
          <p:nvSpPr>
            <p:cNvPr id="62485" name="Freeform 492"/>
            <p:cNvSpPr>
              <a:spLocks noChangeAspect="1"/>
            </p:cNvSpPr>
            <p:nvPr/>
          </p:nvSpPr>
          <p:spPr bwMode="auto">
            <a:xfrm>
              <a:off x="1897" y="990"/>
              <a:ext cx="11" cy="6"/>
            </a:xfrm>
            <a:custGeom>
              <a:avLst/>
              <a:gdLst>
                <a:gd name="T0" fmla="*/ 0 w 11"/>
                <a:gd name="T1" fmla="*/ 4 h 6"/>
                <a:gd name="T2" fmla="*/ 1 w 11"/>
                <a:gd name="T3" fmla="*/ 4 h 6"/>
                <a:gd name="T4" fmla="*/ 3 w 11"/>
                <a:gd name="T5" fmla="*/ 4 h 6"/>
                <a:gd name="T6" fmla="*/ 4 w 11"/>
                <a:gd name="T7" fmla="*/ 6 h 6"/>
                <a:gd name="T8" fmla="*/ 5 w 11"/>
                <a:gd name="T9" fmla="*/ 6 h 6"/>
                <a:gd name="T10" fmla="*/ 7 w 11"/>
                <a:gd name="T11" fmla="*/ 4 h 6"/>
                <a:gd name="T12" fmla="*/ 5 w 11"/>
                <a:gd name="T13" fmla="*/ 4 h 6"/>
                <a:gd name="T14" fmla="*/ 7 w 11"/>
                <a:gd name="T15" fmla="*/ 4 h 6"/>
                <a:gd name="T16" fmla="*/ 8 w 11"/>
                <a:gd name="T17" fmla="*/ 4 h 6"/>
                <a:gd name="T18" fmla="*/ 9 w 11"/>
                <a:gd name="T19" fmla="*/ 4 h 6"/>
                <a:gd name="T20" fmla="*/ 11 w 11"/>
                <a:gd name="T21" fmla="*/ 3 h 6"/>
                <a:gd name="T22" fmla="*/ 9 w 11"/>
                <a:gd name="T23" fmla="*/ 3 h 6"/>
                <a:gd name="T24" fmla="*/ 9 w 11"/>
                <a:gd name="T25" fmla="*/ 1 h 6"/>
                <a:gd name="T26" fmla="*/ 8 w 11"/>
                <a:gd name="T27" fmla="*/ 1 h 6"/>
                <a:gd name="T28" fmla="*/ 7 w 11"/>
                <a:gd name="T29" fmla="*/ 1 h 6"/>
                <a:gd name="T30" fmla="*/ 4 w 11"/>
                <a:gd name="T31" fmla="*/ 1 h 6"/>
                <a:gd name="T32" fmla="*/ 4 w 11"/>
                <a:gd name="T33" fmla="*/ 0 h 6"/>
                <a:gd name="T34" fmla="*/ 3 w 11"/>
                <a:gd name="T35" fmla="*/ 1 h 6"/>
                <a:gd name="T36" fmla="*/ 3 w 11"/>
                <a:gd name="T37" fmla="*/ 3 h 6"/>
                <a:gd name="T38" fmla="*/ 1 w 11"/>
                <a:gd name="T39" fmla="*/ 3 h 6"/>
                <a:gd name="T40" fmla="*/ 0 w 11"/>
                <a:gd name="T41" fmla="*/ 4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6"/>
                <a:gd name="T65" fmla="*/ 11 w 11"/>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6">
                  <a:moveTo>
                    <a:pt x="0" y="4"/>
                  </a:moveTo>
                  <a:lnTo>
                    <a:pt x="1" y="4"/>
                  </a:lnTo>
                  <a:lnTo>
                    <a:pt x="3" y="4"/>
                  </a:lnTo>
                  <a:lnTo>
                    <a:pt x="4" y="6"/>
                  </a:lnTo>
                  <a:lnTo>
                    <a:pt x="5" y="6"/>
                  </a:lnTo>
                  <a:lnTo>
                    <a:pt x="7" y="4"/>
                  </a:lnTo>
                  <a:lnTo>
                    <a:pt x="5" y="4"/>
                  </a:lnTo>
                  <a:lnTo>
                    <a:pt x="7" y="4"/>
                  </a:lnTo>
                  <a:lnTo>
                    <a:pt x="8" y="4"/>
                  </a:lnTo>
                  <a:lnTo>
                    <a:pt x="9" y="4"/>
                  </a:lnTo>
                  <a:lnTo>
                    <a:pt x="11" y="3"/>
                  </a:lnTo>
                  <a:lnTo>
                    <a:pt x="9" y="3"/>
                  </a:lnTo>
                  <a:lnTo>
                    <a:pt x="9" y="1"/>
                  </a:lnTo>
                  <a:lnTo>
                    <a:pt x="8" y="1"/>
                  </a:lnTo>
                  <a:lnTo>
                    <a:pt x="7" y="1"/>
                  </a:lnTo>
                  <a:lnTo>
                    <a:pt x="4" y="1"/>
                  </a:lnTo>
                  <a:lnTo>
                    <a:pt x="4" y="0"/>
                  </a:lnTo>
                  <a:lnTo>
                    <a:pt x="3" y="1"/>
                  </a:lnTo>
                  <a:lnTo>
                    <a:pt x="3" y="3"/>
                  </a:lnTo>
                  <a:lnTo>
                    <a:pt x="1" y="3"/>
                  </a:lnTo>
                  <a:lnTo>
                    <a:pt x="0" y="4"/>
                  </a:lnTo>
                  <a:close/>
                </a:path>
              </a:pathLst>
            </a:custGeom>
            <a:solidFill>
              <a:srgbClr val="339933"/>
            </a:solidFill>
            <a:ln w="9525">
              <a:noFill/>
              <a:round/>
              <a:headEnd/>
              <a:tailEnd/>
            </a:ln>
          </p:spPr>
          <p:txBody>
            <a:bodyPr>
              <a:prstTxWarp prst="textNoShape">
                <a:avLst/>
              </a:prstTxWarp>
            </a:bodyPr>
            <a:lstStyle/>
            <a:p>
              <a:endParaRPr lang="en-US"/>
            </a:p>
          </p:txBody>
        </p:sp>
        <p:sp>
          <p:nvSpPr>
            <p:cNvPr id="62486" name="Freeform 493"/>
            <p:cNvSpPr>
              <a:spLocks noChangeAspect="1"/>
            </p:cNvSpPr>
            <p:nvPr/>
          </p:nvSpPr>
          <p:spPr bwMode="auto">
            <a:xfrm>
              <a:off x="1890" y="1006"/>
              <a:ext cx="71" cy="115"/>
            </a:xfrm>
            <a:custGeom>
              <a:avLst/>
              <a:gdLst>
                <a:gd name="T0" fmla="*/ 8 w 71"/>
                <a:gd name="T1" fmla="*/ 2 h 115"/>
                <a:gd name="T2" fmla="*/ 12 w 71"/>
                <a:gd name="T3" fmla="*/ 0 h 115"/>
                <a:gd name="T4" fmla="*/ 11 w 71"/>
                <a:gd name="T5" fmla="*/ 4 h 115"/>
                <a:gd name="T6" fmla="*/ 12 w 71"/>
                <a:gd name="T7" fmla="*/ 4 h 115"/>
                <a:gd name="T8" fmla="*/ 15 w 71"/>
                <a:gd name="T9" fmla="*/ 3 h 115"/>
                <a:gd name="T10" fmla="*/ 21 w 71"/>
                <a:gd name="T11" fmla="*/ 4 h 115"/>
                <a:gd name="T12" fmla="*/ 32 w 71"/>
                <a:gd name="T13" fmla="*/ 9 h 115"/>
                <a:gd name="T14" fmla="*/ 35 w 71"/>
                <a:gd name="T15" fmla="*/ 9 h 115"/>
                <a:gd name="T16" fmla="*/ 40 w 71"/>
                <a:gd name="T17" fmla="*/ 10 h 115"/>
                <a:gd name="T18" fmla="*/ 49 w 71"/>
                <a:gd name="T19" fmla="*/ 20 h 115"/>
                <a:gd name="T20" fmla="*/ 58 w 71"/>
                <a:gd name="T21" fmla="*/ 24 h 115"/>
                <a:gd name="T22" fmla="*/ 71 w 71"/>
                <a:gd name="T23" fmla="*/ 32 h 115"/>
                <a:gd name="T24" fmla="*/ 67 w 71"/>
                <a:gd name="T25" fmla="*/ 39 h 115"/>
                <a:gd name="T26" fmla="*/ 64 w 71"/>
                <a:gd name="T27" fmla="*/ 45 h 115"/>
                <a:gd name="T28" fmla="*/ 62 w 71"/>
                <a:gd name="T29" fmla="*/ 51 h 115"/>
                <a:gd name="T30" fmla="*/ 61 w 71"/>
                <a:gd name="T31" fmla="*/ 56 h 115"/>
                <a:gd name="T32" fmla="*/ 55 w 71"/>
                <a:gd name="T33" fmla="*/ 60 h 115"/>
                <a:gd name="T34" fmla="*/ 49 w 71"/>
                <a:gd name="T35" fmla="*/ 65 h 115"/>
                <a:gd name="T36" fmla="*/ 47 w 71"/>
                <a:gd name="T37" fmla="*/ 71 h 115"/>
                <a:gd name="T38" fmla="*/ 43 w 71"/>
                <a:gd name="T39" fmla="*/ 74 h 115"/>
                <a:gd name="T40" fmla="*/ 40 w 71"/>
                <a:gd name="T41" fmla="*/ 80 h 115"/>
                <a:gd name="T42" fmla="*/ 36 w 71"/>
                <a:gd name="T43" fmla="*/ 80 h 115"/>
                <a:gd name="T44" fmla="*/ 37 w 71"/>
                <a:gd name="T45" fmla="*/ 84 h 115"/>
                <a:gd name="T46" fmla="*/ 32 w 71"/>
                <a:gd name="T47" fmla="*/ 86 h 115"/>
                <a:gd name="T48" fmla="*/ 29 w 71"/>
                <a:gd name="T49" fmla="*/ 91 h 115"/>
                <a:gd name="T50" fmla="*/ 28 w 71"/>
                <a:gd name="T51" fmla="*/ 92 h 115"/>
                <a:gd name="T52" fmla="*/ 25 w 71"/>
                <a:gd name="T53" fmla="*/ 96 h 115"/>
                <a:gd name="T54" fmla="*/ 25 w 71"/>
                <a:gd name="T55" fmla="*/ 100 h 115"/>
                <a:gd name="T56" fmla="*/ 25 w 71"/>
                <a:gd name="T57" fmla="*/ 103 h 115"/>
                <a:gd name="T58" fmla="*/ 22 w 71"/>
                <a:gd name="T59" fmla="*/ 107 h 115"/>
                <a:gd name="T60" fmla="*/ 26 w 71"/>
                <a:gd name="T61" fmla="*/ 113 h 115"/>
                <a:gd name="T62" fmla="*/ 22 w 71"/>
                <a:gd name="T63" fmla="*/ 113 h 115"/>
                <a:gd name="T64" fmla="*/ 17 w 71"/>
                <a:gd name="T65" fmla="*/ 107 h 115"/>
                <a:gd name="T66" fmla="*/ 17 w 71"/>
                <a:gd name="T67" fmla="*/ 92 h 115"/>
                <a:gd name="T68" fmla="*/ 14 w 71"/>
                <a:gd name="T69" fmla="*/ 84 h 115"/>
                <a:gd name="T70" fmla="*/ 15 w 71"/>
                <a:gd name="T71" fmla="*/ 77 h 115"/>
                <a:gd name="T72" fmla="*/ 17 w 71"/>
                <a:gd name="T73" fmla="*/ 72 h 115"/>
                <a:gd name="T74" fmla="*/ 17 w 71"/>
                <a:gd name="T75" fmla="*/ 63 h 115"/>
                <a:gd name="T76" fmla="*/ 18 w 71"/>
                <a:gd name="T77" fmla="*/ 54 h 115"/>
                <a:gd name="T78" fmla="*/ 14 w 71"/>
                <a:gd name="T79" fmla="*/ 48 h 115"/>
                <a:gd name="T80" fmla="*/ 7 w 71"/>
                <a:gd name="T81" fmla="*/ 45 h 115"/>
                <a:gd name="T82" fmla="*/ 4 w 71"/>
                <a:gd name="T83" fmla="*/ 38 h 115"/>
                <a:gd name="T84" fmla="*/ 3 w 71"/>
                <a:gd name="T85" fmla="*/ 33 h 115"/>
                <a:gd name="T86" fmla="*/ 1 w 71"/>
                <a:gd name="T87" fmla="*/ 30 h 115"/>
                <a:gd name="T88" fmla="*/ 0 w 71"/>
                <a:gd name="T89" fmla="*/ 24 h 115"/>
                <a:gd name="T90" fmla="*/ 3 w 71"/>
                <a:gd name="T91" fmla="*/ 12 h 115"/>
                <a:gd name="T92" fmla="*/ 6 w 71"/>
                <a:gd name="T93" fmla="*/ 4 h 11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
                <a:gd name="T142" fmla="*/ 0 h 115"/>
                <a:gd name="T143" fmla="*/ 71 w 71"/>
                <a:gd name="T144" fmla="*/ 115 h 11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 h="115">
                  <a:moveTo>
                    <a:pt x="6" y="4"/>
                  </a:moveTo>
                  <a:lnTo>
                    <a:pt x="6" y="4"/>
                  </a:lnTo>
                  <a:lnTo>
                    <a:pt x="8" y="2"/>
                  </a:lnTo>
                  <a:lnTo>
                    <a:pt x="10" y="2"/>
                  </a:lnTo>
                  <a:lnTo>
                    <a:pt x="11" y="0"/>
                  </a:lnTo>
                  <a:lnTo>
                    <a:pt x="12" y="0"/>
                  </a:lnTo>
                  <a:lnTo>
                    <a:pt x="12" y="2"/>
                  </a:lnTo>
                  <a:lnTo>
                    <a:pt x="11" y="2"/>
                  </a:lnTo>
                  <a:lnTo>
                    <a:pt x="11" y="4"/>
                  </a:lnTo>
                  <a:lnTo>
                    <a:pt x="11" y="6"/>
                  </a:lnTo>
                  <a:lnTo>
                    <a:pt x="12" y="6"/>
                  </a:lnTo>
                  <a:lnTo>
                    <a:pt x="12" y="4"/>
                  </a:lnTo>
                  <a:lnTo>
                    <a:pt x="14" y="2"/>
                  </a:lnTo>
                  <a:lnTo>
                    <a:pt x="14" y="3"/>
                  </a:lnTo>
                  <a:lnTo>
                    <a:pt x="15" y="3"/>
                  </a:lnTo>
                  <a:lnTo>
                    <a:pt x="17" y="3"/>
                  </a:lnTo>
                  <a:lnTo>
                    <a:pt x="18" y="4"/>
                  </a:lnTo>
                  <a:lnTo>
                    <a:pt x="21" y="4"/>
                  </a:lnTo>
                  <a:lnTo>
                    <a:pt x="26" y="4"/>
                  </a:lnTo>
                  <a:lnTo>
                    <a:pt x="28" y="7"/>
                  </a:lnTo>
                  <a:lnTo>
                    <a:pt x="32" y="9"/>
                  </a:lnTo>
                  <a:lnTo>
                    <a:pt x="32" y="10"/>
                  </a:lnTo>
                  <a:lnTo>
                    <a:pt x="33" y="9"/>
                  </a:lnTo>
                  <a:lnTo>
                    <a:pt x="35" y="9"/>
                  </a:lnTo>
                  <a:lnTo>
                    <a:pt x="36" y="10"/>
                  </a:lnTo>
                  <a:lnTo>
                    <a:pt x="39" y="10"/>
                  </a:lnTo>
                  <a:lnTo>
                    <a:pt x="40" y="10"/>
                  </a:lnTo>
                  <a:lnTo>
                    <a:pt x="43" y="14"/>
                  </a:lnTo>
                  <a:lnTo>
                    <a:pt x="47" y="17"/>
                  </a:lnTo>
                  <a:lnTo>
                    <a:pt x="49" y="20"/>
                  </a:lnTo>
                  <a:lnTo>
                    <a:pt x="47" y="22"/>
                  </a:lnTo>
                  <a:lnTo>
                    <a:pt x="51" y="22"/>
                  </a:lnTo>
                  <a:lnTo>
                    <a:pt x="58" y="24"/>
                  </a:lnTo>
                  <a:lnTo>
                    <a:pt x="65" y="26"/>
                  </a:lnTo>
                  <a:lnTo>
                    <a:pt x="69" y="29"/>
                  </a:lnTo>
                  <a:lnTo>
                    <a:pt x="71" y="32"/>
                  </a:lnTo>
                  <a:lnTo>
                    <a:pt x="71" y="35"/>
                  </a:lnTo>
                  <a:lnTo>
                    <a:pt x="69" y="38"/>
                  </a:lnTo>
                  <a:lnTo>
                    <a:pt x="67" y="39"/>
                  </a:lnTo>
                  <a:lnTo>
                    <a:pt x="67" y="41"/>
                  </a:lnTo>
                  <a:lnTo>
                    <a:pt x="65" y="44"/>
                  </a:lnTo>
                  <a:lnTo>
                    <a:pt x="64" y="45"/>
                  </a:lnTo>
                  <a:lnTo>
                    <a:pt x="65" y="48"/>
                  </a:lnTo>
                  <a:lnTo>
                    <a:pt x="64" y="51"/>
                  </a:lnTo>
                  <a:lnTo>
                    <a:pt x="62" y="51"/>
                  </a:lnTo>
                  <a:lnTo>
                    <a:pt x="62" y="53"/>
                  </a:lnTo>
                  <a:lnTo>
                    <a:pt x="61" y="54"/>
                  </a:lnTo>
                  <a:lnTo>
                    <a:pt x="61" y="56"/>
                  </a:lnTo>
                  <a:lnTo>
                    <a:pt x="60" y="57"/>
                  </a:lnTo>
                  <a:lnTo>
                    <a:pt x="57" y="59"/>
                  </a:lnTo>
                  <a:lnTo>
                    <a:pt x="55" y="60"/>
                  </a:lnTo>
                  <a:lnTo>
                    <a:pt x="54" y="60"/>
                  </a:lnTo>
                  <a:lnTo>
                    <a:pt x="51" y="62"/>
                  </a:lnTo>
                  <a:lnTo>
                    <a:pt x="49" y="65"/>
                  </a:lnTo>
                  <a:lnTo>
                    <a:pt x="49" y="66"/>
                  </a:lnTo>
                  <a:lnTo>
                    <a:pt x="49" y="69"/>
                  </a:lnTo>
                  <a:lnTo>
                    <a:pt x="47" y="71"/>
                  </a:lnTo>
                  <a:lnTo>
                    <a:pt x="47" y="72"/>
                  </a:lnTo>
                  <a:lnTo>
                    <a:pt x="46" y="74"/>
                  </a:lnTo>
                  <a:lnTo>
                    <a:pt x="43" y="74"/>
                  </a:lnTo>
                  <a:lnTo>
                    <a:pt x="43" y="76"/>
                  </a:lnTo>
                  <a:lnTo>
                    <a:pt x="42" y="78"/>
                  </a:lnTo>
                  <a:lnTo>
                    <a:pt x="40" y="80"/>
                  </a:lnTo>
                  <a:lnTo>
                    <a:pt x="39" y="80"/>
                  </a:lnTo>
                  <a:lnTo>
                    <a:pt x="37" y="80"/>
                  </a:lnTo>
                  <a:lnTo>
                    <a:pt x="36" y="80"/>
                  </a:lnTo>
                  <a:lnTo>
                    <a:pt x="37" y="81"/>
                  </a:lnTo>
                  <a:lnTo>
                    <a:pt x="37" y="83"/>
                  </a:lnTo>
                  <a:lnTo>
                    <a:pt x="37" y="84"/>
                  </a:lnTo>
                  <a:lnTo>
                    <a:pt x="36" y="86"/>
                  </a:lnTo>
                  <a:lnTo>
                    <a:pt x="35" y="86"/>
                  </a:lnTo>
                  <a:lnTo>
                    <a:pt x="32" y="86"/>
                  </a:lnTo>
                  <a:lnTo>
                    <a:pt x="32" y="88"/>
                  </a:lnTo>
                  <a:lnTo>
                    <a:pt x="32" y="89"/>
                  </a:lnTo>
                  <a:lnTo>
                    <a:pt x="29" y="91"/>
                  </a:lnTo>
                  <a:lnTo>
                    <a:pt x="28" y="89"/>
                  </a:lnTo>
                  <a:lnTo>
                    <a:pt x="28" y="91"/>
                  </a:lnTo>
                  <a:lnTo>
                    <a:pt x="28" y="92"/>
                  </a:lnTo>
                  <a:lnTo>
                    <a:pt x="28" y="94"/>
                  </a:lnTo>
                  <a:lnTo>
                    <a:pt x="26" y="96"/>
                  </a:lnTo>
                  <a:lnTo>
                    <a:pt x="25" y="96"/>
                  </a:lnTo>
                  <a:lnTo>
                    <a:pt x="23" y="98"/>
                  </a:lnTo>
                  <a:lnTo>
                    <a:pt x="23" y="100"/>
                  </a:lnTo>
                  <a:lnTo>
                    <a:pt x="25" y="100"/>
                  </a:lnTo>
                  <a:lnTo>
                    <a:pt x="26" y="101"/>
                  </a:lnTo>
                  <a:lnTo>
                    <a:pt x="26" y="103"/>
                  </a:lnTo>
                  <a:lnTo>
                    <a:pt x="25" y="103"/>
                  </a:lnTo>
                  <a:lnTo>
                    <a:pt x="22" y="103"/>
                  </a:lnTo>
                  <a:lnTo>
                    <a:pt x="22" y="104"/>
                  </a:lnTo>
                  <a:lnTo>
                    <a:pt x="22" y="107"/>
                  </a:lnTo>
                  <a:lnTo>
                    <a:pt x="21" y="109"/>
                  </a:lnTo>
                  <a:lnTo>
                    <a:pt x="25" y="112"/>
                  </a:lnTo>
                  <a:lnTo>
                    <a:pt x="26" y="113"/>
                  </a:lnTo>
                  <a:lnTo>
                    <a:pt x="25" y="115"/>
                  </a:lnTo>
                  <a:lnTo>
                    <a:pt x="23" y="115"/>
                  </a:lnTo>
                  <a:lnTo>
                    <a:pt x="22" y="113"/>
                  </a:lnTo>
                  <a:lnTo>
                    <a:pt x="19" y="112"/>
                  </a:lnTo>
                  <a:lnTo>
                    <a:pt x="18" y="110"/>
                  </a:lnTo>
                  <a:lnTo>
                    <a:pt x="17" y="107"/>
                  </a:lnTo>
                  <a:lnTo>
                    <a:pt x="17" y="106"/>
                  </a:lnTo>
                  <a:lnTo>
                    <a:pt x="17" y="104"/>
                  </a:lnTo>
                  <a:lnTo>
                    <a:pt x="17" y="92"/>
                  </a:lnTo>
                  <a:lnTo>
                    <a:pt x="15" y="89"/>
                  </a:lnTo>
                  <a:lnTo>
                    <a:pt x="14" y="88"/>
                  </a:lnTo>
                  <a:lnTo>
                    <a:pt x="14" y="84"/>
                  </a:lnTo>
                  <a:lnTo>
                    <a:pt x="15" y="83"/>
                  </a:lnTo>
                  <a:lnTo>
                    <a:pt x="17" y="80"/>
                  </a:lnTo>
                  <a:lnTo>
                    <a:pt x="15" y="77"/>
                  </a:lnTo>
                  <a:lnTo>
                    <a:pt x="15" y="76"/>
                  </a:lnTo>
                  <a:lnTo>
                    <a:pt x="15" y="74"/>
                  </a:lnTo>
                  <a:lnTo>
                    <a:pt x="17" y="72"/>
                  </a:lnTo>
                  <a:lnTo>
                    <a:pt x="17" y="69"/>
                  </a:lnTo>
                  <a:lnTo>
                    <a:pt x="17" y="68"/>
                  </a:lnTo>
                  <a:lnTo>
                    <a:pt x="17" y="63"/>
                  </a:lnTo>
                  <a:lnTo>
                    <a:pt x="17" y="60"/>
                  </a:lnTo>
                  <a:lnTo>
                    <a:pt x="17" y="59"/>
                  </a:lnTo>
                  <a:lnTo>
                    <a:pt x="18" y="54"/>
                  </a:lnTo>
                  <a:lnTo>
                    <a:pt x="17" y="53"/>
                  </a:lnTo>
                  <a:lnTo>
                    <a:pt x="15" y="51"/>
                  </a:lnTo>
                  <a:lnTo>
                    <a:pt x="14" y="48"/>
                  </a:lnTo>
                  <a:lnTo>
                    <a:pt x="12" y="47"/>
                  </a:lnTo>
                  <a:lnTo>
                    <a:pt x="10" y="45"/>
                  </a:lnTo>
                  <a:lnTo>
                    <a:pt x="7" y="45"/>
                  </a:lnTo>
                  <a:lnTo>
                    <a:pt x="6" y="42"/>
                  </a:lnTo>
                  <a:lnTo>
                    <a:pt x="4" y="41"/>
                  </a:lnTo>
                  <a:lnTo>
                    <a:pt x="4" y="38"/>
                  </a:lnTo>
                  <a:lnTo>
                    <a:pt x="4" y="36"/>
                  </a:lnTo>
                  <a:lnTo>
                    <a:pt x="3" y="35"/>
                  </a:lnTo>
                  <a:lnTo>
                    <a:pt x="3" y="33"/>
                  </a:lnTo>
                  <a:lnTo>
                    <a:pt x="1" y="33"/>
                  </a:lnTo>
                  <a:lnTo>
                    <a:pt x="0" y="32"/>
                  </a:lnTo>
                  <a:lnTo>
                    <a:pt x="1" y="30"/>
                  </a:lnTo>
                  <a:lnTo>
                    <a:pt x="1" y="27"/>
                  </a:lnTo>
                  <a:lnTo>
                    <a:pt x="0" y="26"/>
                  </a:lnTo>
                  <a:lnTo>
                    <a:pt x="0" y="24"/>
                  </a:lnTo>
                  <a:lnTo>
                    <a:pt x="0" y="21"/>
                  </a:lnTo>
                  <a:lnTo>
                    <a:pt x="3" y="15"/>
                  </a:lnTo>
                  <a:lnTo>
                    <a:pt x="3" y="12"/>
                  </a:lnTo>
                  <a:lnTo>
                    <a:pt x="4" y="9"/>
                  </a:lnTo>
                  <a:lnTo>
                    <a:pt x="4" y="7"/>
                  </a:lnTo>
                  <a:lnTo>
                    <a:pt x="6" y="4"/>
                  </a:lnTo>
                  <a:close/>
                </a:path>
              </a:pathLst>
            </a:custGeom>
            <a:solidFill>
              <a:srgbClr val="339933"/>
            </a:solidFill>
            <a:ln w="9525">
              <a:noFill/>
              <a:round/>
              <a:headEnd/>
              <a:tailEnd/>
            </a:ln>
          </p:spPr>
          <p:txBody>
            <a:bodyPr>
              <a:prstTxWarp prst="textNoShape">
                <a:avLst/>
              </a:prstTxWarp>
            </a:bodyPr>
            <a:lstStyle/>
            <a:p>
              <a:endParaRPr lang="en-US"/>
            </a:p>
          </p:txBody>
        </p:sp>
        <p:grpSp>
          <p:nvGrpSpPr>
            <p:cNvPr id="13" name="Group 494"/>
            <p:cNvGrpSpPr>
              <a:grpSpLocks noChangeAspect="1"/>
            </p:cNvGrpSpPr>
            <p:nvPr/>
          </p:nvGrpSpPr>
          <p:grpSpPr bwMode="auto">
            <a:xfrm>
              <a:off x="1749" y="882"/>
              <a:ext cx="261" cy="255"/>
              <a:chOff x="1749" y="882"/>
              <a:chExt cx="261" cy="255"/>
            </a:xfrm>
          </p:grpSpPr>
          <p:sp>
            <p:nvSpPr>
              <p:cNvPr id="62608" name="Oval 495"/>
              <p:cNvSpPr>
                <a:spLocks noChangeAspect="1" noChangeArrowheads="1"/>
              </p:cNvSpPr>
              <p:nvPr/>
            </p:nvSpPr>
            <p:spPr bwMode="auto">
              <a:xfrm>
                <a:off x="1749" y="882"/>
                <a:ext cx="245" cy="239"/>
              </a:xfrm>
              <a:prstGeom prst="ellipse">
                <a:avLst/>
              </a:prstGeom>
              <a:solidFill>
                <a:srgbClr val="C0DCE5"/>
              </a:solidFill>
              <a:ln w="9525">
                <a:noFill/>
                <a:round/>
                <a:headEnd/>
                <a:tailEnd/>
              </a:ln>
            </p:spPr>
            <p:txBody>
              <a:bodyPr>
                <a:prstTxWarp prst="textNoShape">
                  <a:avLst/>
                </a:prstTxWarp>
              </a:bodyPr>
              <a:lstStyle/>
              <a:p>
                <a:endParaRPr lang="en-US"/>
              </a:p>
            </p:txBody>
          </p:sp>
          <p:sp>
            <p:nvSpPr>
              <p:cNvPr id="62609" name="Oval 496"/>
              <p:cNvSpPr>
                <a:spLocks noChangeAspect="1" noChangeArrowheads="1"/>
              </p:cNvSpPr>
              <p:nvPr/>
            </p:nvSpPr>
            <p:spPr bwMode="auto">
              <a:xfrm>
                <a:off x="1765" y="898"/>
                <a:ext cx="245" cy="239"/>
              </a:xfrm>
              <a:prstGeom prst="ellipse">
                <a:avLst/>
              </a:prstGeom>
              <a:solidFill>
                <a:srgbClr val="5A767F"/>
              </a:solidFill>
              <a:ln w="9525">
                <a:noFill/>
                <a:round/>
                <a:headEnd/>
                <a:tailEnd/>
              </a:ln>
            </p:spPr>
            <p:txBody>
              <a:bodyPr>
                <a:prstTxWarp prst="textNoShape">
                  <a:avLst/>
                </a:prstTxWarp>
              </a:bodyPr>
              <a:lstStyle/>
              <a:p>
                <a:endParaRPr lang="en-US"/>
              </a:p>
            </p:txBody>
          </p:sp>
          <p:sp>
            <p:nvSpPr>
              <p:cNvPr id="62610" name="Oval 497"/>
              <p:cNvSpPr>
                <a:spLocks noChangeAspect="1" noChangeArrowheads="1"/>
              </p:cNvSpPr>
              <p:nvPr/>
            </p:nvSpPr>
            <p:spPr bwMode="auto">
              <a:xfrm>
                <a:off x="1757" y="890"/>
                <a:ext cx="245" cy="239"/>
              </a:xfrm>
              <a:prstGeom prst="ellipse">
                <a:avLst/>
              </a:prstGeom>
              <a:solidFill>
                <a:srgbClr val="97C5D3"/>
              </a:solidFill>
              <a:ln w="9525">
                <a:noFill/>
                <a:round/>
                <a:headEnd/>
                <a:tailEnd/>
              </a:ln>
            </p:spPr>
            <p:txBody>
              <a:bodyPr>
                <a:prstTxWarp prst="textNoShape">
                  <a:avLst/>
                </a:prstTxWarp>
              </a:bodyPr>
              <a:lstStyle/>
              <a:p>
                <a:endParaRPr lang="en-US"/>
              </a:p>
            </p:txBody>
          </p:sp>
        </p:grpSp>
        <p:sp>
          <p:nvSpPr>
            <p:cNvPr id="62488" name="Freeform 498"/>
            <p:cNvSpPr>
              <a:spLocks noChangeAspect="1"/>
            </p:cNvSpPr>
            <p:nvPr/>
          </p:nvSpPr>
          <p:spPr bwMode="auto">
            <a:xfrm>
              <a:off x="1794" y="907"/>
              <a:ext cx="113" cy="106"/>
            </a:xfrm>
            <a:custGeom>
              <a:avLst/>
              <a:gdLst>
                <a:gd name="T0" fmla="*/ 10 w 113"/>
                <a:gd name="T1" fmla="*/ 20 h 106"/>
                <a:gd name="T2" fmla="*/ 7 w 113"/>
                <a:gd name="T3" fmla="*/ 14 h 106"/>
                <a:gd name="T4" fmla="*/ 17 w 113"/>
                <a:gd name="T5" fmla="*/ 9 h 106"/>
                <a:gd name="T6" fmla="*/ 21 w 113"/>
                <a:gd name="T7" fmla="*/ 4 h 106"/>
                <a:gd name="T8" fmla="*/ 28 w 113"/>
                <a:gd name="T9" fmla="*/ 4 h 106"/>
                <a:gd name="T10" fmla="*/ 49 w 113"/>
                <a:gd name="T11" fmla="*/ 4 h 106"/>
                <a:gd name="T12" fmla="*/ 60 w 113"/>
                <a:gd name="T13" fmla="*/ 6 h 106"/>
                <a:gd name="T14" fmla="*/ 56 w 113"/>
                <a:gd name="T15" fmla="*/ 6 h 106"/>
                <a:gd name="T16" fmla="*/ 53 w 113"/>
                <a:gd name="T17" fmla="*/ 0 h 106"/>
                <a:gd name="T18" fmla="*/ 58 w 113"/>
                <a:gd name="T19" fmla="*/ 0 h 106"/>
                <a:gd name="T20" fmla="*/ 63 w 113"/>
                <a:gd name="T21" fmla="*/ 3 h 106"/>
                <a:gd name="T22" fmla="*/ 70 w 113"/>
                <a:gd name="T23" fmla="*/ 7 h 106"/>
                <a:gd name="T24" fmla="*/ 72 w 113"/>
                <a:gd name="T25" fmla="*/ 3 h 106"/>
                <a:gd name="T26" fmla="*/ 82 w 113"/>
                <a:gd name="T27" fmla="*/ 6 h 106"/>
                <a:gd name="T28" fmla="*/ 78 w 113"/>
                <a:gd name="T29" fmla="*/ 10 h 106"/>
                <a:gd name="T30" fmla="*/ 72 w 113"/>
                <a:gd name="T31" fmla="*/ 17 h 106"/>
                <a:gd name="T32" fmla="*/ 79 w 113"/>
                <a:gd name="T33" fmla="*/ 24 h 106"/>
                <a:gd name="T34" fmla="*/ 83 w 113"/>
                <a:gd name="T35" fmla="*/ 30 h 106"/>
                <a:gd name="T36" fmla="*/ 88 w 113"/>
                <a:gd name="T37" fmla="*/ 29 h 106"/>
                <a:gd name="T38" fmla="*/ 85 w 113"/>
                <a:gd name="T39" fmla="*/ 18 h 106"/>
                <a:gd name="T40" fmla="*/ 89 w 113"/>
                <a:gd name="T41" fmla="*/ 15 h 106"/>
                <a:gd name="T42" fmla="*/ 97 w 113"/>
                <a:gd name="T43" fmla="*/ 17 h 106"/>
                <a:gd name="T44" fmla="*/ 104 w 113"/>
                <a:gd name="T45" fmla="*/ 22 h 106"/>
                <a:gd name="T46" fmla="*/ 113 w 113"/>
                <a:gd name="T47" fmla="*/ 29 h 106"/>
                <a:gd name="T48" fmla="*/ 109 w 113"/>
                <a:gd name="T49" fmla="*/ 30 h 106"/>
                <a:gd name="T50" fmla="*/ 101 w 113"/>
                <a:gd name="T51" fmla="*/ 32 h 106"/>
                <a:gd name="T52" fmla="*/ 104 w 113"/>
                <a:gd name="T53" fmla="*/ 35 h 106"/>
                <a:gd name="T54" fmla="*/ 109 w 113"/>
                <a:gd name="T55" fmla="*/ 41 h 106"/>
                <a:gd name="T56" fmla="*/ 106 w 113"/>
                <a:gd name="T57" fmla="*/ 44 h 106"/>
                <a:gd name="T58" fmla="*/ 104 w 113"/>
                <a:gd name="T59" fmla="*/ 44 h 106"/>
                <a:gd name="T60" fmla="*/ 100 w 113"/>
                <a:gd name="T61" fmla="*/ 50 h 106"/>
                <a:gd name="T62" fmla="*/ 99 w 113"/>
                <a:gd name="T63" fmla="*/ 54 h 106"/>
                <a:gd name="T64" fmla="*/ 92 w 113"/>
                <a:gd name="T65" fmla="*/ 65 h 106"/>
                <a:gd name="T66" fmla="*/ 95 w 113"/>
                <a:gd name="T67" fmla="*/ 77 h 106"/>
                <a:gd name="T68" fmla="*/ 92 w 113"/>
                <a:gd name="T69" fmla="*/ 72 h 106"/>
                <a:gd name="T70" fmla="*/ 86 w 113"/>
                <a:gd name="T71" fmla="*/ 68 h 106"/>
                <a:gd name="T72" fmla="*/ 78 w 113"/>
                <a:gd name="T73" fmla="*/ 68 h 106"/>
                <a:gd name="T74" fmla="*/ 72 w 113"/>
                <a:gd name="T75" fmla="*/ 68 h 106"/>
                <a:gd name="T76" fmla="*/ 70 w 113"/>
                <a:gd name="T77" fmla="*/ 74 h 106"/>
                <a:gd name="T78" fmla="*/ 72 w 113"/>
                <a:gd name="T79" fmla="*/ 87 h 106"/>
                <a:gd name="T80" fmla="*/ 79 w 113"/>
                <a:gd name="T81" fmla="*/ 83 h 106"/>
                <a:gd name="T82" fmla="*/ 83 w 113"/>
                <a:gd name="T83" fmla="*/ 86 h 106"/>
                <a:gd name="T84" fmla="*/ 86 w 113"/>
                <a:gd name="T85" fmla="*/ 91 h 106"/>
                <a:gd name="T86" fmla="*/ 89 w 113"/>
                <a:gd name="T87" fmla="*/ 97 h 106"/>
                <a:gd name="T88" fmla="*/ 95 w 113"/>
                <a:gd name="T89" fmla="*/ 103 h 106"/>
                <a:gd name="T90" fmla="*/ 103 w 113"/>
                <a:gd name="T91" fmla="*/ 101 h 106"/>
                <a:gd name="T92" fmla="*/ 95 w 113"/>
                <a:gd name="T93" fmla="*/ 106 h 106"/>
                <a:gd name="T94" fmla="*/ 88 w 113"/>
                <a:gd name="T95" fmla="*/ 101 h 106"/>
                <a:gd name="T96" fmla="*/ 81 w 113"/>
                <a:gd name="T97" fmla="*/ 95 h 106"/>
                <a:gd name="T98" fmla="*/ 75 w 113"/>
                <a:gd name="T99" fmla="*/ 91 h 106"/>
                <a:gd name="T100" fmla="*/ 67 w 113"/>
                <a:gd name="T101" fmla="*/ 91 h 106"/>
                <a:gd name="T102" fmla="*/ 56 w 113"/>
                <a:gd name="T103" fmla="*/ 79 h 106"/>
                <a:gd name="T104" fmla="*/ 45 w 113"/>
                <a:gd name="T105" fmla="*/ 69 h 106"/>
                <a:gd name="T106" fmla="*/ 49 w 113"/>
                <a:gd name="T107" fmla="*/ 77 h 106"/>
                <a:gd name="T108" fmla="*/ 43 w 113"/>
                <a:gd name="T109" fmla="*/ 68 h 106"/>
                <a:gd name="T110" fmla="*/ 36 w 113"/>
                <a:gd name="T111" fmla="*/ 48 h 106"/>
                <a:gd name="T112" fmla="*/ 39 w 113"/>
                <a:gd name="T113" fmla="*/ 38 h 106"/>
                <a:gd name="T114" fmla="*/ 35 w 113"/>
                <a:gd name="T115" fmla="*/ 27 h 106"/>
                <a:gd name="T116" fmla="*/ 33 w 113"/>
                <a:gd name="T117" fmla="*/ 21 h 106"/>
                <a:gd name="T118" fmla="*/ 25 w 113"/>
                <a:gd name="T119" fmla="*/ 18 h 106"/>
                <a:gd name="T120" fmla="*/ 21 w 113"/>
                <a:gd name="T121" fmla="*/ 17 h 106"/>
                <a:gd name="T122" fmla="*/ 8 w 113"/>
                <a:gd name="T123" fmla="*/ 24 h 1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3"/>
                <a:gd name="T187" fmla="*/ 0 h 106"/>
                <a:gd name="T188" fmla="*/ 113 w 113"/>
                <a:gd name="T189" fmla="*/ 106 h 1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3" h="106">
                  <a:moveTo>
                    <a:pt x="0" y="27"/>
                  </a:moveTo>
                  <a:lnTo>
                    <a:pt x="6" y="24"/>
                  </a:lnTo>
                  <a:lnTo>
                    <a:pt x="8" y="22"/>
                  </a:lnTo>
                  <a:lnTo>
                    <a:pt x="10" y="20"/>
                  </a:lnTo>
                  <a:lnTo>
                    <a:pt x="7" y="18"/>
                  </a:lnTo>
                  <a:lnTo>
                    <a:pt x="7" y="15"/>
                  </a:lnTo>
                  <a:lnTo>
                    <a:pt x="8" y="15"/>
                  </a:lnTo>
                  <a:lnTo>
                    <a:pt x="7" y="14"/>
                  </a:lnTo>
                  <a:lnTo>
                    <a:pt x="11" y="14"/>
                  </a:lnTo>
                  <a:lnTo>
                    <a:pt x="12" y="12"/>
                  </a:lnTo>
                  <a:lnTo>
                    <a:pt x="12" y="9"/>
                  </a:lnTo>
                  <a:lnTo>
                    <a:pt x="17" y="9"/>
                  </a:lnTo>
                  <a:lnTo>
                    <a:pt x="17" y="7"/>
                  </a:lnTo>
                  <a:lnTo>
                    <a:pt x="14" y="6"/>
                  </a:lnTo>
                  <a:lnTo>
                    <a:pt x="15" y="4"/>
                  </a:lnTo>
                  <a:lnTo>
                    <a:pt x="21" y="4"/>
                  </a:lnTo>
                  <a:lnTo>
                    <a:pt x="22" y="3"/>
                  </a:lnTo>
                  <a:lnTo>
                    <a:pt x="24" y="3"/>
                  </a:lnTo>
                  <a:lnTo>
                    <a:pt x="25" y="2"/>
                  </a:lnTo>
                  <a:lnTo>
                    <a:pt x="28" y="4"/>
                  </a:lnTo>
                  <a:lnTo>
                    <a:pt x="35" y="4"/>
                  </a:lnTo>
                  <a:lnTo>
                    <a:pt x="37" y="6"/>
                  </a:lnTo>
                  <a:lnTo>
                    <a:pt x="47" y="6"/>
                  </a:lnTo>
                  <a:lnTo>
                    <a:pt x="49" y="4"/>
                  </a:lnTo>
                  <a:lnTo>
                    <a:pt x="53" y="6"/>
                  </a:lnTo>
                  <a:lnTo>
                    <a:pt x="57" y="7"/>
                  </a:lnTo>
                  <a:lnTo>
                    <a:pt x="58" y="7"/>
                  </a:lnTo>
                  <a:lnTo>
                    <a:pt x="60" y="6"/>
                  </a:lnTo>
                  <a:lnTo>
                    <a:pt x="63" y="7"/>
                  </a:lnTo>
                  <a:lnTo>
                    <a:pt x="61" y="6"/>
                  </a:lnTo>
                  <a:lnTo>
                    <a:pt x="58" y="6"/>
                  </a:lnTo>
                  <a:lnTo>
                    <a:pt x="56" y="6"/>
                  </a:lnTo>
                  <a:lnTo>
                    <a:pt x="54" y="4"/>
                  </a:lnTo>
                  <a:lnTo>
                    <a:pt x="53" y="3"/>
                  </a:lnTo>
                  <a:lnTo>
                    <a:pt x="53" y="2"/>
                  </a:lnTo>
                  <a:lnTo>
                    <a:pt x="53" y="0"/>
                  </a:lnTo>
                  <a:lnTo>
                    <a:pt x="54" y="0"/>
                  </a:lnTo>
                  <a:lnTo>
                    <a:pt x="56" y="2"/>
                  </a:lnTo>
                  <a:lnTo>
                    <a:pt x="57" y="0"/>
                  </a:lnTo>
                  <a:lnTo>
                    <a:pt x="58" y="0"/>
                  </a:lnTo>
                  <a:lnTo>
                    <a:pt x="60" y="2"/>
                  </a:lnTo>
                  <a:lnTo>
                    <a:pt x="61" y="0"/>
                  </a:lnTo>
                  <a:lnTo>
                    <a:pt x="63" y="2"/>
                  </a:lnTo>
                  <a:lnTo>
                    <a:pt x="63" y="3"/>
                  </a:lnTo>
                  <a:lnTo>
                    <a:pt x="65" y="4"/>
                  </a:lnTo>
                  <a:lnTo>
                    <a:pt x="64" y="4"/>
                  </a:lnTo>
                  <a:lnTo>
                    <a:pt x="64" y="6"/>
                  </a:lnTo>
                  <a:lnTo>
                    <a:pt x="70" y="7"/>
                  </a:lnTo>
                  <a:lnTo>
                    <a:pt x="70" y="4"/>
                  </a:lnTo>
                  <a:lnTo>
                    <a:pt x="67" y="4"/>
                  </a:lnTo>
                  <a:lnTo>
                    <a:pt x="68" y="2"/>
                  </a:lnTo>
                  <a:lnTo>
                    <a:pt x="72" y="3"/>
                  </a:lnTo>
                  <a:lnTo>
                    <a:pt x="72" y="4"/>
                  </a:lnTo>
                  <a:lnTo>
                    <a:pt x="76" y="4"/>
                  </a:lnTo>
                  <a:lnTo>
                    <a:pt x="79" y="7"/>
                  </a:lnTo>
                  <a:lnTo>
                    <a:pt x="82" y="6"/>
                  </a:lnTo>
                  <a:lnTo>
                    <a:pt x="83" y="7"/>
                  </a:lnTo>
                  <a:lnTo>
                    <a:pt x="82" y="10"/>
                  </a:lnTo>
                  <a:lnTo>
                    <a:pt x="79" y="9"/>
                  </a:lnTo>
                  <a:lnTo>
                    <a:pt x="78" y="10"/>
                  </a:lnTo>
                  <a:lnTo>
                    <a:pt x="75" y="12"/>
                  </a:lnTo>
                  <a:lnTo>
                    <a:pt x="76" y="14"/>
                  </a:lnTo>
                  <a:lnTo>
                    <a:pt x="74" y="14"/>
                  </a:lnTo>
                  <a:lnTo>
                    <a:pt x="72" y="17"/>
                  </a:lnTo>
                  <a:lnTo>
                    <a:pt x="71" y="18"/>
                  </a:lnTo>
                  <a:lnTo>
                    <a:pt x="74" y="21"/>
                  </a:lnTo>
                  <a:lnTo>
                    <a:pt x="75" y="24"/>
                  </a:lnTo>
                  <a:lnTo>
                    <a:pt x="79" y="24"/>
                  </a:lnTo>
                  <a:lnTo>
                    <a:pt x="82" y="24"/>
                  </a:lnTo>
                  <a:lnTo>
                    <a:pt x="83" y="26"/>
                  </a:lnTo>
                  <a:lnTo>
                    <a:pt x="82" y="27"/>
                  </a:lnTo>
                  <a:lnTo>
                    <a:pt x="83" y="30"/>
                  </a:lnTo>
                  <a:lnTo>
                    <a:pt x="85" y="32"/>
                  </a:lnTo>
                  <a:lnTo>
                    <a:pt x="86" y="33"/>
                  </a:lnTo>
                  <a:lnTo>
                    <a:pt x="89" y="32"/>
                  </a:lnTo>
                  <a:lnTo>
                    <a:pt x="88" y="29"/>
                  </a:lnTo>
                  <a:lnTo>
                    <a:pt x="86" y="27"/>
                  </a:lnTo>
                  <a:lnTo>
                    <a:pt x="89" y="24"/>
                  </a:lnTo>
                  <a:lnTo>
                    <a:pt x="86" y="21"/>
                  </a:lnTo>
                  <a:lnTo>
                    <a:pt x="85" y="18"/>
                  </a:lnTo>
                  <a:lnTo>
                    <a:pt x="86" y="17"/>
                  </a:lnTo>
                  <a:lnTo>
                    <a:pt x="86" y="15"/>
                  </a:lnTo>
                  <a:lnTo>
                    <a:pt x="86" y="14"/>
                  </a:lnTo>
                  <a:lnTo>
                    <a:pt x="89" y="15"/>
                  </a:lnTo>
                  <a:lnTo>
                    <a:pt x="93" y="20"/>
                  </a:lnTo>
                  <a:lnTo>
                    <a:pt x="97" y="21"/>
                  </a:lnTo>
                  <a:lnTo>
                    <a:pt x="97" y="20"/>
                  </a:lnTo>
                  <a:lnTo>
                    <a:pt x="97" y="17"/>
                  </a:lnTo>
                  <a:lnTo>
                    <a:pt x="99" y="17"/>
                  </a:lnTo>
                  <a:lnTo>
                    <a:pt x="101" y="20"/>
                  </a:lnTo>
                  <a:lnTo>
                    <a:pt x="101" y="21"/>
                  </a:lnTo>
                  <a:lnTo>
                    <a:pt x="104" y="22"/>
                  </a:lnTo>
                  <a:lnTo>
                    <a:pt x="107" y="24"/>
                  </a:lnTo>
                  <a:lnTo>
                    <a:pt x="109" y="27"/>
                  </a:lnTo>
                  <a:lnTo>
                    <a:pt x="111" y="29"/>
                  </a:lnTo>
                  <a:lnTo>
                    <a:pt x="113" y="29"/>
                  </a:lnTo>
                  <a:lnTo>
                    <a:pt x="113" y="30"/>
                  </a:lnTo>
                  <a:lnTo>
                    <a:pt x="111" y="32"/>
                  </a:lnTo>
                  <a:lnTo>
                    <a:pt x="110" y="30"/>
                  </a:lnTo>
                  <a:lnTo>
                    <a:pt x="109" y="30"/>
                  </a:lnTo>
                  <a:lnTo>
                    <a:pt x="109" y="33"/>
                  </a:lnTo>
                  <a:lnTo>
                    <a:pt x="107" y="33"/>
                  </a:lnTo>
                  <a:lnTo>
                    <a:pt x="104" y="32"/>
                  </a:lnTo>
                  <a:lnTo>
                    <a:pt x="101" y="32"/>
                  </a:lnTo>
                  <a:lnTo>
                    <a:pt x="100" y="35"/>
                  </a:lnTo>
                  <a:lnTo>
                    <a:pt x="101" y="36"/>
                  </a:lnTo>
                  <a:lnTo>
                    <a:pt x="103" y="36"/>
                  </a:lnTo>
                  <a:lnTo>
                    <a:pt x="104" y="35"/>
                  </a:lnTo>
                  <a:lnTo>
                    <a:pt x="106" y="36"/>
                  </a:lnTo>
                  <a:lnTo>
                    <a:pt x="104" y="38"/>
                  </a:lnTo>
                  <a:lnTo>
                    <a:pt x="106" y="41"/>
                  </a:lnTo>
                  <a:lnTo>
                    <a:pt x="109" y="41"/>
                  </a:lnTo>
                  <a:lnTo>
                    <a:pt x="109" y="42"/>
                  </a:lnTo>
                  <a:lnTo>
                    <a:pt x="107" y="42"/>
                  </a:lnTo>
                  <a:lnTo>
                    <a:pt x="104" y="48"/>
                  </a:lnTo>
                  <a:lnTo>
                    <a:pt x="106" y="44"/>
                  </a:lnTo>
                  <a:lnTo>
                    <a:pt x="106" y="42"/>
                  </a:lnTo>
                  <a:lnTo>
                    <a:pt x="104" y="41"/>
                  </a:lnTo>
                  <a:lnTo>
                    <a:pt x="103" y="42"/>
                  </a:lnTo>
                  <a:lnTo>
                    <a:pt x="104" y="44"/>
                  </a:lnTo>
                  <a:lnTo>
                    <a:pt x="103" y="44"/>
                  </a:lnTo>
                  <a:lnTo>
                    <a:pt x="101" y="45"/>
                  </a:lnTo>
                  <a:lnTo>
                    <a:pt x="101" y="48"/>
                  </a:lnTo>
                  <a:lnTo>
                    <a:pt x="100" y="50"/>
                  </a:lnTo>
                  <a:lnTo>
                    <a:pt x="97" y="50"/>
                  </a:lnTo>
                  <a:lnTo>
                    <a:pt x="99" y="51"/>
                  </a:lnTo>
                  <a:lnTo>
                    <a:pt x="97" y="53"/>
                  </a:lnTo>
                  <a:lnTo>
                    <a:pt x="99" y="54"/>
                  </a:lnTo>
                  <a:lnTo>
                    <a:pt x="97" y="57"/>
                  </a:lnTo>
                  <a:lnTo>
                    <a:pt x="97" y="60"/>
                  </a:lnTo>
                  <a:lnTo>
                    <a:pt x="95" y="62"/>
                  </a:lnTo>
                  <a:lnTo>
                    <a:pt x="92" y="65"/>
                  </a:lnTo>
                  <a:lnTo>
                    <a:pt x="92" y="68"/>
                  </a:lnTo>
                  <a:lnTo>
                    <a:pt x="93" y="71"/>
                  </a:lnTo>
                  <a:lnTo>
                    <a:pt x="93" y="74"/>
                  </a:lnTo>
                  <a:lnTo>
                    <a:pt x="95" y="77"/>
                  </a:lnTo>
                  <a:lnTo>
                    <a:pt x="93" y="77"/>
                  </a:lnTo>
                  <a:lnTo>
                    <a:pt x="92" y="77"/>
                  </a:lnTo>
                  <a:lnTo>
                    <a:pt x="92" y="75"/>
                  </a:lnTo>
                  <a:lnTo>
                    <a:pt x="92" y="72"/>
                  </a:lnTo>
                  <a:lnTo>
                    <a:pt x="90" y="71"/>
                  </a:lnTo>
                  <a:lnTo>
                    <a:pt x="89" y="69"/>
                  </a:lnTo>
                  <a:lnTo>
                    <a:pt x="88" y="69"/>
                  </a:lnTo>
                  <a:lnTo>
                    <a:pt x="86" y="68"/>
                  </a:lnTo>
                  <a:lnTo>
                    <a:pt x="85" y="68"/>
                  </a:lnTo>
                  <a:lnTo>
                    <a:pt x="83" y="68"/>
                  </a:lnTo>
                  <a:lnTo>
                    <a:pt x="82" y="68"/>
                  </a:lnTo>
                  <a:lnTo>
                    <a:pt x="78" y="68"/>
                  </a:lnTo>
                  <a:lnTo>
                    <a:pt x="81" y="71"/>
                  </a:lnTo>
                  <a:lnTo>
                    <a:pt x="78" y="69"/>
                  </a:lnTo>
                  <a:lnTo>
                    <a:pt x="75" y="68"/>
                  </a:lnTo>
                  <a:lnTo>
                    <a:pt x="72" y="68"/>
                  </a:lnTo>
                  <a:lnTo>
                    <a:pt x="72" y="71"/>
                  </a:lnTo>
                  <a:lnTo>
                    <a:pt x="70" y="71"/>
                  </a:lnTo>
                  <a:lnTo>
                    <a:pt x="68" y="74"/>
                  </a:lnTo>
                  <a:lnTo>
                    <a:pt x="70" y="74"/>
                  </a:lnTo>
                  <a:lnTo>
                    <a:pt x="68" y="79"/>
                  </a:lnTo>
                  <a:lnTo>
                    <a:pt x="70" y="83"/>
                  </a:lnTo>
                  <a:lnTo>
                    <a:pt x="71" y="85"/>
                  </a:lnTo>
                  <a:lnTo>
                    <a:pt x="72" y="87"/>
                  </a:lnTo>
                  <a:lnTo>
                    <a:pt x="78" y="87"/>
                  </a:lnTo>
                  <a:lnTo>
                    <a:pt x="79" y="87"/>
                  </a:lnTo>
                  <a:lnTo>
                    <a:pt x="79" y="85"/>
                  </a:lnTo>
                  <a:lnTo>
                    <a:pt x="79" y="83"/>
                  </a:lnTo>
                  <a:lnTo>
                    <a:pt x="82" y="83"/>
                  </a:lnTo>
                  <a:lnTo>
                    <a:pt x="85" y="82"/>
                  </a:lnTo>
                  <a:lnTo>
                    <a:pt x="85" y="83"/>
                  </a:lnTo>
                  <a:lnTo>
                    <a:pt x="83" y="86"/>
                  </a:lnTo>
                  <a:lnTo>
                    <a:pt x="82" y="87"/>
                  </a:lnTo>
                  <a:lnTo>
                    <a:pt x="82" y="91"/>
                  </a:lnTo>
                  <a:lnTo>
                    <a:pt x="83" y="92"/>
                  </a:lnTo>
                  <a:lnTo>
                    <a:pt x="86" y="91"/>
                  </a:lnTo>
                  <a:lnTo>
                    <a:pt x="88" y="92"/>
                  </a:lnTo>
                  <a:lnTo>
                    <a:pt x="89" y="92"/>
                  </a:lnTo>
                  <a:lnTo>
                    <a:pt x="90" y="94"/>
                  </a:lnTo>
                  <a:lnTo>
                    <a:pt x="89" y="97"/>
                  </a:lnTo>
                  <a:lnTo>
                    <a:pt x="90" y="98"/>
                  </a:lnTo>
                  <a:lnTo>
                    <a:pt x="90" y="101"/>
                  </a:lnTo>
                  <a:lnTo>
                    <a:pt x="92" y="103"/>
                  </a:lnTo>
                  <a:lnTo>
                    <a:pt x="95" y="103"/>
                  </a:lnTo>
                  <a:lnTo>
                    <a:pt x="96" y="103"/>
                  </a:lnTo>
                  <a:lnTo>
                    <a:pt x="99" y="103"/>
                  </a:lnTo>
                  <a:lnTo>
                    <a:pt x="101" y="103"/>
                  </a:lnTo>
                  <a:lnTo>
                    <a:pt x="103" y="101"/>
                  </a:lnTo>
                  <a:lnTo>
                    <a:pt x="100" y="104"/>
                  </a:lnTo>
                  <a:lnTo>
                    <a:pt x="99" y="104"/>
                  </a:lnTo>
                  <a:lnTo>
                    <a:pt x="97" y="104"/>
                  </a:lnTo>
                  <a:lnTo>
                    <a:pt x="95" y="106"/>
                  </a:lnTo>
                  <a:lnTo>
                    <a:pt x="92" y="104"/>
                  </a:lnTo>
                  <a:lnTo>
                    <a:pt x="89" y="103"/>
                  </a:lnTo>
                  <a:lnTo>
                    <a:pt x="88" y="103"/>
                  </a:lnTo>
                  <a:lnTo>
                    <a:pt x="88" y="101"/>
                  </a:lnTo>
                  <a:lnTo>
                    <a:pt x="88" y="100"/>
                  </a:lnTo>
                  <a:lnTo>
                    <a:pt x="86" y="98"/>
                  </a:lnTo>
                  <a:lnTo>
                    <a:pt x="82" y="97"/>
                  </a:lnTo>
                  <a:lnTo>
                    <a:pt x="81" y="95"/>
                  </a:lnTo>
                  <a:lnTo>
                    <a:pt x="79" y="95"/>
                  </a:lnTo>
                  <a:lnTo>
                    <a:pt x="78" y="95"/>
                  </a:lnTo>
                  <a:lnTo>
                    <a:pt x="76" y="94"/>
                  </a:lnTo>
                  <a:lnTo>
                    <a:pt x="75" y="91"/>
                  </a:lnTo>
                  <a:lnTo>
                    <a:pt x="72" y="91"/>
                  </a:lnTo>
                  <a:lnTo>
                    <a:pt x="71" y="92"/>
                  </a:lnTo>
                  <a:lnTo>
                    <a:pt x="70" y="91"/>
                  </a:lnTo>
                  <a:lnTo>
                    <a:pt x="67" y="91"/>
                  </a:lnTo>
                  <a:lnTo>
                    <a:pt x="64" y="91"/>
                  </a:lnTo>
                  <a:lnTo>
                    <a:pt x="57" y="86"/>
                  </a:lnTo>
                  <a:lnTo>
                    <a:pt x="56" y="82"/>
                  </a:lnTo>
                  <a:lnTo>
                    <a:pt x="56" y="79"/>
                  </a:lnTo>
                  <a:lnTo>
                    <a:pt x="54" y="77"/>
                  </a:lnTo>
                  <a:lnTo>
                    <a:pt x="53" y="75"/>
                  </a:lnTo>
                  <a:lnTo>
                    <a:pt x="45" y="67"/>
                  </a:lnTo>
                  <a:lnTo>
                    <a:pt x="45" y="69"/>
                  </a:lnTo>
                  <a:lnTo>
                    <a:pt x="50" y="75"/>
                  </a:lnTo>
                  <a:lnTo>
                    <a:pt x="51" y="80"/>
                  </a:lnTo>
                  <a:lnTo>
                    <a:pt x="49" y="80"/>
                  </a:lnTo>
                  <a:lnTo>
                    <a:pt x="49" y="77"/>
                  </a:lnTo>
                  <a:lnTo>
                    <a:pt x="45" y="74"/>
                  </a:lnTo>
                  <a:lnTo>
                    <a:pt x="47" y="74"/>
                  </a:lnTo>
                  <a:lnTo>
                    <a:pt x="42" y="69"/>
                  </a:lnTo>
                  <a:lnTo>
                    <a:pt x="43" y="68"/>
                  </a:lnTo>
                  <a:lnTo>
                    <a:pt x="42" y="65"/>
                  </a:lnTo>
                  <a:lnTo>
                    <a:pt x="36" y="56"/>
                  </a:lnTo>
                  <a:lnTo>
                    <a:pt x="35" y="51"/>
                  </a:lnTo>
                  <a:lnTo>
                    <a:pt x="36" y="48"/>
                  </a:lnTo>
                  <a:lnTo>
                    <a:pt x="37" y="44"/>
                  </a:lnTo>
                  <a:lnTo>
                    <a:pt x="37" y="41"/>
                  </a:lnTo>
                  <a:lnTo>
                    <a:pt x="36" y="38"/>
                  </a:lnTo>
                  <a:lnTo>
                    <a:pt x="39" y="38"/>
                  </a:lnTo>
                  <a:lnTo>
                    <a:pt x="35" y="33"/>
                  </a:lnTo>
                  <a:lnTo>
                    <a:pt x="36" y="32"/>
                  </a:lnTo>
                  <a:lnTo>
                    <a:pt x="33" y="29"/>
                  </a:lnTo>
                  <a:lnTo>
                    <a:pt x="35" y="27"/>
                  </a:lnTo>
                  <a:lnTo>
                    <a:pt x="33" y="26"/>
                  </a:lnTo>
                  <a:lnTo>
                    <a:pt x="33" y="24"/>
                  </a:lnTo>
                  <a:lnTo>
                    <a:pt x="32" y="22"/>
                  </a:lnTo>
                  <a:lnTo>
                    <a:pt x="33" y="21"/>
                  </a:lnTo>
                  <a:lnTo>
                    <a:pt x="32" y="20"/>
                  </a:lnTo>
                  <a:lnTo>
                    <a:pt x="29" y="21"/>
                  </a:lnTo>
                  <a:lnTo>
                    <a:pt x="28" y="18"/>
                  </a:lnTo>
                  <a:lnTo>
                    <a:pt x="25" y="18"/>
                  </a:lnTo>
                  <a:lnTo>
                    <a:pt x="22" y="18"/>
                  </a:lnTo>
                  <a:lnTo>
                    <a:pt x="19" y="21"/>
                  </a:lnTo>
                  <a:lnTo>
                    <a:pt x="18" y="20"/>
                  </a:lnTo>
                  <a:lnTo>
                    <a:pt x="21" y="17"/>
                  </a:lnTo>
                  <a:lnTo>
                    <a:pt x="18" y="17"/>
                  </a:lnTo>
                  <a:lnTo>
                    <a:pt x="15" y="21"/>
                  </a:lnTo>
                  <a:lnTo>
                    <a:pt x="11" y="24"/>
                  </a:lnTo>
                  <a:lnTo>
                    <a:pt x="8" y="24"/>
                  </a:lnTo>
                  <a:lnTo>
                    <a:pt x="3" y="27"/>
                  </a:lnTo>
                  <a:lnTo>
                    <a:pt x="0" y="27"/>
                  </a:lnTo>
                  <a:close/>
                </a:path>
              </a:pathLst>
            </a:custGeom>
            <a:solidFill>
              <a:srgbClr val="339933"/>
            </a:solidFill>
            <a:ln w="9525">
              <a:noFill/>
              <a:round/>
              <a:headEnd/>
              <a:tailEnd/>
            </a:ln>
          </p:spPr>
          <p:txBody>
            <a:bodyPr>
              <a:prstTxWarp prst="textNoShape">
                <a:avLst/>
              </a:prstTxWarp>
            </a:bodyPr>
            <a:lstStyle/>
            <a:p>
              <a:endParaRPr lang="en-US"/>
            </a:p>
          </p:txBody>
        </p:sp>
        <p:sp>
          <p:nvSpPr>
            <p:cNvPr id="62489" name="Freeform 499"/>
            <p:cNvSpPr>
              <a:spLocks noChangeAspect="1"/>
            </p:cNvSpPr>
            <p:nvPr/>
          </p:nvSpPr>
          <p:spPr bwMode="auto">
            <a:xfrm>
              <a:off x="1875" y="897"/>
              <a:ext cx="39" cy="28"/>
            </a:xfrm>
            <a:custGeom>
              <a:avLst/>
              <a:gdLst>
                <a:gd name="T0" fmla="*/ 0 w 39"/>
                <a:gd name="T1" fmla="*/ 6 h 28"/>
                <a:gd name="T2" fmla="*/ 1 w 39"/>
                <a:gd name="T3" fmla="*/ 4 h 28"/>
                <a:gd name="T4" fmla="*/ 1 w 39"/>
                <a:gd name="T5" fmla="*/ 3 h 28"/>
                <a:gd name="T6" fmla="*/ 3 w 39"/>
                <a:gd name="T7" fmla="*/ 0 h 28"/>
                <a:gd name="T8" fmla="*/ 10 w 39"/>
                <a:gd name="T9" fmla="*/ 1 h 28"/>
                <a:gd name="T10" fmla="*/ 22 w 39"/>
                <a:gd name="T11" fmla="*/ 4 h 28"/>
                <a:gd name="T12" fmla="*/ 26 w 39"/>
                <a:gd name="T13" fmla="*/ 6 h 28"/>
                <a:gd name="T14" fmla="*/ 32 w 39"/>
                <a:gd name="T15" fmla="*/ 7 h 28"/>
                <a:gd name="T16" fmla="*/ 36 w 39"/>
                <a:gd name="T17" fmla="*/ 12 h 28"/>
                <a:gd name="T18" fmla="*/ 39 w 39"/>
                <a:gd name="T19" fmla="*/ 13 h 28"/>
                <a:gd name="T20" fmla="*/ 37 w 39"/>
                <a:gd name="T21" fmla="*/ 14 h 28"/>
                <a:gd name="T22" fmla="*/ 37 w 39"/>
                <a:gd name="T23" fmla="*/ 16 h 28"/>
                <a:gd name="T24" fmla="*/ 36 w 39"/>
                <a:gd name="T25" fmla="*/ 16 h 28"/>
                <a:gd name="T26" fmla="*/ 35 w 39"/>
                <a:gd name="T27" fmla="*/ 17 h 28"/>
                <a:gd name="T28" fmla="*/ 36 w 39"/>
                <a:gd name="T29" fmla="*/ 19 h 28"/>
                <a:gd name="T30" fmla="*/ 36 w 39"/>
                <a:gd name="T31" fmla="*/ 20 h 28"/>
                <a:gd name="T32" fmla="*/ 35 w 39"/>
                <a:gd name="T33" fmla="*/ 22 h 28"/>
                <a:gd name="T34" fmla="*/ 35 w 39"/>
                <a:gd name="T35" fmla="*/ 23 h 28"/>
                <a:gd name="T36" fmla="*/ 37 w 39"/>
                <a:gd name="T37" fmla="*/ 25 h 28"/>
                <a:gd name="T38" fmla="*/ 37 w 39"/>
                <a:gd name="T39" fmla="*/ 26 h 28"/>
                <a:gd name="T40" fmla="*/ 37 w 39"/>
                <a:gd name="T41" fmla="*/ 28 h 28"/>
                <a:gd name="T42" fmla="*/ 35 w 39"/>
                <a:gd name="T43" fmla="*/ 28 h 28"/>
                <a:gd name="T44" fmla="*/ 33 w 39"/>
                <a:gd name="T45" fmla="*/ 26 h 28"/>
                <a:gd name="T46" fmla="*/ 32 w 39"/>
                <a:gd name="T47" fmla="*/ 25 h 28"/>
                <a:gd name="T48" fmla="*/ 30 w 39"/>
                <a:gd name="T49" fmla="*/ 25 h 28"/>
                <a:gd name="T50" fmla="*/ 30 w 39"/>
                <a:gd name="T51" fmla="*/ 23 h 28"/>
                <a:gd name="T52" fmla="*/ 29 w 39"/>
                <a:gd name="T53" fmla="*/ 22 h 28"/>
                <a:gd name="T54" fmla="*/ 28 w 39"/>
                <a:gd name="T55" fmla="*/ 20 h 28"/>
                <a:gd name="T56" fmla="*/ 26 w 39"/>
                <a:gd name="T57" fmla="*/ 20 h 28"/>
                <a:gd name="T58" fmla="*/ 23 w 39"/>
                <a:gd name="T59" fmla="*/ 19 h 28"/>
                <a:gd name="T60" fmla="*/ 21 w 39"/>
                <a:gd name="T61" fmla="*/ 17 h 28"/>
                <a:gd name="T62" fmla="*/ 19 w 39"/>
                <a:gd name="T63" fmla="*/ 16 h 28"/>
                <a:gd name="T64" fmla="*/ 19 w 39"/>
                <a:gd name="T65" fmla="*/ 14 h 28"/>
                <a:gd name="T66" fmla="*/ 21 w 39"/>
                <a:gd name="T67" fmla="*/ 13 h 28"/>
                <a:gd name="T68" fmla="*/ 19 w 39"/>
                <a:gd name="T69" fmla="*/ 13 h 28"/>
                <a:gd name="T70" fmla="*/ 18 w 39"/>
                <a:gd name="T71" fmla="*/ 12 h 28"/>
                <a:gd name="T72" fmla="*/ 17 w 39"/>
                <a:gd name="T73" fmla="*/ 12 h 28"/>
                <a:gd name="T74" fmla="*/ 15 w 39"/>
                <a:gd name="T75" fmla="*/ 12 h 28"/>
                <a:gd name="T76" fmla="*/ 15 w 39"/>
                <a:gd name="T77" fmla="*/ 10 h 28"/>
                <a:gd name="T78" fmla="*/ 14 w 39"/>
                <a:gd name="T79" fmla="*/ 10 h 28"/>
                <a:gd name="T80" fmla="*/ 12 w 39"/>
                <a:gd name="T81" fmla="*/ 7 h 28"/>
                <a:gd name="T82" fmla="*/ 11 w 39"/>
                <a:gd name="T83" fmla="*/ 7 h 28"/>
                <a:gd name="T84" fmla="*/ 10 w 39"/>
                <a:gd name="T85" fmla="*/ 7 h 28"/>
                <a:gd name="T86" fmla="*/ 5 w 39"/>
                <a:gd name="T87" fmla="*/ 7 h 28"/>
                <a:gd name="T88" fmla="*/ 3 w 39"/>
                <a:gd name="T89" fmla="*/ 7 h 28"/>
                <a:gd name="T90" fmla="*/ 0 w 39"/>
                <a:gd name="T91" fmla="*/ 6 h 2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
                <a:gd name="T139" fmla="*/ 0 h 28"/>
                <a:gd name="T140" fmla="*/ 39 w 39"/>
                <a:gd name="T141" fmla="*/ 28 h 2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 h="28">
                  <a:moveTo>
                    <a:pt x="0" y="6"/>
                  </a:moveTo>
                  <a:lnTo>
                    <a:pt x="1" y="4"/>
                  </a:lnTo>
                  <a:lnTo>
                    <a:pt x="1" y="3"/>
                  </a:lnTo>
                  <a:lnTo>
                    <a:pt x="3" y="0"/>
                  </a:lnTo>
                  <a:lnTo>
                    <a:pt x="10" y="1"/>
                  </a:lnTo>
                  <a:lnTo>
                    <a:pt x="22" y="4"/>
                  </a:lnTo>
                  <a:lnTo>
                    <a:pt x="26" y="6"/>
                  </a:lnTo>
                  <a:lnTo>
                    <a:pt x="32" y="7"/>
                  </a:lnTo>
                  <a:lnTo>
                    <a:pt x="36" y="12"/>
                  </a:lnTo>
                  <a:lnTo>
                    <a:pt x="39" y="13"/>
                  </a:lnTo>
                  <a:lnTo>
                    <a:pt x="37" y="14"/>
                  </a:lnTo>
                  <a:lnTo>
                    <a:pt x="37" y="16"/>
                  </a:lnTo>
                  <a:lnTo>
                    <a:pt x="36" y="16"/>
                  </a:lnTo>
                  <a:lnTo>
                    <a:pt x="35" y="17"/>
                  </a:lnTo>
                  <a:lnTo>
                    <a:pt x="36" y="19"/>
                  </a:lnTo>
                  <a:lnTo>
                    <a:pt x="36" y="20"/>
                  </a:lnTo>
                  <a:lnTo>
                    <a:pt x="35" y="22"/>
                  </a:lnTo>
                  <a:lnTo>
                    <a:pt x="35" y="23"/>
                  </a:lnTo>
                  <a:lnTo>
                    <a:pt x="37" y="25"/>
                  </a:lnTo>
                  <a:lnTo>
                    <a:pt x="37" y="26"/>
                  </a:lnTo>
                  <a:lnTo>
                    <a:pt x="37" y="28"/>
                  </a:lnTo>
                  <a:lnTo>
                    <a:pt x="35" y="28"/>
                  </a:lnTo>
                  <a:lnTo>
                    <a:pt x="33" y="26"/>
                  </a:lnTo>
                  <a:lnTo>
                    <a:pt x="32" y="25"/>
                  </a:lnTo>
                  <a:lnTo>
                    <a:pt x="30" y="25"/>
                  </a:lnTo>
                  <a:lnTo>
                    <a:pt x="30" y="23"/>
                  </a:lnTo>
                  <a:lnTo>
                    <a:pt x="29" y="22"/>
                  </a:lnTo>
                  <a:lnTo>
                    <a:pt x="28" y="20"/>
                  </a:lnTo>
                  <a:lnTo>
                    <a:pt x="26" y="20"/>
                  </a:lnTo>
                  <a:lnTo>
                    <a:pt x="23" y="19"/>
                  </a:lnTo>
                  <a:lnTo>
                    <a:pt x="21" y="17"/>
                  </a:lnTo>
                  <a:lnTo>
                    <a:pt x="19" y="16"/>
                  </a:lnTo>
                  <a:lnTo>
                    <a:pt x="19" y="14"/>
                  </a:lnTo>
                  <a:lnTo>
                    <a:pt x="21" y="13"/>
                  </a:lnTo>
                  <a:lnTo>
                    <a:pt x="19" y="13"/>
                  </a:lnTo>
                  <a:lnTo>
                    <a:pt x="18" y="12"/>
                  </a:lnTo>
                  <a:lnTo>
                    <a:pt x="17" y="12"/>
                  </a:lnTo>
                  <a:lnTo>
                    <a:pt x="15" y="12"/>
                  </a:lnTo>
                  <a:lnTo>
                    <a:pt x="15" y="10"/>
                  </a:lnTo>
                  <a:lnTo>
                    <a:pt x="14" y="10"/>
                  </a:lnTo>
                  <a:lnTo>
                    <a:pt x="12" y="7"/>
                  </a:lnTo>
                  <a:lnTo>
                    <a:pt x="11" y="7"/>
                  </a:lnTo>
                  <a:lnTo>
                    <a:pt x="10" y="7"/>
                  </a:lnTo>
                  <a:lnTo>
                    <a:pt x="5" y="7"/>
                  </a:lnTo>
                  <a:lnTo>
                    <a:pt x="3" y="7"/>
                  </a:lnTo>
                  <a:lnTo>
                    <a:pt x="0" y="6"/>
                  </a:lnTo>
                  <a:close/>
                </a:path>
              </a:pathLst>
            </a:custGeom>
            <a:solidFill>
              <a:srgbClr val="339933"/>
            </a:solidFill>
            <a:ln w="9525">
              <a:noFill/>
              <a:round/>
              <a:headEnd/>
              <a:tailEnd/>
            </a:ln>
          </p:spPr>
          <p:txBody>
            <a:bodyPr>
              <a:prstTxWarp prst="textNoShape">
                <a:avLst/>
              </a:prstTxWarp>
            </a:bodyPr>
            <a:lstStyle/>
            <a:p>
              <a:endParaRPr lang="en-US"/>
            </a:p>
          </p:txBody>
        </p:sp>
        <p:sp>
          <p:nvSpPr>
            <p:cNvPr id="62490" name="Freeform 500"/>
            <p:cNvSpPr>
              <a:spLocks noChangeAspect="1"/>
            </p:cNvSpPr>
            <p:nvPr/>
          </p:nvSpPr>
          <p:spPr bwMode="auto">
            <a:xfrm>
              <a:off x="1868" y="907"/>
              <a:ext cx="24" cy="14"/>
            </a:xfrm>
            <a:custGeom>
              <a:avLst/>
              <a:gdLst>
                <a:gd name="T0" fmla="*/ 0 w 24"/>
                <a:gd name="T1" fmla="*/ 0 h 14"/>
                <a:gd name="T2" fmla="*/ 0 w 24"/>
                <a:gd name="T3" fmla="*/ 2 h 14"/>
                <a:gd name="T4" fmla="*/ 1 w 24"/>
                <a:gd name="T5" fmla="*/ 3 h 14"/>
                <a:gd name="T6" fmla="*/ 3 w 24"/>
                <a:gd name="T7" fmla="*/ 3 h 14"/>
                <a:gd name="T8" fmla="*/ 3 w 24"/>
                <a:gd name="T9" fmla="*/ 4 h 14"/>
                <a:gd name="T10" fmla="*/ 4 w 24"/>
                <a:gd name="T11" fmla="*/ 4 h 14"/>
                <a:gd name="T12" fmla="*/ 4 w 24"/>
                <a:gd name="T13" fmla="*/ 3 h 14"/>
                <a:gd name="T14" fmla="*/ 7 w 24"/>
                <a:gd name="T15" fmla="*/ 3 h 14"/>
                <a:gd name="T16" fmla="*/ 7 w 24"/>
                <a:gd name="T17" fmla="*/ 4 h 14"/>
                <a:gd name="T18" fmla="*/ 8 w 24"/>
                <a:gd name="T19" fmla="*/ 4 h 14"/>
                <a:gd name="T20" fmla="*/ 10 w 24"/>
                <a:gd name="T21" fmla="*/ 4 h 14"/>
                <a:gd name="T22" fmla="*/ 11 w 24"/>
                <a:gd name="T23" fmla="*/ 4 h 14"/>
                <a:gd name="T24" fmla="*/ 13 w 24"/>
                <a:gd name="T25" fmla="*/ 6 h 14"/>
                <a:gd name="T26" fmla="*/ 13 w 24"/>
                <a:gd name="T27" fmla="*/ 8 h 14"/>
                <a:gd name="T28" fmla="*/ 13 w 24"/>
                <a:gd name="T29" fmla="*/ 9 h 14"/>
                <a:gd name="T30" fmla="*/ 11 w 24"/>
                <a:gd name="T31" fmla="*/ 11 h 14"/>
                <a:gd name="T32" fmla="*/ 11 w 24"/>
                <a:gd name="T33" fmla="*/ 12 h 14"/>
                <a:gd name="T34" fmla="*/ 13 w 24"/>
                <a:gd name="T35" fmla="*/ 12 h 14"/>
                <a:gd name="T36" fmla="*/ 14 w 24"/>
                <a:gd name="T37" fmla="*/ 11 h 14"/>
                <a:gd name="T38" fmla="*/ 15 w 24"/>
                <a:gd name="T39" fmla="*/ 11 h 14"/>
                <a:gd name="T40" fmla="*/ 18 w 24"/>
                <a:gd name="T41" fmla="*/ 12 h 14"/>
                <a:gd name="T42" fmla="*/ 18 w 24"/>
                <a:gd name="T43" fmla="*/ 14 h 14"/>
                <a:gd name="T44" fmla="*/ 19 w 24"/>
                <a:gd name="T45" fmla="*/ 14 h 14"/>
                <a:gd name="T46" fmla="*/ 21 w 24"/>
                <a:gd name="T47" fmla="*/ 14 h 14"/>
                <a:gd name="T48" fmla="*/ 22 w 24"/>
                <a:gd name="T49" fmla="*/ 14 h 14"/>
                <a:gd name="T50" fmla="*/ 21 w 24"/>
                <a:gd name="T51" fmla="*/ 14 h 14"/>
                <a:gd name="T52" fmla="*/ 21 w 24"/>
                <a:gd name="T53" fmla="*/ 12 h 14"/>
                <a:gd name="T54" fmla="*/ 22 w 24"/>
                <a:gd name="T55" fmla="*/ 14 h 14"/>
                <a:gd name="T56" fmla="*/ 24 w 24"/>
                <a:gd name="T57" fmla="*/ 14 h 14"/>
                <a:gd name="T58" fmla="*/ 24 w 24"/>
                <a:gd name="T59" fmla="*/ 12 h 14"/>
                <a:gd name="T60" fmla="*/ 22 w 24"/>
                <a:gd name="T61" fmla="*/ 12 h 14"/>
                <a:gd name="T62" fmla="*/ 21 w 24"/>
                <a:gd name="T63" fmla="*/ 11 h 14"/>
                <a:gd name="T64" fmla="*/ 22 w 24"/>
                <a:gd name="T65" fmla="*/ 11 h 14"/>
                <a:gd name="T66" fmla="*/ 24 w 24"/>
                <a:gd name="T67" fmla="*/ 11 h 14"/>
                <a:gd name="T68" fmla="*/ 22 w 24"/>
                <a:gd name="T69" fmla="*/ 9 h 14"/>
                <a:gd name="T70" fmla="*/ 21 w 24"/>
                <a:gd name="T71" fmla="*/ 9 h 14"/>
                <a:gd name="T72" fmla="*/ 19 w 24"/>
                <a:gd name="T73" fmla="*/ 8 h 14"/>
                <a:gd name="T74" fmla="*/ 18 w 24"/>
                <a:gd name="T75" fmla="*/ 8 h 14"/>
                <a:gd name="T76" fmla="*/ 17 w 24"/>
                <a:gd name="T77" fmla="*/ 6 h 14"/>
                <a:gd name="T78" fmla="*/ 15 w 24"/>
                <a:gd name="T79" fmla="*/ 4 h 14"/>
                <a:gd name="T80" fmla="*/ 14 w 24"/>
                <a:gd name="T81" fmla="*/ 3 h 14"/>
                <a:gd name="T82" fmla="*/ 13 w 24"/>
                <a:gd name="T83" fmla="*/ 3 h 14"/>
                <a:gd name="T84" fmla="*/ 13 w 24"/>
                <a:gd name="T85" fmla="*/ 2 h 14"/>
                <a:gd name="T86" fmla="*/ 11 w 24"/>
                <a:gd name="T87" fmla="*/ 2 h 14"/>
                <a:gd name="T88" fmla="*/ 8 w 24"/>
                <a:gd name="T89" fmla="*/ 0 h 14"/>
                <a:gd name="T90" fmla="*/ 8 w 24"/>
                <a:gd name="T91" fmla="*/ 2 h 14"/>
                <a:gd name="T92" fmla="*/ 5 w 24"/>
                <a:gd name="T93" fmla="*/ 0 h 14"/>
                <a:gd name="T94" fmla="*/ 4 w 24"/>
                <a:gd name="T95" fmla="*/ 0 h 14"/>
                <a:gd name="T96" fmla="*/ 3 w 24"/>
                <a:gd name="T97" fmla="*/ 0 h 14"/>
                <a:gd name="T98" fmla="*/ 0 w 24"/>
                <a:gd name="T99" fmla="*/ 0 h 1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
                <a:gd name="T151" fmla="*/ 0 h 14"/>
                <a:gd name="T152" fmla="*/ 24 w 24"/>
                <a:gd name="T153" fmla="*/ 14 h 1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 h="14">
                  <a:moveTo>
                    <a:pt x="0" y="0"/>
                  </a:moveTo>
                  <a:lnTo>
                    <a:pt x="0" y="2"/>
                  </a:lnTo>
                  <a:lnTo>
                    <a:pt x="1" y="3"/>
                  </a:lnTo>
                  <a:lnTo>
                    <a:pt x="3" y="3"/>
                  </a:lnTo>
                  <a:lnTo>
                    <a:pt x="3" y="4"/>
                  </a:lnTo>
                  <a:lnTo>
                    <a:pt x="4" y="4"/>
                  </a:lnTo>
                  <a:lnTo>
                    <a:pt x="4" y="3"/>
                  </a:lnTo>
                  <a:lnTo>
                    <a:pt x="7" y="3"/>
                  </a:lnTo>
                  <a:lnTo>
                    <a:pt x="7" y="4"/>
                  </a:lnTo>
                  <a:lnTo>
                    <a:pt x="8" y="4"/>
                  </a:lnTo>
                  <a:lnTo>
                    <a:pt x="10" y="4"/>
                  </a:lnTo>
                  <a:lnTo>
                    <a:pt x="11" y="4"/>
                  </a:lnTo>
                  <a:lnTo>
                    <a:pt x="13" y="6"/>
                  </a:lnTo>
                  <a:lnTo>
                    <a:pt x="13" y="8"/>
                  </a:lnTo>
                  <a:lnTo>
                    <a:pt x="13" y="9"/>
                  </a:lnTo>
                  <a:lnTo>
                    <a:pt x="11" y="11"/>
                  </a:lnTo>
                  <a:lnTo>
                    <a:pt x="11" y="12"/>
                  </a:lnTo>
                  <a:lnTo>
                    <a:pt x="13" y="12"/>
                  </a:lnTo>
                  <a:lnTo>
                    <a:pt x="14" y="11"/>
                  </a:lnTo>
                  <a:lnTo>
                    <a:pt x="15" y="11"/>
                  </a:lnTo>
                  <a:lnTo>
                    <a:pt x="18" y="12"/>
                  </a:lnTo>
                  <a:lnTo>
                    <a:pt x="18" y="14"/>
                  </a:lnTo>
                  <a:lnTo>
                    <a:pt x="19" y="14"/>
                  </a:lnTo>
                  <a:lnTo>
                    <a:pt x="21" y="14"/>
                  </a:lnTo>
                  <a:lnTo>
                    <a:pt x="22" y="14"/>
                  </a:lnTo>
                  <a:lnTo>
                    <a:pt x="21" y="14"/>
                  </a:lnTo>
                  <a:lnTo>
                    <a:pt x="21" y="12"/>
                  </a:lnTo>
                  <a:lnTo>
                    <a:pt x="22" y="14"/>
                  </a:lnTo>
                  <a:lnTo>
                    <a:pt x="24" y="14"/>
                  </a:lnTo>
                  <a:lnTo>
                    <a:pt x="24" y="12"/>
                  </a:lnTo>
                  <a:lnTo>
                    <a:pt x="22" y="12"/>
                  </a:lnTo>
                  <a:lnTo>
                    <a:pt x="21" y="11"/>
                  </a:lnTo>
                  <a:lnTo>
                    <a:pt x="22" y="11"/>
                  </a:lnTo>
                  <a:lnTo>
                    <a:pt x="24" y="11"/>
                  </a:lnTo>
                  <a:lnTo>
                    <a:pt x="22" y="9"/>
                  </a:lnTo>
                  <a:lnTo>
                    <a:pt x="21" y="9"/>
                  </a:lnTo>
                  <a:lnTo>
                    <a:pt x="19" y="8"/>
                  </a:lnTo>
                  <a:lnTo>
                    <a:pt x="18" y="8"/>
                  </a:lnTo>
                  <a:lnTo>
                    <a:pt x="17" y="6"/>
                  </a:lnTo>
                  <a:lnTo>
                    <a:pt x="15" y="4"/>
                  </a:lnTo>
                  <a:lnTo>
                    <a:pt x="14" y="3"/>
                  </a:lnTo>
                  <a:lnTo>
                    <a:pt x="13" y="3"/>
                  </a:lnTo>
                  <a:lnTo>
                    <a:pt x="13" y="2"/>
                  </a:lnTo>
                  <a:lnTo>
                    <a:pt x="11" y="2"/>
                  </a:lnTo>
                  <a:lnTo>
                    <a:pt x="8" y="0"/>
                  </a:lnTo>
                  <a:lnTo>
                    <a:pt x="8" y="2"/>
                  </a:lnTo>
                  <a:lnTo>
                    <a:pt x="5" y="0"/>
                  </a:lnTo>
                  <a:lnTo>
                    <a:pt x="4" y="0"/>
                  </a:lnTo>
                  <a:lnTo>
                    <a:pt x="3" y="0"/>
                  </a:lnTo>
                  <a:lnTo>
                    <a:pt x="0" y="0"/>
                  </a:lnTo>
                  <a:close/>
                </a:path>
              </a:pathLst>
            </a:custGeom>
            <a:solidFill>
              <a:srgbClr val="339933"/>
            </a:solidFill>
            <a:ln w="9525">
              <a:noFill/>
              <a:round/>
              <a:headEnd/>
              <a:tailEnd/>
            </a:ln>
          </p:spPr>
          <p:txBody>
            <a:bodyPr>
              <a:prstTxWarp prst="textNoShape">
                <a:avLst/>
              </a:prstTxWarp>
            </a:bodyPr>
            <a:lstStyle/>
            <a:p>
              <a:endParaRPr lang="en-US"/>
            </a:p>
          </p:txBody>
        </p:sp>
        <p:sp>
          <p:nvSpPr>
            <p:cNvPr id="62491" name="Freeform 501"/>
            <p:cNvSpPr>
              <a:spLocks noChangeAspect="1"/>
            </p:cNvSpPr>
            <p:nvPr/>
          </p:nvSpPr>
          <p:spPr bwMode="auto">
            <a:xfrm>
              <a:off x="1882" y="986"/>
              <a:ext cx="16" cy="8"/>
            </a:xfrm>
            <a:custGeom>
              <a:avLst/>
              <a:gdLst>
                <a:gd name="T0" fmla="*/ 0 w 16"/>
                <a:gd name="T1" fmla="*/ 5 h 8"/>
                <a:gd name="T2" fmla="*/ 1 w 16"/>
                <a:gd name="T3" fmla="*/ 1 h 8"/>
                <a:gd name="T4" fmla="*/ 3 w 16"/>
                <a:gd name="T5" fmla="*/ 1 h 8"/>
                <a:gd name="T6" fmla="*/ 4 w 16"/>
                <a:gd name="T7" fmla="*/ 1 h 8"/>
                <a:gd name="T8" fmla="*/ 5 w 16"/>
                <a:gd name="T9" fmla="*/ 0 h 8"/>
                <a:gd name="T10" fmla="*/ 7 w 16"/>
                <a:gd name="T11" fmla="*/ 1 h 8"/>
                <a:gd name="T12" fmla="*/ 7 w 16"/>
                <a:gd name="T13" fmla="*/ 3 h 8"/>
                <a:gd name="T14" fmla="*/ 8 w 16"/>
                <a:gd name="T15" fmla="*/ 1 h 8"/>
                <a:gd name="T16" fmla="*/ 9 w 16"/>
                <a:gd name="T17" fmla="*/ 3 h 8"/>
                <a:gd name="T18" fmla="*/ 11 w 16"/>
                <a:gd name="T19" fmla="*/ 3 h 8"/>
                <a:gd name="T20" fmla="*/ 12 w 16"/>
                <a:gd name="T21" fmla="*/ 5 h 8"/>
                <a:gd name="T22" fmla="*/ 13 w 16"/>
                <a:gd name="T23" fmla="*/ 5 h 8"/>
                <a:gd name="T24" fmla="*/ 14 w 16"/>
                <a:gd name="T25" fmla="*/ 6 h 8"/>
                <a:gd name="T26" fmla="*/ 16 w 16"/>
                <a:gd name="T27" fmla="*/ 6 h 8"/>
                <a:gd name="T28" fmla="*/ 16 w 16"/>
                <a:gd name="T29" fmla="*/ 8 h 8"/>
                <a:gd name="T30" fmla="*/ 16 w 16"/>
                <a:gd name="T31" fmla="*/ 6 h 8"/>
                <a:gd name="T32" fmla="*/ 14 w 16"/>
                <a:gd name="T33" fmla="*/ 6 h 8"/>
                <a:gd name="T34" fmla="*/ 13 w 16"/>
                <a:gd name="T35" fmla="*/ 6 h 8"/>
                <a:gd name="T36" fmla="*/ 13 w 16"/>
                <a:gd name="T37" fmla="*/ 8 h 8"/>
                <a:gd name="T38" fmla="*/ 12 w 16"/>
                <a:gd name="T39" fmla="*/ 8 h 8"/>
                <a:gd name="T40" fmla="*/ 11 w 16"/>
                <a:gd name="T41" fmla="*/ 8 h 8"/>
                <a:gd name="T42" fmla="*/ 11 w 16"/>
                <a:gd name="T43" fmla="*/ 6 h 8"/>
                <a:gd name="T44" fmla="*/ 9 w 16"/>
                <a:gd name="T45" fmla="*/ 5 h 8"/>
                <a:gd name="T46" fmla="*/ 7 w 16"/>
                <a:gd name="T47" fmla="*/ 5 h 8"/>
                <a:gd name="T48" fmla="*/ 7 w 16"/>
                <a:gd name="T49" fmla="*/ 3 h 8"/>
                <a:gd name="T50" fmla="*/ 7 w 16"/>
                <a:gd name="T51" fmla="*/ 5 h 8"/>
                <a:gd name="T52" fmla="*/ 5 w 16"/>
                <a:gd name="T53" fmla="*/ 3 h 8"/>
                <a:gd name="T54" fmla="*/ 4 w 16"/>
                <a:gd name="T55" fmla="*/ 1 h 8"/>
                <a:gd name="T56" fmla="*/ 3 w 16"/>
                <a:gd name="T57" fmla="*/ 1 h 8"/>
                <a:gd name="T58" fmla="*/ 3 w 16"/>
                <a:gd name="T59" fmla="*/ 3 h 8"/>
                <a:gd name="T60" fmla="*/ 1 w 16"/>
                <a:gd name="T61" fmla="*/ 3 h 8"/>
                <a:gd name="T62" fmla="*/ 0 w 16"/>
                <a:gd name="T63" fmla="*/ 5 h 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
                <a:gd name="T97" fmla="*/ 0 h 8"/>
                <a:gd name="T98" fmla="*/ 16 w 16"/>
                <a:gd name="T99" fmla="*/ 8 h 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 h="8">
                  <a:moveTo>
                    <a:pt x="0" y="5"/>
                  </a:moveTo>
                  <a:lnTo>
                    <a:pt x="1" y="1"/>
                  </a:lnTo>
                  <a:lnTo>
                    <a:pt x="3" y="1"/>
                  </a:lnTo>
                  <a:lnTo>
                    <a:pt x="4" y="1"/>
                  </a:lnTo>
                  <a:lnTo>
                    <a:pt x="5" y="0"/>
                  </a:lnTo>
                  <a:lnTo>
                    <a:pt x="7" y="1"/>
                  </a:lnTo>
                  <a:lnTo>
                    <a:pt x="7" y="3"/>
                  </a:lnTo>
                  <a:lnTo>
                    <a:pt x="8" y="1"/>
                  </a:lnTo>
                  <a:lnTo>
                    <a:pt x="9" y="3"/>
                  </a:lnTo>
                  <a:lnTo>
                    <a:pt x="11" y="3"/>
                  </a:lnTo>
                  <a:lnTo>
                    <a:pt x="12" y="5"/>
                  </a:lnTo>
                  <a:lnTo>
                    <a:pt x="13" y="5"/>
                  </a:lnTo>
                  <a:lnTo>
                    <a:pt x="14" y="6"/>
                  </a:lnTo>
                  <a:lnTo>
                    <a:pt x="16" y="6"/>
                  </a:lnTo>
                  <a:lnTo>
                    <a:pt x="16" y="8"/>
                  </a:lnTo>
                  <a:lnTo>
                    <a:pt x="16" y="6"/>
                  </a:lnTo>
                  <a:lnTo>
                    <a:pt x="14" y="6"/>
                  </a:lnTo>
                  <a:lnTo>
                    <a:pt x="13" y="6"/>
                  </a:lnTo>
                  <a:lnTo>
                    <a:pt x="13" y="8"/>
                  </a:lnTo>
                  <a:lnTo>
                    <a:pt x="12" y="8"/>
                  </a:lnTo>
                  <a:lnTo>
                    <a:pt x="11" y="8"/>
                  </a:lnTo>
                  <a:lnTo>
                    <a:pt x="11" y="6"/>
                  </a:lnTo>
                  <a:lnTo>
                    <a:pt x="9" y="5"/>
                  </a:lnTo>
                  <a:lnTo>
                    <a:pt x="7" y="5"/>
                  </a:lnTo>
                  <a:lnTo>
                    <a:pt x="7" y="3"/>
                  </a:lnTo>
                  <a:lnTo>
                    <a:pt x="7" y="5"/>
                  </a:lnTo>
                  <a:lnTo>
                    <a:pt x="5" y="3"/>
                  </a:lnTo>
                  <a:lnTo>
                    <a:pt x="4" y="1"/>
                  </a:lnTo>
                  <a:lnTo>
                    <a:pt x="3" y="1"/>
                  </a:lnTo>
                  <a:lnTo>
                    <a:pt x="3" y="3"/>
                  </a:lnTo>
                  <a:lnTo>
                    <a:pt x="1" y="3"/>
                  </a:lnTo>
                  <a:lnTo>
                    <a:pt x="0" y="5"/>
                  </a:lnTo>
                  <a:close/>
                </a:path>
              </a:pathLst>
            </a:custGeom>
            <a:solidFill>
              <a:srgbClr val="339933"/>
            </a:solidFill>
            <a:ln w="9525">
              <a:noFill/>
              <a:round/>
              <a:headEnd/>
              <a:tailEnd/>
            </a:ln>
          </p:spPr>
          <p:txBody>
            <a:bodyPr>
              <a:prstTxWarp prst="textNoShape">
                <a:avLst/>
              </a:prstTxWarp>
            </a:bodyPr>
            <a:lstStyle/>
            <a:p>
              <a:endParaRPr lang="en-US"/>
            </a:p>
          </p:txBody>
        </p:sp>
        <p:sp>
          <p:nvSpPr>
            <p:cNvPr id="62492" name="Freeform 502"/>
            <p:cNvSpPr>
              <a:spLocks noChangeAspect="1"/>
            </p:cNvSpPr>
            <p:nvPr/>
          </p:nvSpPr>
          <p:spPr bwMode="auto">
            <a:xfrm>
              <a:off x="1897" y="990"/>
              <a:ext cx="11" cy="6"/>
            </a:xfrm>
            <a:custGeom>
              <a:avLst/>
              <a:gdLst>
                <a:gd name="T0" fmla="*/ 0 w 11"/>
                <a:gd name="T1" fmla="*/ 4 h 6"/>
                <a:gd name="T2" fmla="*/ 1 w 11"/>
                <a:gd name="T3" fmla="*/ 4 h 6"/>
                <a:gd name="T4" fmla="*/ 3 w 11"/>
                <a:gd name="T5" fmla="*/ 4 h 6"/>
                <a:gd name="T6" fmla="*/ 4 w 11"/>
                <a:gd name="T7" fmla="*/ 6 h 6"/>
                <a:gd name="T8" fmla="*/ 5 w 11"/>
                <a:gd name="T9" fmla="*/ 6 h 6"/>
                <a:gd name="T10" fmla="*/ 7 w 11"/>
                <a:gd name="T11" fmla="*/ 4 h 6"/>
                <a:gd name="T12" fmla="*/ 5 w 11"/>
                <a:gd name="T13" fmla="*/ 4 h 6"/>
                <a:gd name="T14" fmla="*/ 7 w 11"/>
                <a:gd name="T15" fmla="*/ 4 h 6"/>
                <a:gd name="T16" fmla="*/ 8 w 11"/>
                <a:gd name="T17" fmla="*/ 4 h 6"/>
                <a:gd name="T18" fmla="*/ 9 w 11"/>
                <a:gd name="T19" fmla="*/ 4 h 6"/>
                <a:gd name="T20" fmla="*/ 11 w 11"/>
                <a:gd name="T21" fmla="*/ 3 h 6"/>
                <a:gd name="T22" fmla="*/ 9 w 11"/>
                <a:gd name="T23" fmla="*/ 3 h 6"/>
                <a:gd name="T24" fmla="*/ 9 w 11"/>
                <a:gd name="T25" fmla="*/ 1 h 6"/>
                <a:gd name="T26" fmla="*/ 8 w 11"/>
                <a:gd name="T27" fmla="*/ 1 h 6"/>
                <a:gd name="T28" fmla="*/ 7 w 11"/>
                <a:gd name="T29" fmla="*/ 1 h 6"/>
                <a:gd name="T30" fmla="*/ 4 w 11"/>
                <a:gd name="T31" fmla="*/ 1 h 6"/>
                <a:gd name="T32" fmla="*/ 4 w 11"/>
                <a:gd name="T33" fmla="*/ 0 h 6"/>
                <a:gd name="T34" fmla="*/ 3 w 11"/>
                <a:gd name="T35" fmla="*/ 1 h 6"/>
                <a:gd name="T36" fmla="*/ 3 w 11"/>
                <a:gd name="T37" fmla="*/ 3 h 6"/>
                <a:gd name="T38" fmla="*/ 1 w 11"/>
                <a:gd name="T39" fmla="*/ 3 h 6"/>
                <a:gd name="T40" fmla="*/ 0 w 11"/>
                <a:gd name="T41" fmla="*/ 4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6"/>
                <a:gd name="T65" fmla="*/ 11 w 11"/>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6">
                  <a:moveTo>
                    <a:pt x="0" y="4"/>
                  </a:moveTo>
                  <a:lnTo>
                    <a:pt x="1" y="4"/>
                  </a:lnTo>
                  <a:lnTo>
                    <a:pt x="3" y="4"/>
                  </a:lnTo>
                  <a:lnTo>
                    <a:pt x="4" y="6"/>
                  </a:lnTo>
                  <a:lnTo>
                    <a:pt x="5" y="6"/>
                  </a:lnTo>
                  <a:lnTo>
                    <a:pt x="7" y="4"/>
                  </a:lnTo>
                  <a:lnTo>
                    <a:pt x="5" y="4"/>
                  </a:lnTo>
                  <a:lnTo>
                    <a:pt x="7" y="4"/>
                  </a:lnTo>
                  <a:lnTo>
                    <a:pt x="8" y="4"/>
                  </a:lnTo>
                  <a:lnTo>
                    <a:pt x="9" y="4"/>
                  </a:lnTo>
                  <a:lnTo>
                    <a:pt x="11" y="3"/>
                  </a:lnTo>
                  <a:lnTo>
                    <a:pt x="9" y="3"/>
                  </a:lnTo>
                  <a:lnTo>
                    <a:pt x="9" y="1"/>
                  </a:lnTo>
                  <a:lnTo>
                    <a:pt x="8" y="1"/>
                  </a:lnTo>
                  <a:lnTo>
                    <a:pt x="7" y="1"/>
                  </a:lnTo>
                  <a:lnTo>
                    <a:pt x="4" y="1"/>
                  </a:lnTo>
                  <a:lnTo>
                    <a:pt x="4" y="0"/>
                  </a:lnTo>
                  <a:lnTo>
                    <a:pt x="3" y="1"/>
                  </a:lnTo>
                  <a:lnTo>
                    <a:pt x="3" y="3"/>
                  </a:lnTo>
                  <a:lnTo>
                    <a:pt x="1" y="3"/>
                  </a:lnTo>
                  <a:lnTo>
                    <a:pt x="0" y="4"/>
                  </a:lnTo>
                  <a:close/>
                </a:path>
              </a:pathLst>
            </a:custGeom>
            <a:solidFill>
              <a:srgbClr val="339933"/>
            </a:solidFill>
            <a:ln w="9525">
              <a:noFill/>
              <a:round/>
              <a:headEnd/>
              <a:tailEnd/>
            </a:ln>
          </p:spPr>
          <p:txBody>
            <a:bodyPr>
              <a:prstTxWarp prst="textNoShape">
                <a:avLst/>
              </a:prstTxWarp>
            </a:bodyPr>
            <a:lstStyle/>
            <a:p>
              <a:endParaRPr lang="en-US"/>
            </a:p>
          </p:txBody>
        </p:sp>
        <p:sp>
          <p:nvSpPr>
            <p:cNvPr id="62493" name="Freeform 503"/>
            <p:cNvSpPr>
              <a:spLocks noChangeAspect="1"/>
            </p:cNvSpPr>
            <p:nvPr/>
          </p:nvSpPr>
          <p:spPr bwMode="auto">
            <a:xfrm>
              <a:off x="1890" y="1006"/>
              <a:ext cx="71" cy="115"/>
            </a:xfrm>
            <a:custGeom>
              <a:avLst/>
              <a:gdLst>
                <a:gd name="T0" fmla="*/ 8 w 71"/>
                <a:gd name="T1" fmla="*/ 2 h 115"/>
                <a:gd name="T2" fmla="*/ 12 w 71"/>
                <a:gd name="T3" fmla="*/ 0 h 115"/>
                <a:gd name="T4" fmla="*/ 11 w 71"/>
                <a:gd name="T5" fmla="*/ 4 h 115"/>
                <a:gd name="T6" fmla="*/ 12 w 71"/>
                <a:gd name="T7" fmla="*/ 4 h 115"/>
                <a:gd name="T8" fmla="*/ 15 w 71"/>
                <a:gd name="T9" fmla="*/ 3 h 115"/>
                <a:gd name="T10" fmla="*/ 21 w 71"/>
                <a:gd name="T11" fmla="*/ 4 h 115"/>
                <a:gd name="T12" fmla="*/ 32 w 71"/>
                <a:gd name="T13" fmla="*/ 9 h 115"/>
                <a:gd name="T14" fmla="*/ 35 w 71"/>
                <a:gd name="T15" fmla="*/ 9 h 115"/>
                <a:gd name="T16" fmla="*/ 40 w 71"/>
                <a:gd name="T17" fmla="*/ 10 h 115"/>
                <a:gd name="T18" fmla="*/ 49 w 71"/>
                <a:gd name="T19" fmla="*/ 20 h 115"/>
                <a:gd name="T20" fmla="*/ 58 w 71"/>
                <a:gd name="T21" fmla="*/ 24 h 115"/>
                <a:gd name="T22" fmla="*/ 71 w 71"/>
                <a:gd name="T23" fmla="*/ 32 h 115"/>
                <a:gd name="T24" fmla="*/ 67 w 71"/>
                <a:gd name="T25" fmla="*/ 39 h 115"/>
                <a:gd name="T26" fmla="*/ 64 w 71"/>
                <a:gd name="T27" fmla="*/ 45 h 115"/>
                <a:gd name="T28" fmla="*/ 62 w 71"/>
                <a:gd name="T29" fmla="*/ 51 h 115"/>
                <a:gd name="T30" fmla="*/ 61 w 71"/>
                <a:gd name="T31" fmla="*/ 56 h 115"/>
                <a:gd name="T32" fmla="*/ 55 w 71"/>
                <a:gd name="T33" fmla="*/ 60 h 115"/>
                <a:gd name="T34" fmla="*/ 49 w 71"/>
                <a:gd name="T35" fmla="*/ 65 h 115"/>
                <a:gd name="T36" fmla="*/ 47 w 71"/>
                <a:gd name="T37" fmla="*/ 71 h 115"/>
                <a:gd name="T38" fmla="*/ 43 w 71"/>
                <a:gd name="T39" fmla="*/ 74 h 115"/>
                <a:gd name="T40" fmla="*/ 40 w 71"/>
                <a:gd name="T41" fmla="*/ 80 h 115"/>
                <a:gd name="T42" fmla="*/ 36 w 71"/>
                <a:gd name="T43" fmla="*/ 80 h 115"/>
                <a:gd name="T44" fmla="*/ 37 w 71"/>
                <a:gd name="T45" fmla="*/ 84 h 115"/>
                <a:gd name="T46" fmla="*/ 32 w 71"/>
                <a:gd name="T47" fmla="*/ 86 h 115"/>
                <a:gd name="T48" fmla="*/ 29 w 71"/>
                <a:gd name="T49" fmla="*/ 91 h 115"/>
                <a:gd name="T50" fmla="*/ 28 w 71"/>
                <a:gd name="T51" fmla="*/ 92 h 115"/>
                <a:gd name="T52" fmla="*/ 25 w 71"/>
                <a:gd name="T53" fmla="*/ 96 h 115"/>
                <a:gd name="T54" fmla="*/ 25 w 71"/>
                <a:gd name="T55" fmla="*/ 100 h 115"/>
                <a:gd name="T56" fmla="*/ 25 w 71"/>
                <a:gd name="T57" fmla="*/ 103 h 115"/>
                <a:gd name="T58" fmla="*/ 22 w 71"/>
                <a:gd name="T59" fmla="*/ 107 h 115"/>
                <a:gd name="T60" fmla="*/ 26 w 71"/>
                <a:gd name="T61" fmla="*/ 113 h 115"/>
                <a:gd name="T62" fmla="*/ 22 w 71"/>
                <a:gd name="T63" fmla="*/ 113 h 115"/>
                <a:gd name="T64" fmla="*/ 17 w 71"/>
                <a:gd name="T65" fmla="*/ 107 h 115"/>
                <a:gd name="T66" fmla="*/ 17 w 71"/>
                <a:gd name="T67" fmla="*/ 92 h 115"/>
                <a:gd name="T68" fmla="*/ 14 w 71"/>
                <a:gd name="T69" fmla="*/ 84 h 115"/>
                <a:gd name="T70" fmla="*/ 15 w 71"/>
                <a:gd name="T71" fmla="*/ 77 h 115"/>
                <a:gd name="T72" fmla="*/ 17 w 71"/>
                <a:gd name="T73" fmla="*/ 72 h 115"/>
                <a:gd name="T74" fmla="*/ 17 w 71"/>
                <a:gd name="T75" fmla="*/ 63 h 115"/>
                <a:gd name="T76" fmla="*/ 18 w 71"/>
                <a:gd name="T77" fmla="*/ 54 h 115"/>
                <a:gd name="T78" fmla="*/ 14 w 71"/>
                <a:gd name="T79" fmla="*/ 48 h 115"/>
                <a:gd name="T80" fmla="*/ 7 w 71"/>
                <a:gd name="T81" fmla="*/ 45 h 115"/>
                <a:gd name="T82" fmla="*/ 4 w 71"/>
                <a:gd name="T83" fmla="*/ 38 h 115"/>
                <a:gd name="T84" fmla="*/ 3 w 71"/>
                <a:gd name="T85" fmla="*/ 33 h 115"/>
                <a:gd name="T86" fmla="*/ 1 w 71"/>
                <a:gd name="T87" fmla="*/ 30 h 115"/>
                <a:gd name="T88" fmla="*/ 0 w 71"/>
                <a:gd name="T89" fmla="*/ 24 h 115"/>
                <a:gd name="T90" fmla="*/ 3 w 71"/>
                <a:gd name="T91" fmla="*/ 12 h 115"/>
                <a:gd name="T92" fmla="*/ 6 w 71"/>
                <a:gd name="T93" fmla="*/ 4 h 11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
                <a:gd name="T142" fmla="*/ 0 h 115"/>
                <a:gd name="T143" fmla="*/ 71 w 71"/>
                <a:gd name="T144" fmla="*/ 115 h 11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 h="115">
                  <a:moveTo>
                    <a:pt x="6" y="4"/>
                  </a:moveTo>
                  <a:lnTo>
                    <a:pt x="6" y="4"/>
                  </a:lnTo>
                  <a:lnTo>
                    <a:pt x="8" y="2"/>
                  </a:lnTo>
                  <a:lnTo>
                    <a:pt x="10" y="2"/>
                  </a:lnTo>
                  <a:lnTo>
                    <a:pt x="11" y="0"/>
                  </a:lnTo>
                  <a:lnTo>
                    <a:pt x="12" y="0"/>
                  </a:lnTo>
                  <a:lnTo>
                    <a:pt x="12" y="2"/>
                  </a:lnTo>
                  <a:lnTo>
                    <a:pt x="11" y="2"/>
                  </a:lnTo>
                  <a:lnTo>
                    <a:pt x="11" y="4"/>
                  </a:lnTo>
                  <a:lnTo>
                    <a:pt x="11" y="6"/>
                  </a:lnTo>
                  <a:lnTo>
                    <a:pt x="12" y="6"/>
                  </a:lnTo>
                  <a:lnTo>
                    <a:pt x="12" y="4"/>
                  </a:lnTo>
                  <a:lnTo>
                    <a:pt x="14" y="2"/>
                  </a:lnTo>
                  <a:lnTo>
                    <a:pt x="14" y="3"/>
                  </a:lnTo>
                  <a:lnTo>
                    <a:pt x="15" y="3"/>
                  </a:lnTo>
                  <a:lnTo>
                    <a:pt x="17" y="3"/>
                  </a:lnTo>
                  <a:lnTo>
                    <a:pt x="18" y="4"/>
                  </a:lnTo>
                  <a:lnTo>
                    <a:pt x="21" y="4"/>
                  </a:lnTo>
                  <a:lnTo>
                    <a:pt x="26" y="4"/>
                  </a:lnTo>
                  <a:lnTo>
                    <a:pt x="28" y="7"/>
                  </a:lnTo>
                  <a:lnTo>
                    <a:pt x="32" y="9"/>
                  </a:lnTo>
                  <a:lnTo>
                    <a:pt x="32" y="10"/>
                  </a:lnTo>
                  <a:lnTo>
                    <a:pt x="33" y="9"/>
                  </a:lnTo>
                  <a:lnTo>
                    <a:pt x="35" y="9"/>
                  </a:lnTo>
                  <a:lnTo>
                    <a:pt x="36" y="10"/>
                  </a:lnTo>
                  <a:lnTo>
                    <a:pt x="39" y="10"/>
                  </a:lnTo>
                  <a:lnTo>
                    <a:pt x="40" y="10"/>
                  </a:lnTo>
                  <a:lnTo>
                    <a:pt x="43" y="14"/>
                  </a:lnTo>
                  <a:lnTo>
                    <a:pt x="47" y="17"/>
                  </a:lnTo>
                  <a:lnTo>
                    <a:pt x="49" y="20"/>
                  </a:lnTo>
                  <a:lnTo>
                    <a:pt x="47" y="22"/>
                  </a:lnTo>
                  <a:lnTo>
                    <a:pt x="51" y="22"/>
                  </a:lnTo>
                  <a:lnTo>
                    <a:pt x="58" y="24"/>
                  </a:lnTo>
                  <a:lnTo>
                    <a:pt x="65" y="26"/>
                  </a:lnTo>
                  <a:lnTo>
                    <a:pt x="69" y="29"/>
                  </a:lnTo>
                  <a:lnTo>
                    <a:pt x="71" y="32"/>
                  </a:lnTo>
                  <a:lnTo>
                    <a:pt x="71" y="35"/>
                  </a:lnTo>
                  <a:lnTo>
                    <a:pt x="69" y="38"/>
                  </a:lnTo>
                  <a:lnTo>
                    <a:pt x="67" y="39"/>
                  </a:lnTo>
                  <a:lnTo>
                    <a:pt x="67" y="41"/>
                  </a:lnTo>
                  <a:lnTo>
                    <a:pt x="65" y="44"/>
                  </a:lnTo>
                  <a:lnTo>
                    <a:pt x="64" y="45"/>
                  </a:lnTo>
                  <a:lnTo>
                    <a:pt x="65" y="48"/>
                  </a:lnTo>
                  <a:lnTo>
                    <a:pt x="64" y="51"/>
                  </a:lnTo>
                  <a:lnTo>
                    <a:pt x="62" y="51"/>
                  </a:lnTo>
                  <a:lnTo>
                    <a:pt x="62" y="53"/>
                  </a:lnTo>
                  <a:lnTo>
                    <a:pt x="61" y="54"/>
                  </a:lnTo>
                  <a:lnTo>
                    <a:pt x="61" y="56"/>
                  </a:lnTo>
                  <a:lnTo>
                    <a:pt x="60" y="57"/>
                  </a:lnTo>
                  <a:lnTo>
                    <a:pt x="57" y="59"/>
                  </a:lnTo>
                  <a:lnTo>
                    <a:pt x="55" y="60"/>
                  </a:lnTo>
                  <a:lnTo>
                    <a:pt x="54" y="60"/>
                  </a:lnTo>
                  <a:lnTo>
                    <a:pt x="51" y="62"/>
                  </a:lnTo>
                  <a:lnTo>
                    <a:pt x="49" y="65"/>
                  </a:lnTo>
                  <a:lnTo>
                    <a:pt x="49" y="66"/>
                  </a:lnTo>
                  <a:lnTo>
                    <a:pt x="49" y="69"/>
                  </a:lnTo>
                  <a:lnTo>
                    <a:pt x="47" y="71"/>
                  </a:lnTo>
                  <a:lnTo>
                    <a:pt x="47" y="72"/>
                  </a:lnTo>
                  <a:lnTo>
                    <a:pt x="46" y="74"/>
                  </a:lnTo>
                  <a:lnTo>
                    <a:pt x="43" y="74"/>
                  </a:lnTo>
                  <a:lnTo>
                    <a:pt x="43" y="76"/>
                  </a:lnTo>
                  <a:lnTo>
                    <a:pt x="42" y="78"/>
                  </a:lnTo>
                  <a:lnTo>
                    <a:pt x="40" y="80"/>
                  </a:lnTo>
                  <a:lnTo>
                    <a:pt x="39" y="80"/>
                  </a:lnTo>
                  <a:lnTo>
                    <a:pt x="37" y="80"/>
                  </a:lnTo>
                  <a:lnTo>
                    <a:pt x="36" y="80"/>
                  </a:lnTo>
                  <a:lnTo>
                    <a:pt x="37" y="81"/>
                  </a:lnTo>
                  <a:lnTo>
                    <a:pt x="37" y="83"/>
                  </a:lnTo>
                  <a:lnTo>
                    <a:pt x="37" y="84"/>
                  </a:lnTo>
                  <a:lnTo>
                    <a:pt x="36" y="86"/>
                  </a:lnTo>
                  <a:lnTo>
                    <a:pt x="35" y="86"/>
                  </a:lnTo>
                  <a:lnTo>
                    <a:pt x="32" y="86"/>
                  </a:lnTo>
                  <a:lnTo>
                    <a:pt x="32" y="88"/>
                  </a:lnTo>
                  <a:lnTo>
                    <a:pt x="32" y="89"/>
                  </a:lnTo>
                  <a:lnTo>
                    <a:pt x="29" y="91"/>
                  </a:lnTo>
                  <a:lnTo>
                    <a:pt x="28" y="89"/>
                  </a:lnTo>
                  <a:lnTo>
                    <a:pt x="28" y="91"/>
                  </a:lnTo>
                  <a:lnTo>
                    <a:pt x="28" y="92"/>
                  </a:lnTo>
                  <a:lnTo>
                    <a:pt x="28" y="94"/>
                  </a:lnTo>
                  <a:lnTo>
                    <a:pt x="26" y="96"/>
                  </a:lnTo>
                  <a:lnTo>
                    <a:pt x="25" y="96"/>
                  </a:lnTo>
                  <a:lnTo>
                    <a:pt x="23" y="98"/>
                  </a:lnTo>
                  <a:lnTo>
                    <a:pt x="23" y="100"/>
                  </a:lnTo>
                  <a:lnTo>
                    <a:pt x="25" y="100"/>
                  </a:lnTo>
                  <a:lnTo>
                    <a:pt x="26" y="101"/>
                  </a:lnTo>
                  <a:lnTo>
                    <a:pt x="26" y="103"/>
                  </a:lnTo>
                  <a:lnTo>
                    <a:pt x="25" y="103"/>
                  </a:lnTo>
                  <a:lnTo>
                    <a:pt x="22" y="103"/>
                  </a:lnTo>
                  <a:lnTo>
                    <a:pt x="22" y="104"/>
                  </a:lnTo>
                  <a:lnTo>
                    <a:pt x="22" y="107"/>
                  </a:lnTo>
                  <a:lnTo>
                    <a:pt x="21" y="109"/>
                  </a:lnTo>
                  <a:lnTo>
                    <a:pt x="25" y="112"/>
                  </a:lnTo>
                  <a:lnTo>
                    <a:pt x="26" y="113"/>
                  </a:lnTo>
                  <a:lnTo>
                    <a:pt x="25" y="115"/>
                  </a:lnTo>
                  <a:lnTo>
                    <a:pt x="23" y="115"/>
                  </a:lnTo>
                  <a:lnTo>
                    <a:pt x="22" y="113"/>
                  </a:lnTo>
                  <a:lnTo>
                    <a:pt x="19" y="112"/>
                  </a:lnTo>
                  <a:lnTo>
                    <a:pt x="18" y="110"/>
                  </a:lnTo>
                  <a:lnTo>
                    <a:pt x="17" y="107"/>
                  </a:lnTo>
                  <a:lnTo>
                    <a:pt x="17" y="106"/>
                  </a:lnTo>
                  <a:lnTo>
                    <a:pt x="17" y="104"/>
                  </a:lnTo>
                  <a:lnTo>
                    <a:pt x="17" y="92"/>
                  </a:lnTo>
                  <a:lnTo>
                    <a:pt x="15" y="89"/>
                  </a:lnTo>
                  <a:lnTo>
                    <a:pt x="14" y="88"/>
                  </a:lnTo>
                  <a:lnTo>
                    <a:pt x="14" y="84"/>
                  </a:lnTo>
                  <a:lnTo>
                    <a:pt x="15" y="83"/>
                  </a:lnTo>
                  <a:lnTo>
                    <a:pt x="17" y="80"/>
                  </a:lnTo>
                  <a:lnTo>
                    <a:pt x="15" y="77"/>
                  </a:lnTo>
                  <a:lnTo>
                    <a:pt x="15" y="76"/>
                  </a:lnTo>
                  <a:lnTo>
                    <a:pt x="15" y="74"/>
                  </a:lnTo>
                  <a:lnTo>
                    <a:pt x="17" y="72"/>
                  </a:lnTo>
                  <a:lnTo>
                    <a:pt x="17" y="69"/>
                  </a:lnTo>
                  <a:lnTo>
                    <a:pt x="17" y="68"/>
                  </a:lnTo>
                  <a:lnTo>
                    <a:pt x="17" y="63"/>
                  </a:lnTo>
                  <a:lnTo>
                    <a:pt x="17" y="60"/>
                  </a:lnTo>
                  <a:lnTo>
                    <a:pt x="17" y="59"/>
                  </a:lnTo>
                  <a:lnTo>
                    <a:pt x="18" y="54"/>
                  </a:lnTo>
                  <a:lnTo>
                    <a:pt x="17" y="53"/>
                  </a:lnTo>
                  <a:lnTo>
                    <a:pt x="15" y="51"/>
                  </a:lnTo>
                  <a:lnTo>
                    <a:pt x="14" y="48"/>
                  </a:lnTo>
                  <a:lnTo>
                    <a:pt x="12" y="47"/>
                  </a:lnTo>
                  <a:lnTo>
                    <a:pt x="10" y="45"/>
                  </a:lnTo>
                  <a:lnTo>
                    <a:pt x="7" y="45"/>
                  </a:lnTo>
                  <a:lnTo>
                    <a:pt x="6" y="42"/>
                  </a:lnTo>
                  <a:lnTo>
                    <a:pt x="4" y="41"/>
                  </a:lnTo>
                  <a:lnTo>
                    <a:pt x="4" y="38"/>
                  </a:lnTo>
                  <a:lnTo>
                    <a:pt x="4" y="36"/>
                  </a:lnTo>
                  <a:lnTo>
                    <a:pt x="3" y="35"/>
                  </a:lnTo>
                  <a:lnTo>
                    <a:pt x="3" y="33"/>
                  </a:lnTo>
                  <a:lnTo>
                    <a:pt x="1" y="33"/>
                  </a:lnTo>
                  <a:lnTo>
                    <a:pt x="0" y="32"/>
                  </a:lnTo>
                  <a:lnTo>
                    <a:pt x="1" y="30"/>
                  </a:lnTo>
                  <a:lnTo>
                    <a:pt x="1" y="27"/>
                  </a:lnTo>
                  <a:lnTo>
                    <a:pt x="0" y="26"/>
                  </a:lnTo>
                  <a:lnTo>
                    <a:pt x="0" y="24"/>
                  </a:lnTo>
                  <a:lnTo>
                    <a:pt x="0" y="21"/>
                  </a:lnTo>
                  <a:lnTo>
                    <a:pt x="3" y="15"/>
                  </a:lnTo>
                  <a:lnTo>
                    <a:pt x="3" y="12"/>
                  </a:lnTo>
                  <a:lnTo>
                    <a:pt x="4" y="9"/>
                  </a:lnTo>
                  <a:lnTo>
                    <a:pt x="4" y="7"/>
                  </a:lnTo>
                  <a:lnTo>
                    <a:pt x="6" y="4"/>
                  </a:lnTo>
                  <a:close/>
                </a:path>
              </a:pathLst>
            </a:custGeom>
            <a:solidFill>
              <a:srgbClr val="339933"/>
            </a:solidFill>
            <a:ln w="9525">
              <a:noFill/>
              <a:round/>
              <a:headEnd/>
              <a:tailEnd/>
            </a:ln>
          </p:spPr>
          <p:txBody>
            <a:bodyPr>
              <a:prstTxWarp prst="textNoShape">
                <a:avLst/>
              </a:prstTxWarp>
            </a:bodyPr>
            <a:lstStyle/>
            <a:p>
              <a:endParaRPr lang="en-US"/>
            </a:p>
          </p:txBody>
        </p:sp>
        <p:sp>
          <p:nvSpPr>
            <p:cNvPr id="62494" name="Freeform 504"/>
            <p:cNvSpPr>
              <a:spLocks noChangeAspect="1"/>
            </p:cNvSpPr>
            <p:nvPr/>
          </p:nvSpPr>
          <p:spPr bwMode="auto">
            <a:xfrm>
              <a:off x="573" y="1509"/>
              <a:ext cx="176" cy="178"/>
            </a:xfrm>
            <a:custGeom>
              <a:avLst/>
              <a:gdLst>
                <a:gd name="T0" fmla="*/ 88 w 176"/>
                <a:gd name="T1" fmla="*/ 0 h 178"/>
                <a:gd name="T2" fmla="*/ 67 w 176"/>
                <a:gd name="T3" fmla="*/ 68 h 178"/>
                <a:gd name="T4" fmla="*/ 0 w 176"/>
                <a:gd name="T5" fmla="*/ 68 h 178"/>
                <a:gd name="T6" fmla="*/ 55 w 176"/>
                <a:gd name="T7" fmla="*/ 110 h 178"/>
                <a:gd name="T8" fmla="*/ 34 w 176"/>
                <a:gd name="T9" fmla="*/ 178 h 178"/>
                <a:gd name="T10" fmla="*/ 88 w 176"/>
                <a:gd name="T11" fmla="*/ 137 h 178"/>
                <a:gd name="T12" fmla="*/ 142 w 176"/>
                <a:gd name="T13" fmla="*/ 178 h 178"/>
                <a:gd name="T14" fmla="*/ 121 w 176"/>
                <a:gd name="T15" fmla="*/ 110 h 178"/>
                <a:gd name="T16" fmla="*/ 176 w 176"/>
                <a:gd name="T17" fmla="*/ 68 h 178"/>
                <a:gd name="T18" fmla="*/ 109 w 176"/>
                <a:gd name="T19" fmla="*/ 68 h 178"/>
                <a:gd name="T20" fmla="*/ 88 w 176"/>
                <a:gd name="T21" fmla="*/ 0 h 1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6"/>
                <a:gd name="T34" fmla="*/ 0 h 178"/>
                <a:gd name="T35" fmla="*/ 176 w 176"/>
                <a:gd name="T36" fmla="*/ 178 h 1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6" h="178">
                  <a:moveTo>
                    <a:pt x="88" y="0"/>
                  </a:moveTo>
                  <a:lnTo>
                    <a:pt x="67" y="68"/>
                  </a:lnTo>
                  <a:lnTo>
                    <a:pt x="0" y="68"/>
                  </a:lnTo>
                  <a:lnTo>
                    <a:pt x="55" y="110"/>
                  </a:lnTo>
                  <a:lnTo>
                    <a:pt x="34" y="178"/>
                  </a:lnTo>
                  <a:lnTo>
                    <a:pt x="88" y="137"/>
                  </a:lnTo>
                  <a:lnTo>
                    <a:pt x="142" y="178"/>
                  </a:lnTo>
                  <a:lnTo>
                    <a:pt x="121" y="110"/>
                  </a:lnTo>
                  <a:lnTo>
                    <a:pt x="176" y="68"/>
                  </a:lnTo>
                  <a:lnTo>
                    <a:pt x="109" y="68"/>
                  </a:lnTo>
                  <a:lnTo>
                    <a:pt x="88" y="0"/>
                  </a:lnTo>
                  <a:close/>
                </a:path>
              </a:pathLst>
            </a:custGeom>
            <a:solidFill>
              <a:srgbClr val="FF9900"/>
            </a:solidFill>
            <a:ln w="9525">
              <a:noFill/>
              <a:round/>
              <a:headEnd/>
              <a:tailEnd/>
            </a:ln>
          </p:spPr>
          <p:txBody>
            <a:bodyPr>
              <a:prstTxWarp prst="textNoShape">
                <a:avLst/>
              </a:prstTxWarp>
            </a:bodyPr>
            <a:lstStyle/>
            <a:p>
              <a:endParaRPr lang="en-US"/>
            </a:p>
          </p:txBody>
        </p:sp>
        <p:sp>
          <p:nvSpPr>
            <p:cNvPr id="62495" name="Freeform 505"/>
            <p:cNvSpPr>
              <a:spLocks noChangeAspect="1"/>
            </p:cNvSpPr>
            <p:nvPr/>
          </p:nvSpPr>
          <p:spPr bwMode="auto">
            <a:xfrm>
              <a:off x="609" y="1611"/>
              <a:ext cx="53" cy="75"/>
            </a:xfrm>
            <a:custGeom>
              <a:avLst/>
              <a:gdLst>
                <a:gd name="T0" fmla="*/ 0 w 53"/>
                <a:gd name="T1" fmla="*/ 75 h 75"/>
                <a:gd name="T2" fmla="*/ 49 w 53"/>
                <a:gd name="T3" fmla="*/ 0 h 75"/>
                <a:gd name="T4" fmla="*/ 53 w 53"/>
                <a:gd name="T5" fmla="*/ 35 h 75"/>
                <a:gd name="T6" fmla="*/ 0 w 53"/>
                <a:gd name="T7" fmla="*/ 75 h 75"/>
                <a:gd name="T8" fmla="*/ 0 60000 65536"/>
                <a:gd name="T9" fmla="*/ 0 60000 65536"/>
                <a:gd name="T10" fmla="*/ 0 60000 65536"/>
                <a:gd name="T11" fmla="*/ 0 60000 65536"/>
                <a:gd name="T12" fmla="*/ 0 w 53"/>
                <a:gd name="T13" fmla="*/ 0 h 75"/>
                <a:gd name="T14" fmla="*/ 53 w 53"/>
                <a:gd name="T15" fmla="*/ 75 h 75"/>
              </a:gdLst>
              <a:ahLst/>
              <a:cxnLst>
                <a:cxn ang="T8">
                  <a:pos x="T0" y="T1"/>
                </a:cxn>
                <a:cxn ang="T9">
                  <a:pos x="T2" y="T3"/>
                </a:cxn>
                <a:cxn ang="T10">
                  <a:pos x="T4" y="T5"/>
                </a:cxn>
                <a:cxn ang="T11">
                  <a:pos x="T6" y="T7"/>
                </a:cxn>
              </a:cxnLst>
              <a:rect l="T12" t="T13" r="T14" b="T15"/>
              <a:pathLst>
                <a:path w="53" h="75">
                  <a:moveTo>
                    <a:pt x="0" y="75"/>
                  </a:moveTo>
                  <a:lnTo>
                    <a:pt x="49" y="0"/>
                  </a:lnTo>
                  <a:lnTo>
                    <a:pt x="53" y="35"/>
                  </a:lnTo>
                  <a:lnTo>
                    <a:pt x="0" y="75"/>
                  </a:lnTo>
                  <a:close/>
                </a:path>
              </a:pathLst>
            </a:custGeom>
            <a:solidFill>
              <a:srgbClr val="CC6600"/>
            </a:solidFill>
            <a:ln w="9525">
              <a:noFill/>
              <a:round/>
              <a:headEnd/>
              <a:tailEnd/>
            </a:ln>
          </p:spPr>
          <p:txBody>
            <a:bodyPr>
              <a:prstTxWarp prst="textNoShape">
                <a:avLst/>
              </a:prstTxWarp>
            </a:bodyPr>
            <a:lstStyle/>
            <a:p>
              <a:endParaRPr lang="en-US"/>
            </a:p>
          </p:txBody>
        </p:sp>
        <p:sp>
          <p:nvSpPr>
            <p:cNvPr id="62496" name="Freeform 506"/>
            <p:cNvSpPr>
              <a:spLocks noChangeAspect="1"/>
            </p:cNvSpPr>
            <p:nvPr/>
          </p:nvSpPr>
          <p:spPr bwMode="auto">
            <a:xfrm>
              <a:off x="576" y="1577"/>
              <a:ext cx="80" cy="44"/>
            </a:xfrm>
            <a:custGeom>
              <a:avLst/>
              <a:gdLst>
                <a:gd name="T0" fmla="*/ 0 w 80"/>
                <a:gd name="T1" fmla="*/ 0 h 44"/>
                <a:gd name="T2" fmla="*/ 80 w 80"/>
                <a:gd name="T3" fmla="*/ 32 h 44"/>
                <a:gd name="T4" fmla="*/ 52 w 80"/>
                <a:gd name="T5" fmla="*/ 44 h 44"/>
                <a:gd name="T6" fmla="*/ 0 w 80"/>
                <a:gd name="T7" fmla="*/ 0 h 44"/>
                <a:gd name="T8" fmla="*/ 0 60000 65536"/>
                <a:gd name="T9" fmla="*/ 0 60000 65536"/>
                <a:gd name="T10" fmla="*/ 0 60000 65536"/>
                <a:gd name="T11" fmla="*/ 0 60000 65536"/>
                <a:gd name="T12" fmla="*/ 0 w 80"/>
                <a:gd name="T13" fmla="*/ 0 h 44"/>
                <a:gd name="T14" fmla="*/ 80 w 80"/>
                <a:gd name="T15" fmla="*/ 44 h 44"/>
              </a:gdLst>
              <a:ahLst/>
              <a:cxnLst>
                <a:cxn ang="T8">
                  <a:pos x="T0" y="T1"/>
                </a:cxn>
                <a:cxn ang="T9">
                  <a:pos x="T2" y="T3"/>
                </a:cxn>
                <a:cxn ang="T10">
                  <a:pos x="T4" y="T5"/>
                </a:cxn>
                <a:cxn ang="T11">
                  <a:pos x="T6" y="T7"/>
                </a:cxn>
              </a:cxnLst>
              <a:rect l="T12" t="T13" r="T14" b="T15"/>
              <a:pathLst>
                <a:path w="80" h="44">
                  <a:moveTo>
                    <a:pt x="0" y="0"/>
                  </a:moveTo>
                  <a:lnTo>
                    <a:pt x="80" y="32"/>
                  </a:lnTo>
                  <a:lnTo>
                    <a:pt x="52" y="44"/>
                  </a:lnTo>
                  <a:lnTo>
                    <a:pt x="0" y="0"/>
                  </a:lnTo>
                  <a:close/>
                </a:path>
              </a:pathLst>
            </a:custGeom>
            <a:solidFill>
              <a:srgbClr val="CC6600"/>
            </a:solidFill>
            <a:ln w="9525">
              <a:noFill/>
              <a:round/>
              <a:headEnd/>
              <a:tailEnd/>
            </a:ln>
          </p:spPr>
          <p:txBody>
            <a:bodyPr>
              <a:prstTxWarp prst="textNoShape">
                <a:avLst/>
              </a:prstTxWarp>
            </a:bodyPr>
            <a:lstStyle/>
            <a:p>
              <a:endParaRPr lang="en-US"/>
            </a:p>
          </p:txBody>
        </p:sp>
        <p:sp>
          <p:nvSpPr>
            <p:cNvPr id="62497" name="Freeform 507"/>
            <p:cNvSpPr>
              <a:spLocks noChangeAspect="1"/>
            </p:cNvSpPr>
            <p:nvPr/>
          </p:nvSpPr>
          <p:spPr bwMode="auto">
            <a:xfrm>
              <a:off x="664" y="1611"/>
              <a:ext cx="51" cy="75"/>
            </a:xfrm>
            <a:custGeom>
              <a:avLst/>
              <a:gdLst>
                <a:gd name="T0" fmla="*/ 29 w 51"/>
                <a:gd name="T1" fmla="*/ 9 h 75"/>
                <a:gd name="T2" fmla="*/ 0 w 51"/>
                <a:gd name="T3" fmla="*/ 0 h 75"/>
                <a:gd name="T4" fmla="*/ 51 w 51"/>
                <a:gd name="T5" fmla="*/ 75 h 75"/>
                <a:gd name="T6" fmla="*/ 29 w 51"/>
                <a:gd name="T7" fmla="*/ 9 h 75"/>
                <a:gd name="T8" fmla="*/ 0 60000 65536"/>
                <a:gd name="T9" fmla="*/ 0 60000 65536"/>
                <a:gd name="T10" fmla="*/ 0 60000 65536"/>
                <a:gd name="T11" fmla="*/ 0 60000 65536"/>
                <a:gd name="T12" fmla="*/ 0 w 51"/>
                <a:gd name="T13" fmla="*/ 0 h 75"/>
                <a:gd name="T14" fmla="*/ 51 w 51"/>
                <a:gd name="T15" fmla="*/ 75 h 75"/>
              </a:gdLst>
              <a:ahLst/>
              <a:cxnLst>
                <a:cxn ang="T8">
                  <a:pos x="T0" y="T1"/>
                </a:cxn>
                <a:cxn ang="T9">
                  <a:pos x="T2" y="T3"/>
                </a:cxn>
                <a:cxn ang="T10">
                  <a:pos x="T4" y="T5"/>
                </a:cxn>
                <a:cxn ang="T11">
                  <a:pos x="T6" y="T7"/>
                </a:cxn>
              </a:cxnLst>
              <a:rect l="T12" t="T13" r="T14" b="T15"/>
              <a:pathLst>
                <a:path w="51" h="75">
                  <a:moveTo>
                    <a:pt x="29" y="9"/>
                  </a:moveTo>
                  <a:lnTo>
                    <a:pt x="0" y="0"/>
                  </a:lnTo>
                  <a:lnTo>
                    <a:pt x="51" y="75"/>
                  </a:lnTo>
                  <a:lnTo>
                    <a:pt x="29" y="9"/>
                  </a:lnTo>
                  <a:close/>
                </a:path>
              </a:pathLst>
            </a:custGeom>
            <a:solidFill>
              <a:srgbClr val="CC6600"/>
            </a:solidFill>
            <a:ln w="9525">
              <a:noFill/>
              <a:round/>
              <a:headEnd/>
              <a:tailEnd/>
            </a:ln>
          </p:spPr>
          <p:txBody>
            <a:bodyPr>
              <a:prstTxWarp prst="textNoShape">
                <a:avLst/>
              </a:prstTxWarp>
            </a:bodyPr>
            <a:lstStyle/>
            <a:p>
              <a:endParaRPr lang="en-US"/>
            </a:p>
          </p:txBody>
        </p:sp>
        <p:sp>
          <p:nvSpPr>
            <p:cNvPr id="62498" name="Freeform 508"/>
            <p:cNvSpPr>
              <a:spLocks noChangeAspect="1"/>
            </p:cNvSpPr>
            <p:nvPr/>
          </p:nvSpPr>
          <p:spPr bwMode="auto">
            <a:xfrm>
              <a:off x="662" y="1511"/>
              <a:ext cx="19" cy="93"/>
            </a:xfrm>
            <a:custGeom>
              <a:avLst/>
              <a:gdLst>
                <a:gd name="T0" fmla="*/ 0 w 19"/>
                <a:gd name="T1" fmla="*/ 0 h 93"/>
                <a:gd name="T2" fmla="*/ 0 w 19"/>
                <a:gd name="T3" fmla="*/ 93 h 93"/>
                <a:gd name="T4" fmla="*/ 19 w 19"/>
                <a:gd name="T5" fmla="*/ 67 h 93"/>
                <a:gd name="T6" fmla="*/ 0 w 19"/>
                <a:gd name="T7" fmla="*/ 0 h 93"/>
                <a:gd name="T8" fmla="*/ 0 60000 65536"/>
                <a:gd name="T9" fmla="*/ 0 60000 65536"/>
                <a:gd name="T10" fmla="*/ 0 60000 65536"/>
                <a:gd name="T11" fmla="*/ 0 60000 65536"/>
                <a:gd name="T12" fmla="*/ 0 w 19"/>
                <a:gd name="T13" fmla="*/ 0 h 93"/>
                <a:gd name="T14" fmla="*/ 19 w 19"/>
                <a:gd name="T15" fmla="*/ 93 h 93"/>
              </a:gdLst>
              <a:ahLst/>
              <a:cxnLst>
                <a:cxn ang="T8">
                  <a:pos x="T0" y="T1"/>
                </a:cxn>
                <a:cxn ang="T9">
                  <a:pos x="T2" y="T3"/>
                </a:cxn>
                <a:cxn ang="T10">
                  <a:pos x="T4" y="T5"/>
                </a:cxn>
                <a:cxn ang="T11">
                  <a:pos x="T6" y="T7"/>
                </a:cxn>
              </a:cxnLst>
              <a:rect l="T12" t="T13" r="T14" b="T15"/>
              <a:pathLst>
                <a:path w="19" h="93">
                  <a:moveTo>
                    <a:pt x="0" y="0"/>
                  </a:moveTo>
                  <a:lnTo>
                    <a:pt x="0" y="93"/>
                  </a:lnTo>
                  <a:lnTo>
                    <a:pt x="19" y="67"/>
                  </a:lnTo>
                  <a:lnTo>
                    <a:pt x="0" y="0"/>
                  </a:lnTo>
                  <a:close/>
                </a:path>
              </a:pathLst>
            </a:custGeom>
            <a:solidFill>
              <a:srgbClr val="CC6600"/>
            </a:solidFill>
            <a:ln w="9525">
              <a:noFill/>
              <a:round/>
              <a:headEnd/>
              <a:tailEnd/>
            </a:ln>
          </p:spPr>
          <p:txBody>
            <a:bodyPr>
              <a:prstTxWarp prst="textNoShape">
                <a:avLst/>
              </a:prstTxWarp>
            </a:bodyPr>
            <a:lstStyle/>
            <a:p>
              <a:endParaRPr lang="en-US"/>
            </a:p>
          </p:txBody>
        </p:sp>
        <p:sp>
          <p:nvSpPr>
            <p:cNvPr id="62499" name="Freeform 509"/>
            <p:cNvSpPr>
              <a:spLocks noChangeAspect="1"/>
            </p:cNvSpPr>
            <p:nvPr/>
          </p:nvSpPr>
          <p:spPr bwMode="auto">
            <a:xfrm>
              <a:off x="665" y="1576"/>
              <a:ext cx="84" cy="42"/>
            </a:xfrm>
            <a:custGeom>
              <a:avLst/>
              <a:gdLst>
                <a:gd name="T0" fmla="*/ 0 w 84"/>
                <a:gd name="T1" fmla="*/ 33 h 42"/>
                <a:gd name="T2" fmla="*/ 84 w 84"/>
                <a:gd name="T3" fmla="*/ 0 h 42"/>
                <a:gd name="T4" fmla="*/ 31 w 84"/>
                <a:gd name="T5" fmla="*/ 42 h 42"/>
                <a:gd name="T6" fmla="*/ 0 w 84"/>
                <a:gd name="T7" fmla="*/ 33 h 42"/>
                <a:gd name="T8" fmla="*/ 0 60000 65536"/>
                <a:gd name="T9" fmla="*/ 0 60000 65536"/>
                <a:gd name="T10" fmla="*/ 0 60000 65536"/>
                <a:gd name="T11" fmla="*/ 0 60000 65536"/>
                <a:gd name="T12" fmla="*/ 0 w 84"/>
                <a:gd name="T13" fmla="*/ 0 h 42"/>
                <a:gd name="T14" fmla="*/ 84 w 84"/>
                <a:gd name="T15" fmla="*/ 42 h 42"/>
              </a:gdLst>
              <a:ahLst/>
              <a:cxnLst>
                <a:cxn ang="T8">
                  <a:pos x="T0" y="T1"/>
                </a:cxn>
                <a:cxn ang="T9">
                  <a:pos x="T2" y="T3"/>
                </a:cxn>
                <a:cxn ang="T10">
                  <a:pos x="T4" y="T5"/>
                </a:cxn>
                <a:cxn ang="T11">
                  <a:pos x="T6" y="T7"/>
                </a:cxn>
              </a:cxnLst>
              <a:rect l="T12" t="T13" r="T14" b="T15"/>
              <a:pathLst>
                <a:path w="84" h="42">
                  <a:moveTo>
                    <a:pt x="0" y="33"/>
                  </a:moveTo>
                  <a:lnTo>
                    <a:pt x="84" y="0"/>
                  </a:lnTo>
                  <a:lnTo>
                    <a:pt x="31" y="42"/>
                  </a:lnTo>
                  <a:lnTo>
                    <a:pt x="0" y="33"/>
                  </a:lnTo>
                  <a:close/>
                </a:path>
              </a:pathLst>
            </a:custGeom>
            <a:solidFill>
              <a:srgbClr val="CC6600"/>
            </a:solidFill>
            <a:ln w="9525">
              <a:noFill/>
              <a:round/>
              <a:headEnd/>
              <a:tailEnd/>
            </a:ln>
          </p:spPr>
          <p:txBody>
            <a:bodyPr>
              <a:prstTxWarp prst="textNoShape">
                <a:avLst/>
              </a:prstTxWarp>
            </a:bodyPr>
            <a:lstStyle/>
            <a:p>
              <a:endParaRPr lang="en-US"/>
            </a:p>
          </p:txBody>
        </p:sp>
        <p:sp>
          <p:nvSpPr>
            <p:cNvPr id="62500" name="Freeform 510"/>
            <p:cNvSpPr>
              <a:spLocks noChangeAspect="1"/>
            </p:cNvSpPr>
            <p:nvPr/>
          </p:nvSpPr>
          <p:spPr bwMode="auto">
            <a:xfrm>
              <a:off x="574" y="1511"/>
              <a:ext cx="107" cy="175"/>
            </a:xfrm>
            <a:custGeom>
              <a:avLst/>
              <a:gdLst>
                <a:gd name="T0" fmla="*/ 34 w 107"/>
                <a:gd name="T1" fmla="*/ 175 h 175"/>
                <a:gd name="T2" fmla="*/ 55 w 107"/>
                <a:gd name="T3" fmla="*/ 111 h 175"/>
                <a:gd name="T4" fmla="*/ 0 w 107"/>
                <a:gd name="T5" fmla="*/ 66 h 175"/>
                <a:gd name="T6" fmla="*/ 66 w 107"/>
                <a:gd name="T7" fmla="*/ 66 h 175"/>
                <a:gd name="T8" fmla="*/ 86 w 107"/>
                <a:gd name="T9" fmla="*/ 0 h 175"/>
                <a:gd name="T10" fmla="*/ 107 w 107"/>
                <a:gd name="T11" fmla="*/ 65 h 175"/>
                <a:gd name="T12" fmla="*/ 0 60000 65536"/>
                <a:gd name="T13" fmla="*/ 0 60000 65536"/>
                <a:gd name="T14" fmla="*/ 0 60000 65536"/>
                <a:gd name="T15" fmla="*/ 0 60000 65536"/>
                <a:gd name="T16" fmla="*/ 0 60000 65536"/>
                <a:gd name="T17" fmla="*/ 0 60000 65536"/>
                <a:gd name="T18" fmla="*/ 0 w 107"/>
                <a:gd name="T19" fmla="*/ 0 h 175"/>
                <a:gd name="T20" fmla="*/ 107 w 107"/>
                <a:gd name="T21" fmla="*/ 175 h 175"/>
              </a:gdLst>
              <a:ahLst/>
              <a:cxnLst>
                <a:cxn ang="T12">
                  <a:pos x="T0" y="T1"/>
                </a:cxn>
                <a:cxn ang="T13">
                  <a:pos x="T2" y="T3"/>
                </a:cxn>
                <a:cxn ang="T14">
                  <a:pos x="T4" y="T5"/>
                </a:cxn>
                <a:cxn ang="T15">
                  <a:pos x="T6" y="T7"/>
                </a:cxn>
                <a:cxn ang="T16">
                  <a:pos x="T8" y="T9"/>
                </a:cxn>
                <a:cxn ang="T17">
                  <a:pos x="T10" y="T11"/>
                </a:cxn>
              </a:cxnLst>
              <a:rect l="T18" t="T19" r="T20" b="T21"/>
              <a:pathLst>
                <a:path w="107" h="175">
                  <a:moveTo>
                    <a:pt x="34" y="175"/>
                  </a:moveTo>
                  <a:lnTo>
                    <a:pt x="55" y="111"/>
                  </a:lnTo>
                  <a:lnTo>
                    <a:pt x="0" y="66"/>
                  </a:lnTo>
                  <a:lnTo>
                    <a:pt x="66" y="66"/>
                  </a:lnTo>
                  <a:lnTo>
                    <a:pt x="86" y="0"/>
                  </a:lnTo>
                  <a:lnTo>
                    <a:pt x="107" y="65"/>
                  </a:lnTo>
                </a:path>
              </a:pathLst>
            </a:custGeom>
            <a:noFill/>
            <a:ln w="9525">
              <a:solidFill>
                <a:srgbClr val="FFD79D"/>
              </a:solidFill>
              <a:round/>
              <a:headEnd/>
              <a:tailEnd/>
            </a:ln>
          </p:spPr>
          <p:txBody>
            <a:bodyPr>
              <a:prstTxWarp prst="textNoShape">
                <a:avLst/>
              </a:prstTxWarp>
            </a:bodyPr>
            <a:lstStyle/>
            <a:p>
              <a:endParaRPr lang="en-US"/>
            </a:p>
          </p:txBody>
        </p:sp>
        <p:sp>
          <p:nvSpPr>
            <p:cNvPr id="62501" name="Freeform 511"/>
            <p:cNvSpPr>
              <a:spLocks noChangeAspect="1"/>
            </p:cNvSpPr>
            <p:nvPr/>
          </p:nvSpPr>
          <p:spPr bwMode="auto">
            <a:xfrm>
              <a:off x="609" y="1577"/>
              <a:ext cx="139" cy="113"/>
            </a:xfrm>
            <a:custGeom>
              <a:avLst/>
              <a:gdLst>
                <a:gd name="T0" fmla="*/ 0 w 139"/>
                <a:gd name="T1" fmla="*/ 111 h 113"/>
                <a:gd name="T2" fmla="*/ 51 w 139"/>
                <a:gd name="T3" fmla="*/ 69 h 113"/>
                <a:gd name="T4" fmla="*/ 107 w 139"/>
                <a:gd name="T5" fmla="*/ 113 h 113"/>
                <a:gd name="T6" fmla="*/ 84 w 139"/>
                <a:gd name="T7" fmla="*/ 44 h 113"/>
                <a:gd name="T8" fmla="*/ 139 w 139"/>
                <a:gd name="T9" fmla="*/ 0 h 113"/>
                <a:gd name="T10" fmla="*/ 72 w 139"/>
                <a:gd name="T11" fmla="*/ 0 h 113"/>
                <a:gd name="T12" fmla="*/ 0 60000 65536"/>
                <a:gd name="T13" fmla="*/ 0 60000 65536"/>
                <a:gd name="T14" fmla="*/ 0 60000 65536"/>
                <a:gd name="T15" fmla="*/ 0 60000 65536"/>
                <a:gd name="T16" fmla="*/ 0 60000 65536"/>
                <a:gd name="T17" fmla="*/ 0 60000 65536"/>
                <a:gd name="T18" fmla="*/ 0 w 139"/>
                <a:gd name="T19" fmla="*/ 0 h 113"/>
                <a:gd name="T20" fmla="*/ 139 w 139"/>
                <a:gd name="T21" fmla="*/ 113 h 113"/>
              </a:gdLst>
              <a:ahLst/>
              <a:cxnLst>
                <a:cxn ang="T12">
                  <a:pos x="T0" y="T1"/>
                </a:cxn>
                <a:cxn ang="T13">
                  <a:pos x="T2" y="T3"/>
                </a:cxn>
                <a:cxn ang="T14">
                  <a:pos x="T4" y="T5"/>
                </a:cxn>
                <a:cxn ang="T15">
                  <a:pos x="T6" y="T7"/>
                </a:cxn>
                <a:cxn ang="T16">
                  <a:pos x="T8" y="T9"/>
                </a:cxn>
                <a:cxn ang="T17">
                  <a:pos x="T10" y="T11"/>
                </a:cxn>
              </a:cxnLst>
              <a:rect l="T18" t="T19" r="T20" b="T21"/>
              <a:pathLst>
                <a:path w="139" h="113">
                  <a:moveTo>
                    <a:pt x="0" y="111"/>
                  </a:moveTo>
                  <a:lnTo>
                    <a:pt x="51" y="69"/>
                  </a:lnTo>
                  <a:lnTo>
                    <a:pt x="107" y="113"/>
                  </a:lnTo>
                  <a:lnTo>
                    <a:pt x="84" y="44"/>
                  </a:lnTo>
                  <a:lnTo>
                    <a:pt x="139" y="0"/>
                  </a:lnTo>
                  <a:lnTo>
                    <a:pt x="72" y="0"/>
                  </a:lnTo>
                </a:path>
              </a:pathLst>
            </a:custGeom>
            <a:noFill/>
            <a:ln w="9525">
              <a:solidFill>
                <a:srgbClr val="A85400"/>
              </a:solidFill>
              <a:round/>
              <a:headEnd/>
              <a:tailEnd/>
            </a:ln>
          </p:spPr>
          <p:txBody>
            <a:bodyPr>
              <a:prstTxWarp prst="textNoShape">
                <a:avLst/>
              </a:prstTxWarp>
            </a:bodyPr>
            <a:lstStyle/>
            <a:p>
              <a:endParaRPr lang="en-US"/>
            </a:p>
          </p:txBody>
        </p:sp>
        <p:sp>
          <p:nvSpPr>
            <p:cNvPr id="62502" name="Freeform 512"/>
            <p:cNvSpPr>
              <a:spLocks noChangeAspect="1"/>
            </p:cNvSpPr>
            <p:nvPr/>
          </p:nvSpPr>
          <p:spPr bwMode="auto">
            <a:xfrm>
              <a:off x="573" y="1509"/>
              <a:ext cx="176" cy="178"/>
            </a:xfrm>
            <a:custGeom>
              <a:avLst/>
              <a:gdLst>
                <a:gd name="T0" fmla="*/ 88 w 176"/>
                <a:gd name="T1" fmla="*/ 0 h 178"/>
                <a:gd name="T2" fmla="*/ 67 w 176"/>
                <a:gd name="T3" fmla="*/ 68 h 178"/>
                <a:gd name="T4" fmla="*/ 0 w 176"/>
                <a:gd name="T5" fmla="*/ 68 h 178"/>
                <a:gd name="T6" fmla="*/ 55 w 176"/>
                <a:gd name="T7" fmla="*/ 110 h 178"/>
                <a:gd name="T8" fmla="*/ 34 w 176"/>
                <a:gd name="T9" fmla="*/ 178 h 178"/>
                <a:gd name="T10" fmla="*/ 88 w 176"/>
                <a:gd name="T11" fmla="*/ 137 h 178"/>
                <a:gd name="T12" fmla="*/ 142 w 176"/>
                <a:gd name="T13" fmla="*/ 178 h 178"/>
                <a:gd name="T14" fmla="*/ 121 w 176"/>
                <a:gd name="T15" fmla="*/ 110 h 178"/>
                <a:gd name="T16" fmla="*/ 176 w 176"/>
                <a:gd name="T17" fmla="*/ 68 h 178"/>
                <a:gd name="T18" fmla="*/ 109 w 176"/>
                <a:gd name="T19" fmla="*/ 68 h 178"/>
                <a:gd name="T20" fmla="*/ 88 w 176"/>
                <a:gd name="T21" fmla="*/ 0 h 1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6"/>
                <a:gd name="T34" fmla="*/ 0 h 178"/>
                <a:gd name="T35" fmla="*/ 176 w 176"/>
                <a:gd name="T36" fmla="*/ 178 h 1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6" h="178">
                  <a:moveTo>
                    <a:pt x="88" y="0"/>
                  </a:moveTo>
                  <a:lnTo>
                    <a:pt x="67" y="68"/>
                  </a:lnTo>
                  <a:lnTo>
                    <a:pt x="0" y="68"/>
                  </a:lnTo>
                  <a:lnTo>
                    <a:pt x="55" y="110"/>
                  </a:lnTo>
                  <a:lnTo>
                    <a:pt x="34" y="178"/>
                  </a:lnTo>
                  <a:lnTo>
                    <a:pt x="88" y="137"/>
                  </a:lnTo>
                  <a:lnTo>
                    <a:pt x="142" y="178"/>
                  </a:lnTo>
                  <a:lnTo>
                    <a:pt x="121" y="110"/>
                  </a:lnTo>
                  <a:lnTo>
                    <a:pt x="176" y="68"/>
                  </a:lnTo>
                  <a:lnTo>
                    <a:pt x="109" y="68"/>
                  </a:lnTo>
                  <a:lnTo>
                    <a:pt x="88" y="0"/>
                  </a:lnTo>
                  <a:close/>
                </a:path>
              </a:pathLst>
            </a:custGeom>
            <a:solidFill>
              <a:srgbClr val="FF9900"/>
            </a:solidFill>
            <a:ln w="9525">
              <a:noFill/>
              <a:round/>
              <a:headEnd/>
              <a:tailEnd/>
            </a:ln>
          </p:spPr>
          <p:txBody>
            <a:bodyPr>
              <a:prstTxWarp prst="textNoShape">
                <a:avLst/>
              </a:prstTxWarp>
            </a:bodyPr>
            <a:lstStyle/>
            <a:p>
              <a:endParaRPr lang="en-US"/>
            </a:p>
          </p:txBody>
        </p:sp>
        <p:sp>
          <p:nvSpPr>
            <p:cNvPr id="62503" name="Freeform 513"/>
            <p:cNvSpPr>
              <a:spLocks noChangeAspect="1"/>
            </p:cNvSpPr>
            <p:nvPr/>
          </p:nvSpPr>
          <p:spPr bwMode="auto">
            <a:xfrm>
              <a:off x="609" y="1611"/>
              <a:ext cx="53" cy="75"/>
            </a:xfrm>
            <a:custGeom>
              <a:avLst/>
              <a:gdLst>
                <a:gd name="T0" fmla="*/ 0 w 53"/>
                <a:gd name="T1" fmla="*/ 75 h 75"/>
                <a:gd name="T2" fmla="*/ 49 w 53"/>
                <a:gd name="T3" fmla="*/ 0 h 75"/>
                <a:gd name="T4" fmla="*/ 53 w 53"/>
                <a:gd name="T5" fmla="*/ 35 h 75"/>
                <a:gd name="T6" fmla="*/ 0 w 53"/>
                <a:gd name="T7" fmla="*/ 75 h 75"/>
                <a:gd name="T8" fmla="*/ 0 60000 65536"/>
                <a:gd name="T9" fmla="*/ 0 60000 65536"/>
                <a:gd name="T10" fmla="*/ 0 60000 65536"/>
                <a:gd name="T11" fmla="*/ 0 60000 65536"/>
                <a:gd name="T12" fmla="*/ 0 w 53"/>
                <a:gd name="T13" fmla="*/ 0 h 75"/>
                <a:gd name="T14" fmla="*/ 53 w 53"/>
                <a:gd name="T15" fmla="*/ 75 h 75"/>
              </a:gdLst>
              <a:ahLst/>
              <a:cxnLst>
                <a:cxn ang="T8">
                  <a:pos x="T0" y="T1"/>
                </a:cxn>
                <a:cxn ang="T9">
                  <a:pos x="T2" y="T3"/>
                </a:cxn>
                <a:cxn ang="T10">
                  <a:pos x="T4" y="T5"/>
                </a:cxn>
                <a:cxn ang="T11">
                  <a:pos x="T6" y="T7"/>
                </a:cxn>
              </a:cxnLst>
              <a:rect l="T12" t="T13" r="T14" b="T15"/>
              <a:pathLst>
                <a:path w="53" h="75">
                  <a:moveTo>
                    <a:pt x="0" y="75"/>
                  </a:moveTo>
                  <a:lnTo>
                    <a:pt x="49" y="0"/>
                  </a:lnTo>
                  <a:lnTo>
                    <a:pt x="53" y="35"/>
                  </a:lnTo>
                  <a:lnTo>
                    <a:pt x="0" y="75"/>
                  </a:lnTo>
                  <a:close/>
                </a:path>
              </a:pathLst>
            </a:custGeom>
            <a:solidFill>
              <a:srgbClr val="CC6600"/>
            </a:solidFill>
            <a:ln w="9525">
              <a:noFill/>
              <a:round/>
              <a:headEnd/>
              <a:tailEnd/>
            </a:ln>
          </p:spPr>
          <p:txBody>
            <a:bodyPr>
              <a:prstTxWarp prst="textNoShape">
                <a:avLst/>
              </a:prstTxWarp>
            </a:bodyPr>
            <a:lstStyle/>
            <a:p>
              <a:endParaRPr lang="en-US"/>
            </a:p>
          </p:txBody>
        </p:sp>
        <p:sp>
          <p:nvSpPr>
            <p:cNvPr id="62504" name="Freeform 514"/>
            <p:cNvSpPr>
              <a:spLocks noChangeAspect="1"/>
            </p:cNvSpPr>
            <p:nvPr/>
          </p:nvSpPr>
          <p:spPr bwMode="auto">
            <a:xfrm>
              <a:off x="576" y="1577"/>
              <a:ext cx="80" cy="44"/>
            </a:xfrm>
            <a:custGeom>
              <a:avLst/>
              <a:gdLst>
                <a:gd name="T0" fmla="*/ 0 w 80"/>
                <a:gd name="T1" fmla="*/ 0 h 44"/>
                <a:gd name="T2" fmla="*/ 80 w 80"/>
                <a:gd name="T3" fmla="*/ 32 h 44"/>
                <a:gd name="T4" fmla="*/ 52 w 80"/>
                <a:gd name="T5" fmla="*/ 44 h 44"/>
                <a:gd name="T6" fmla="*/ 0 w 80"/>
                <a:gd name="T7" fmla="*/ 0 h 44"/>
                <a:gd name="T8" fmla="*/ 0 60000 65536"/>
                <a:gd name="T9" fmla="*/ 0 60000 65536"/>
                <a:gd name="T10" fmla="*/ 0 60000 65536"/>
                <a:gd name="T11" fmla="*/ 0 60000 65536"/>
                <a:gd name="T12" fmla="*/ 0 w 80"/>
                <a:gd name="T13" fmla="*/ 0 h 44"/>
                <a:gd name="T14" fmla="*/ 80 w 80"/>
                <a:gd name="T15" fmla="*/ 44 h 44"/>
              </a:gdLst>
              <a:ahLst/>
              <a:cxnLst>
                <a:cxn ang="T8">
                  <a:pos x="T0" y="T1"/>
                </a:cxn>
                <a:cxn ang="T9">
                  <a:pos x="T2" y="T3"/>
                </a:cxn>
                <a:cxn ang="T10">
                  <a:pos x="T4" y="T5"/>
                </a:cxn>
                <a:cxn ang="T11">
                  <a:pos x="T6" y="T7"/>
                </a:cxn>
              </a:cxnLst>
              <a:rect l="T12" t="T13" r="T14" b="T15"/>
              <a:pathLst>
                <a:path w="80" h="44">
                  <a:moveTo>
                    <a:pt x="0" y="0"/>
                  </a:moveTo>
                  <a:lnTo>
                    <a:pt x="80" y="32"/>
                  </a:lnTo>
                  <a:lnTo>
                    <a:pt x="52" y="44"/>
                  </a:lnTo>
                  <a:lnTo>
                    <a:pt x="0" y="0"/>
                  </a:lnTo>
                  <a:close/>
                </a:path>
              </a:pathLst>
            </a:custGeom>
            <a:solidFill>
              <a:srgbClr val="CC6600"/>
            </a:solidFill>
            <a:ln w="9525">
              <a:noFill/>
              <a:round/>
              <a:headEnd/>
              <a:tailEnd/>
            </a:ln>
          </p:spPr>
          <p:txBody>
            <a:bodyPr>
              <a:prstTxWarp prst="textNoShape">
                <a:avLst/>
              </a:prstTxWarp>
            </a:bodyPr>
            <a:lstStyle/>
            <a:p>
              <a:endParaRPr lang="en-US"/>
            </a:p>
          </p:txBody>
        </p:sp>
        <p:sp>
          <p:nvSpPr>
            <p:cNvPr id="62505" name="Freeform 515"/>
            <p:cNvSpPr>
              <a:spLocks noChangeAspect="1"/>
            </p:cNvSpPr>
            <p:nvPr/>
          </p:nvSpPr>
          <p:spPr bwMode="auto">
            <a:xfrm>
              <a:off x="664" y="1611"/>
              <a:ext cx="51" cy="75"/>
            </a:xfrm>
            <a:custGeom>
              <a:avLst/>
              <a:gdLst>
                <a:gd name="T0" fmla="*/ 29 w 51"/>
                <a:gd name="T1" fmla="*/ 9 h 75"/>
                <a:gd name="T2" fmla="*/ 0 w 51"/>
                <a:gd name="T3" fmla="*/ 0 h 75"/>
                <a:gd name="T4" fmla="*/ 51 w 51"/>
                <a:gd name="T5" fmla="*/ 75 h 75"/>
                <a:gd name="T6" fmla="*/ 29 w 51"/>
                <a:gd name="T7" fmla="*/ 9 h 75"/>
                <a:gd name="T8" fmla="*/ 0 60000 65536"/>
                <a:gd name="T9" fmla="*/ 0 60000 65536"/>
                <a:gd name="T10" fmla="*/ 0 60000 65536"/>
                <a:gd name="T11" fmla="*/ 0 60000 65536"/>
                <a:gd name="T12" fmla="*/ 0 w 51"/>
                <a:gd name="T13" fmla="*/ 0 h 75"/>
                <a:gd name="T14" fmla="*/ 51 w 51"/>
                <a:gd name="T15" fmla="*/ 75 h 75"/>
              </a:gdLst>
              <a:ahLst/>
              <a:cxnLst>
                <a:cxn ang="T8">
                  <a:pos x="T0" y="T1"/>
                </a:cxn>
                <a:cxn ang="T9">
                  <a:pos x="T2" y="T3"/>
                </a:cxn>
                <a:cxn ang="T10">
                  <a:pos x="T4" y="T5"/>
                </a:cxn>
                <a:cxn ang="T11">
                  <a:pos x="T6" y="T7"/>
                </a:cxn>
              </a:cxnLst>
              <a:rect l="T12" t="T13" r="T14" b="T15"/>
              <a:pathLst>
                <a:path w="51" h="75">
                  <a:moveTo>
                    <a:pt x="29" y="9"/>
                  </a:moveTo>
                  <a:lnTo>
                    <a:pt x="0" y="0"/>
                  </a:lnTo>
                  <a:lnTo>
                    <a:pt x="51" y="75"/>
                  </a:lnTo>
                  <a:lnTo>
                    <a:pt x="29" y="9"/>
                  </a:lnTo>
                  <a:close/>
                </a:path>
              </a:pathLst>
            </a:custGeom>
            <a:solidFill>
              <a:srgbClr val="CC6600"/>
            </a:solidFill>
            <a:ln w="9525">
              <a:noFill/>
              <a:round/>
              <a:headEnd/>
              <a:tailEnd/>
            </a:ln>
          </p:spPr>
          <p:txBody>
            <a:bodyPr>
              <a:prstTxWarp prst="textNoShape">
                <a:avLst/>
              </a:prstTxWarp>
            </a:bodyPr>
            <a:lstStyle/>
            <a:p>
              <a:endParaRPr lang="en-US"/>
            </a:p>
          </p:txBody>
        </p:sp>
        <p:sp>
          <p:nvSpPr>
            <p:cNvPr id="62506" name="Freeform 516"/>
            <p:cNvSpPr>
              <a:spLocks noChangeAspect="1"/>
            </p:cNvSpPr>
            <p:nvPr/>
          </p:nvSpPr>
          <p:spPr bwMode="auto">
            <a:xfrm>
              <a:off x="662" y="1511"/>
              <a:ext cx="19" cy="93"/>
            </a:xfrm>
            <a:custGeom>
              <a:avLst/>
              <a:gdLst>
                <a:gd name="T0" fmla="*/ 0 w 19"/>
                <a:gd name="T1" fmla="*/ 0 h 93"/>
                <a:gd name="T2" fmla="*/ 0 w 19"/>
                <a:gd name="T3" fmla="*/ 93 h 93"/>
                <a:gd name="T4" fmla="*/ 19 w 19"/>
                <a:gd name="T5" fmla="*/ 67 h 93"/>
                <a:gd name="T6" fmla="*/ 0 w 19"/>
                <a:gd name="T7" fmla="*/ 0 h 93"/>
                <a:gd name="T8" fmla="*/ 0 60000 65536"/>
                <a:gd name="T9" fmla="*/ 0 60000 65536"/>
                <a:gd name="T10" fmla="*/ 0 60000 65536"/>
                <a:gd name="T11" fmla="*/ 0 60000 65536"/>
                <a:gd name="T12" fmla="*/ 0 w 19"/>
                <a:gd name="T13" fmla="*/ 0 h 93"/>
                <a:gd name="T14" fmla="*/ 19 w 19"/>
                <a:gd name="T15" fmla="*/ 93 h 93"/>
              </a:gdLst>
              <a:ahLst/>
              <a:cxnLst>
                <a:cxn ang="T8">
                  <a:pos x="T0" y="T1"/>
                </a:cxn>
                <a:cxn ang="T9">
                  <a:pos x="T2" y="T3"/>
                </a:cxn>
                <a:cxn ang="T10">
                  <a:pos x="T4" y="T5"/>
                </a:cxn>
                <a:cxn ang="T11">
                  <a:pos x="T6" y="T7"/>
                </a:cxn>
              </a:cxnLst>
              <a:rect l="T12" t="T13" r="T14" b="T15"/>
              <a:pathLst>
                <a:path w="19" h="93">
                  <a:moveTo>
                    <a:pt x="0" y="0"/>
                  </a:moveTo>
                  <a:lnTo>
                    <a:pt x="0" y="93"/>
                  </a:lnTo>
                  <a:lnTo>
                    <a:pt x="19" y="67"/>
                  </a:lnTo>
                  <a:lnTo>
                    <a:pt x="0" y="0"/>
                  </a:lnTo>
                  <a:close/>
                </a:path>
              </a:pathLst>
            </a:custGeom>
            <a:solidFill>
              <a:srgbClr val="CC6600"/>
            </a:solidFill>
            <a:ln w="9525">
              <a:noFill/>
              <a:round/>
              <a:headEnd/>
              <a:tailEnd/>
            </a:ln>
          </p:spPr>
          <p:txBody>
            <a:bodyPr>
              <a:prstTxWarp prst="textNoShape">
                <a:avLst/>
              </a:prstTxWarp>
            </a:bodyPr>
            <a:lstStyle/>
            <a:p>
              <a:endParaRPr lang="en-US"/>
            </a:p>
          </p:txBody>
        </p:sp>
        <p:sp>
          <p:nvSpPr>
            <p:cNvPr id="62507" name="Freeform 517"/>
            <p:cNvSpPr>
              <a:spLocks noChangeAspect="1"/>
            </p:cNvSpPr>
            <p:nvPr/>
          </p:nvSpPr>
          <p:spPr bwMode="auto">
            <a:xfrm>
              <a:off x="665" y="1576"/>
              <a:ext cx="84" cy="42"/>
            </a:xfrm>
            <a:custGeom>
              <a:avLst/>
              <a:gdLst>
                <a:gd name="T0" fmla="*/ 0 w 84"/>
                <a:gd name="T1" fmla="*/ 33 h 42"/>
                <a:gd name="T2" fmla="*/ 84 w 84"/>
                <a:gd name="T3" fmla="*/ 0 h 42"/>
                <a:gd name="T4" fmla="*/ 31 w 84"/>
                <a:gd name="T5" fmla="*/ 42 h 42"/>
                <a:gd name="T6" fmla="*/ 0 w 84"/>
                <a:gd name="T7" fmla="*/ 33 h 42"/>
                <a:gd name="T8" fmla="*/ 0 60000 65536"/>
                <a:gd name="T9" fmla="*/ 0 60000 65536"/>
                <a:gd name="T10" fmla="*/ 0 60000 65536"/>
                <a:gd name="T11" fmla="*/ 0 60000 65536"/>
                <a:gd name="T12" fmla="*/ 0 w 84"/>
                <a:gd name="T13" fmla="*/ 0 h 42"/>
                <a:gd name="T14" fmla="*/ 84 w 84"/>
                <a:gd name="T15" fmla="*/ 42 h 42"/>
              </a:gdLst>
              <a:ahLst/>
              <a:cxnLst>
                <a:cxn ang="T8">
                  <a:pos x="T0" y="T1"/>
                </a:cxn>
                <a:cxn ang="T9">
                  <a:pos x="T2" y="T3"/>
                </a:cxn>
                <a:cxn ang="T10">
                  <a:pos x="T4" y="T5"/>
                </a:cxn>
                <a:cxn ang="T11">
                  <a:pos x="T6" y="T7"/>
                </a:cxn>
              </a:cxnLst>
              <a:rect l="T12" t="T13" r="T14" b="T15"/>
              <a:pathLst>
                <a:path w="84" h="42">
                  <a:moveTo>
                    <a:pt x="0" y="33"/>
                  </a:moveTo>
                  <a:lnTo>
                    <a:pt x="84" y="0"/>
                  </a:lnTo>
                  <a:lnTo>
                    <a:pt x="31" y="42"/>
                  </a:lnTo>
                  <a:lnTo>
                    <a:pt x="0" y="33"/>
                  </a:lnTo>
                  <a:close/>
                </a:path>
              </a:pathLst>
            </a:custGeom>
            <a:solidFill>
              <a:srgbClr val="CC6600"/>
            </a:solidFill>
            <a:ln w="9525">
              <a:noFill/>
              <a:round/>
              <a:headEnd/>
              <a:tailEnd/>
            </a:ln>
          </p:spPr>
          <p:txBody>
            <a:bodyPr>
              <a:prstTxWarp prst="textNoShape">
                <a:avLst/>
              </a:prstTxWarp>
            </a:bodyPr>
            <a:lstStyle/>
            <a:p>
              <a:endParaRPr lang="en-US"/>
            </a:p>
          </p:txBody>
        </p:sp>
        <p:sp>
          <p:nvSpPr>
            <p:cNvPr id="62508" name="Freeform 518"/>
            <p:cNvSpPr>
              <a:spLocks noChangeAspect="1"/>
            </p:cNvSpPr>
            <p:nvPr/>
          </p:nvSpPr>
          <p:spPr bwMode="auto">
            <a:xfrm>
              <a:off x="574" y="1511"/>
              <a:ext cx="107" cy="175"/>
            </a:xfrm>
            <a:custGeom>
              <a:avLst/>
              <a:gdLst>
                <a:gd name="T0" fmla="*/ 34 w 107"/>
                <a:gd name="T1" fmla="*/ 175 h 175"/>
                <a:gd name="T2" fmla="*/ 55 w 107"/>
                <a:gd name="T3" fmla="*/ 111 h 175"/>
                <a:gd name="T4" fmla="*/ 0 w 107"/>
                <a:gd name="T5" fmla="*/ 66 h 175"/>
                <a:gd name="T6" fmla="*/ 66 w 107"/>
                <a:gd name="T7" fmla="*/ 66 h 175"/>
                <a:gd name="T8" fmla="*/ 86 w 107"/>
                <a:gd name="T9" fmla="*/ 0 h 175"/>
                <a:gd name="T10" fmla="*/ 107 w 107"/>
                <a:gd name="T11" fmla="*/ 65 h 175"/>
                <a:gd name="T12" fmla="*/ 0 60000 65536"/>
                <a:gd name="T13" fmla="*/ 0 60000 65536"/>
                <a:gd name="T14" fmla="*/ 0 60000 65536"/>
                <a:gd name="T15" fmla="*/ 0 60000 65536"/>
                <a:gd name="T16" fmla="*/ 0 60000 65536"/>
                <a:gd name="T17" fmla="*/ 0 60000 65536"/>
                <a:gd name="T18" fmla="*/ 0 w 107"/>
                <a:gd name="T19" fmla="*/ 0 h 175"/>
                <a:gd name="T20" fmla="*/ 107 w 107"/>
                <a:gd name="T21" fmla="*/ 175 h 175"/>
              </a:gdLst>
              <a:ahLst/>
              <a:cxnLst>
                <a:cxn ang="T12">
                  <a:pos x="T0" y="T1"/>
                </a:cxn>
                <a:cxn ang="T13">
                  <a:pos x="T2" y="T3"/>
                </a:cxn>
                <a:cxn ang="T14">
                  <a:pos x="T4" y="T5"/>
                </a:cxn>
                <a:cxn ang="T15">
                  <a:pos x="T6" y="T7"/>
                </a:cxn>
                <a:cxn ang="T16">
                  <a:pos x="T8" y="T9"/>
                </a:cxn>
                <a:cxn ang="T17">
                  <a:pos x="T10" y="T11"/>
                </a:cxn>
              </a:cxnLst>
              <a:rect l="T18" t="T19" r="T20" b="T21"/>
              <a:pathLst>
                <a:path w="107" h="175">
                  <a:moveTo>
                    <a:pt x="34" y="175"/>
                  </a:moveTo>
                  <a:lnTo>
                    <a:pt x="55" y="111"/>
                  </a:lnTo>
                  <a:lnTo>
                    <a:pt x="0" y="66"/>
                  </a:lnTo>
                  <a:lnTo>
                    <a:pt x="66" y="66"/>
                  </a:lnTo>
                  <a:lnTo>
                    <a:pt x="86" y="0"/>
                  </a:lnTo>
                  <a:lnTo>
                    <a:pt x="107" y="65"/>
                  </a:lnTo>
                </a:path>
              </a:pathLst>
            </a:custGeom>
            <a:noFill/>
            <a:ln w="9525">
              <a:solidFill>
                <a:srgbClr val="FFD79D"/>
              </a:solidFill>
              <a:round/>
              <a:headEnd/>
              <a:tailEnd/>
            </a:ln>
          </p:spPr>
          <p:txBody>
            <a:bodyPr>
              <a:prstTxWarp prst="textNoShape">
                <a:avLst/>
              </a:prstTxWarp>
            </a:bodyPr>
            <a:lstStyle/>
            <a:p>
              <a:endParaRPr lang="en-US"/>
            </a:p>
          </p:txBody>
        </p:sp>
        <p:sp>
          <p:nvSpPr>
            <p:cNvPr id="62509" name="Freeform 519"/>
            <p:cNvSpPr>
              <a:spLocks noChangeAspect="1"/>
            </p:cNvSpPr>
            <p:nvPr/>
          </p:nvSpPr>
          <p:spPr bwMode="auto">
            <a:xfrm>
              <a:off x="609" y="1577"/>
              <a:ext cx="139" cy="113"/>
            </a:xfrm>
            <a:custGeom>
              <a:avLst/>
              <a:gdLst>
                <a:gd name="T0" fmla="*/ 0 w 139"/>
                <a:gd name="T1" fmla="*/ 111 h 113"/>
                <a:gd name="T2" fmla="*/ 51 w 139"/>
                <a:gd name="T3" fmla="*/ 69 h 113"/>
                <a:gd name="T4" fmla="*/ 107 w 139"/>
                <a:gd name="T5" fmla="*/ 113 h 113"/>
                <a:gd name="T6" fmla="*/ 84 w 139"/>
                <a:gd name="T7" fmla="*/ 44 h 113"/>
                <a:gd name="T8" fmla="*/ 139 w 139"/>
                <a:gd name="T9" fmla="*/ 0 h 113"/>
                <a:gd name="T10" fmla="*/ 72 w 139"/>
                <a:gd name="T11" fmla="*/ 0 h 113"/>
                <a:gd name="T12" fmla="*/ 0 60000 65536"/>
                <a:gd name="T13" fmla="*/ 0 60000 65536"/>
                <a:gd name="T14" fmla="*/ 0 60000 65536"/>
                <a:gd name="T15" fmla="*/ 0 60000 65536"/>
                <a:gd name="T16" fmla="*/ 0 60000 65536"/>
                <a:gd name="T17" fmla="*/ 0 60000 65536"/>
                <a:gd name="T18" fmla="*/ 0 w 139"/>
                <a:gd name="T19" fmla="*/ 0 h 113"/>
                <a:gd name="T20" fmla="*/ 139 w 139"/>
                <a:gd name="T21" fmla="*/ 113 h 113"/>
              </a:gdLst>
              <a:ahLst/>
              <a:cxnLst>
                <a:cxn ang="T12">
                  <a:pos x="T0" y="T1"/>
                </a:cxn>
                <a:cxn ang="T13">
                  <a:pos x="T2" y="T3"/>
                </a:cxn>
                <a:cxn ang="T14">
                  <a:pos x="T4" y="T5"/>
                </a:cxn>
                <a:cxn ang="T15">
                  <a:pos x="T6" y="T7"/>
                </a:cxn>
                <a:cxn ang="T16">
                  <a:pos x="T8" y="T9"/>
                </a:cxn>
                <a:cxn ang="T17">
                  <a:pos x="T10" y="T11"/>
                </a:cxn>
              </a:cxnLst>
              <a:rect l="T18" t="T19" r="T20" b="T21"/>
              <a:pathLst>
                <a:path w="139" h="113">
                  <a:moveTo>
                    <a:pt x="0" y="111"/>
                  </a:moveTo>
                  <a:lnTo>
                    <a:pt x="51" y="69"/>
                  </a:lnTo>
                  <a:lnTo>
                    <a:pt x="107" y="113"/>
                  </a:lnTo>
                  <a:lnTo>
                    <a:pt x="84" y="44"/>
                  </a:lnTo>
                  <a:lnTo>
                    <a:pt x="139" y="0"/>
                  </a:lnTo>
                  <a:lnTo>
                    <a:pt x="72" y="0"/>
                  </a:lnTo>
                </a:path>
              </a:pathLst>
            </a:custGeom>
            <a:noFill/>
            <a:ln w="9525">
              <a:solidFill>
                <a:srgbClr val="A85400"/>
              </a:solidFill>
              <a:round/>
              <a:headEnd/>
              <a:tailEnd/>
            </a:ln>
          </p:spPr>
          <p:txBody>
            <a:bodyPr>
              <a:prstTxWarp prst="textNoShape">
                <a:avLst/>
              </a:prstTxWarp>
            </a:bodyPr>
            <a:lstStyle/>
            <a:p>
              <a:endParaRPr lang="en-US"/>
            </a:p>
          </p:txBody>
        </p:sp>
        <p:sp>
          <p:nvSpPr>
            <p:cNvPr id="62510" name="Rectangle 520"/>
            <p:cNvSpPr>
              <a:spLocks noChangeAspect="1" noChangeArrowheads="1"/>
            </p:cNvSpPr>
            <p:nvPr/>
          </p:nvSpPr>
          <p:spPr bwMode="auto">
            <a:xfrm>
              <a:off x="747" y="1656"/>
              <a:ext cx="237" cy="70"/>
            </a:xfrm>
            <a:prstGeom prst="rect">
              <a:avLst/>
            </a:prstGeom>
            <a:noFill/>
            <a:ln w="9525">
              <a:noFill/>
              <a:miter lim="800000"/>
              <a:headEnd/>
              <a:tailEnd/>
            </a:ln>
          </p:spPr>
          <p:txBody>
            <a:bodyPr>
              <a:prstTxWarp prst="textNoShape">
                <a:avLst/>
              </a:prstTxWarp>
            </a:bodyPr>
            <a:lstStyle/>
            <a:p>
              <a:endParaRPr lang="en-US"/>
            </a:p>
          </p:txBody>
        </p:sp>
        <p:sp>
          <p:nvSpPr>
            <p:cNvPr id="62511" name="Rectangle 521"/>
            <p:cNvSpPr>
              <a:spLocks noChangeAspect="1" noChangeArrowheads="1"/>
            </p:cNvSpPr>
            <p:nvPr/>
          </p:nvSpPr>
          <p:spPr bwMode="auto">
            <a:xfrm>
              <a:off x="747" y="1652"/>
              <a:ext cx="376" cy="101"/>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000" b="1" dirty="0">
                  <a:solidFill>
                    <a:srgbClr val="000000"/>
                  </a:solidFill>
                </a:rPr>
                <a:t>MPF field</a:t>
              </a:r>
              <a:endParaRPr lang="en-US" sz="2000" dirty="0">
                <a:latin typeface="Times New Roman" charset="0"/>
              </a:endParaRPr>
            </a:p>
          </p:txBody>
        </p:sp>
        <p:sp>
          <p:nvSpPr>
            <p:cNvPr id="62512" name="Rectangle 522"/>
            <p:cNvSpPr>
              <a:spLocks noChangeAspect="1" noChangeArrowheads="1"/>
            </p:cNvSpPr>
            <p:nvPr/>
          </p:nvSpPr>
          <p:spPr bwMode="auto">
            <a:xfrm>
              <a:off x="1657" y="1593"/>
              <a:ext cx="338" cy="139"/>
            </a:xfrm>
            <a:prstGeom prst="rect">
              <a:avLst/>
            </a:prstGeom>
            <a:noFill/>
            <a:ln w="9525">
              <a:noFill/>
              <a:miter lim="800000"/>
              <a:headEnd/>
              <a:tailEnd/>
            </a:ln>
          </p:spPr>
          <p:txBody>
            <a:bodyPr>
              <a:prstTxWarp prst="textNoShape">
                <a:avLst/>
              </a:prstTxWarp>
            </a:bodyPr>
            <a:lstStyle/>
            <a:p>
              <a:endParaRPr lang="en-US"/>
            </a:p>
          </p:txBody>
        </p:sp>
        <p:sp>
          <p:nvSpPr>
            <p:cNvPr id="62513" name="Rectangle 523"/>
            <p:cNvSpPr>
              <a:spLocks noChangeAspect="1" noChangeArrowheads="1"/>
            </p:cNvSpPr>
            <p:nvPr/>
          </p:nvSpPr>
          <p:spPr bwMode="auto">
            <a:xfrm>
              <a:off x="1657" y="1589"/>
              <a:ext cx="254" cy="101"/>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000" b="1" dirty="0">
                  <a:solidFill>
                    <a:srgbClr val="000000"/>
                  </a:solidFill>
                </a:rPr>
                <a:t>Vernal </a:t>
              </a:r>
              <a:endParaRPr lang="en-US" sz="2000" dirty="0">
                <a:latin typeface="Times New Roman" charset="0"/>
              </a:endParaRPr>
            </a:p>
          </p:txBody>
        </p:sp>
        <p:sp>
          <p:nvSpPr>
            <p:cNvPr id="62514" name="Rectangle 524"/>
            <p:cNvSpPr>
              <a:spLocks noChangeAspect="1" noChangeArrowheads="1"/>
            </p:cNvSpPr>
            <p:nvPr/>
          </p:nvSpPr>
          <p:spPr bwMode="auto">
            <a:xfrm>
              <a:off x="1657" y="1658"/>
              <a:ext cx="334" cy="101"/>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000" b="1" dirty="0">
                  <a:solidFill>
                    <a:srgbClr val="000000"/>
                  </a:solidFill>
                </a:rPr>
                <a:t>Equinox</a:t>
              </a:r>
              <a:endParaRPr lang="en-US" sz="2000" dirty="0">
                <a:latin typeface="Times New Roman" charset="0"/>
              </a:endParaRPr>
            </a:p>
          </p:txBody>
        </p:sp>
        <p:grpSp>
          <p:nvGrpSpPr>
            <p:cNvPr id="14" name="Group 525"/>
            <p:cNvGrpSpPr>
              <a:grpSpLocks noChangeAspect="1"/>
            </p:cNvGrpSpPr>
            <p:nvPr/>
          </p:nvGrpSpPr>
          <p:grpSpPr bwMode="auto">
            <a:xfrm>
              <a:off x="1846" y="813"/>
              <a:ext cx="63" cy="103"/>
              <a:chOff x="1846" y="813"/>
              <a:chExt cx="63" cy="103"/>
            </a:xfrm>
          </p:grpSpPr>
          <p:sp>
            <p:nvSpPr>
              <p:cNvPr id="62606" name="Line 526"/>
              <p:cNvSpPr>
                <a:spLocks noChangeAspect="1" noChangeShapeType="1"/>
              </p:cNvSpPr>
              <p:nvPr/>
            </p:nvSpPr>
            <p:spPr bwMode="auto">
              <a:xfrm flipV="1">
                <a:off x="1877" y="872"/>
                <a:ext cx="1" cy="44"/>
              </a:xfrm>
              <a:prstGeom prst="line">
                <a:avLst/>
              </a:prstGeom>
              <a:noFill/>
              <a:ln w="9525">
                <a:solidFill>
                  <a:srgbClr val="000000"/>
                </a:solidFill>
                <a:round/>
                <a:headEnd/>
                <a:tailEnd/>
              </a:ln>
            </p:spPr>
            <p:txBody>
              <a:bodyPr>
                <a:prstTxWarp prst="textNoShape">
                  <a:avLst/>
                </a:prstTxWarp>
              </a:bodyPr>
              <a:lstStyle/>
              <a:p>
                <a:endParaRPr lang="en-US"/>
              </a:p>
            </p:txBody>
          </p:sp>
          <p:sp>
            <p:nvSpPr>
              <p:cNvPr id="62607" name="Freeform 527"/>
              <p:cNvSpPr>
                <a:spLocks noChangeAspect="1"/>
              </p:cNvSpPr>
              <p:nvPr/>
            </p:nvSpPr>
            <p:spPr bwMode="auto">
              <a:xfrm>
                <a:off x="1846" y="813"/>
                <a:ext cx="63" cy="62"/>
              </a:xfrm>
              <a:custGeom>
                <a:avLst/>
                <a:gdLst>
                  <a:gd name="T0" fmla="*/ 63 w 63"/>
                  <a:gd name="T1" fmla="*/ 62 h 62"/>
                  <a:gd name="T2" fmla="*/ 31 w 63"/>
                  <a:gd name="T3" fmla="*/ 0 h 62"/>
                  <a:gd name="T4" fmla="*/ 0 w 63"/>
                  <a:gd name="T5" fmla="*/ 62 h 62"/>
                  <a:gd name="T6" fmla="*/ 63 w 63"/>
                  <a:gd name="T7" fmla="*/ 62 h 62"/>
                  <a:gd name="T8" fmla="*/ 0 60000 65536"/>
                  <a:gd name="T9" fmla="*/ 0 60000 65536"/>
                  <a:gd name="T10" fmla="*/ 0 60000 65536"/>
                  <a:gd name="T11" fmla="*/ 0 60000 65536"/>
                  <a:gd name="T12" fmla="*/ 0 w 63"/>
                  <a:gd name="T13" fmla="*/ 0 h 62"/>
                  <a:gd name="T14" fmla="*/ 63 w 63"/>
                  <a:gd name="T15" fmla="*/ 62 h 62"/>
                </a:gdLst>
                <a:ahLst/>
                <a:cxnLst>
                  <a:cxn ang="T8">
                    <a:pos x="T0" y="T1"/>
                  </a:cxn>
                  <a:cxn ang="T9">
                    <a:pos x="T2" y="T3"/>
                  </a:cxn>
                  <a:cxn ang="T10">
                    <a:pos x="T4" y="T5"/>
                  </a:cxn>
                  <a:cxn ang="T11">
                    <a:pos x="T6" y="T7"/>
                  </a:cxn>
                </a:cxnLst>
                <a:rect l="T12" t="T13" r="T14" b="T15"/>
                <a:pathLst>
                  <a:path w="63" h="62">
                    <a:moveTo>
                      <a:pt x="63" y="62"/>
                    </a:moveTo>
                    <a:lnTo>
                      <a:pt x="31" y="0"/>
                    </a:lnTo>
                    <a:lnTo>
                      <a:pt x="0" y="62"/>
                    </a:lnTo>
                    <a:lnTo>
                      <a:pt x="63" y="62"/>
                    </a:lnTo>
                    <a:close/>
                  </a:path>
                </a:pathLst>
              </a:custGeom>
              <a:solidFill>
                <a:srgbClr val="000000"/>
              </a:solidFill>
              <a:ln w="9525">
                <a:noFill/>
                <a:round/>
                <a:headEnd/>
                <a:tailEnd/>
              </a:ln>
            </p:spPr>
            <p:txBody>
              <a:bodyPr>
                <a:prstTxWarp prst="textNoShape">
                  <a:avLst/>
                </a:prstTxWarp>
              </a:bodyPr>
              <a:lstStyle/>
              <a:p>
                <a:endParaRPr lang="en-US"/>
              </a:p>
            </p:txBody>
          </p:sp>
        </p:grpSp>
        <p:sp>
          <p:nvSpPr>
            <p:cNvPr id="62516" name="Rectangle 528"/>
            <p:cNvSpPr>
              <a:spLocks noChangeAspect="1" noChangeArrowheads="1"/>
            </p:cNvSpPr>
            <p:nvPr/>
          </p:nvSpPr>
          <p:spPr bwMode="auto">
            <a:xfrm>
              <a:off x="2470" y="1614"/>
              <a:ext cx="400" cy="71"/>
            </a:xfrm>
            <a:prstGeom prst="rect">
              <a:avLst/>
            </a:prstGeom>
            <a:noFill/>
            <a:ln w="9525">
              <a:noFill/>
              <a:miter lim="800000"/>
              <a:headEnd/>
              <a:tailEnd/>
            </a:ln>
          </p:spPr>
          <p:txBody>
            <a:bodyPr>
              <a:prstTxWarp prst="textNoShape">
                <a:avLst/>
              </a:prstTxWarp>
            </a:bodyPr>
            <a:lstStyle/>
            <a:p>
              <a:endParaRPr lang="en-US"/>
            </a:p>
          </p:txBody>
        </p:sp>
        <p:sp>
          <p:nvSpPr>
            <p:cNvPr id="62517" name="Rectangle 529"/>
            <p:cNvSpPr>
              <a:spLocks noChangeAspect="1" noChangeArrowheads="1"/>
            </p:cNvSpPr>
            <p:nvPr/>
          </p:nvSpPr>
          <p:spPr bwMode="auto">
            <a:xfrm>
              <a:off x="2470" y="1610"/>
              <a:ext cx="451" cy="101"/>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000" b="1" dirty="0">
                  <a:solidFill>
                    <a:srgbClr val="3333CC"/>
                  </a:solidFill>
                </a:rPr>
                <a:t>Orbit Plane</a:t>
              </a:r>
              <a:endParaRPr lang="en-US" sz="2000" dirty="0">
                <a:latin typeface="Times New Roman" charset="0"/>
              </a:endParaRPr>
            </a:p>
          </p:txBody>
        </p:sp>
        <p:sp>
          <p:nvSpPr>
            <p:cNvPr id="62518" name="Rectangle 530"/>
            <p:cNvSpPr>
              <a:spLocks noChangeAspect="1" noChangeArrowheads="1"/>
            </p:cNvSpPr>
            <p:nvPr/>
          </p:nvSpPr>
          <p:spPr bwMode="auto">
            <a:xfrm>
              <a:off x="2433" y="1172"/>
              <a:ext cx="238" cy="70"/>
            </a:xfrm>
            <a:prstGeom prst="rect">
              <a:avLst/>
            </a:prstGeom>
            <a:noFill/>
            <a:ln w="9525">
              <a:noFill/>
              <a:miter lim="800000"/>
              <a:headEnd/>
              <a:tailEnd/>
            </a:ln>
          </p:spPr>
          <p:txBody>
            <a:bodyPr>
              <a:prstTxWarp prst="textNoShape">
                <a:avLst/>
              </a:prstTxWarp>
            </a:bodyPr>
            <a:lstStyle/>
            <a:p>
              <a:endParaRPr lang="en-US"/>
            </a:p>
          </p:txBody>
        </p:sp>
        <p:sp>
          <p:nvSpPr>
            <p:cNvPr id="62519" name="Rectangle 531"/>
            <p:cNvSpPr>
              <a:spLocks noChangeAspect="1" noChangeArrowheads="1"/>
            </p:cNvSpPr>
            <p:nvPr/>
          </p:nvSpPr>
          <p:spPr bwMode="auto">
            <a:xfrm>
              <a:off x="2433" y="1168"/>
              <a:ext cx="180" cy="90"/>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b="1">
                  <a:solidFill>
                    <a:srgbClr val="3333CC"/>
                  </a:solidFill>
                </a:rPr>
                <a:t>Orbit</a:t>
              </a:r>
              <a:endParaRPr lang="en-US">
                <a:latin typeface="Times New Roman" charset="0"/>
              </a:endParaRPr>
            </a:p>
          </p:txBody>
        </p:sp>
        <p:sp>
          <p:nvSpPr>
            <p:cNvPr id="62520" name="Rectangle 532"/>
            <p:cNvSpPr>
              <a:spLocks noChangeAspect="1" noChangeArrowheads="1"/>
            </p:cNvSpPr>
            <p:nvPr/>
          </p:nvSpPr>
          <p:spPr bwMode="auto">
            <a:xfrm>
              <a:off x="2623" y="465"/>
              <a:ext cx="316" cy="139"/>
            </a:xfrm>
            <a:prstGeom prst="rect">
              <a:avLst/>
            </a:prstGeom>
            <a:noFill/>
            <a:ln w="9525">
              <a:noFill/>
              <a:miter lim="800000"/>
              <a:headEnd/>
              <a:tailEnd/>
            </a:ln>
          </p:spPr>
          <p:txBody>
            <a:bodyPr>
              <a:prstTxWarp prst="textNoShape">
                <a:avLst/>
              </a:prstTxWarp>
            </a:bodyPr>
            <a:lstStyle/>
            <a:p>
              <a:endParaRPr lang="en-US"/>
            </a:p>
          </p:txBody>
        </p:sp>
        <p:sp>
          <p:nvSpPr>
            <p:cNvPr id="62521" name="Rectangle 533"/>
            <p:cNvSpPr>
              <a:spLocks noChangeAspect="1" noChangeArrowheads="1"/>
            </p:cNvSpPr>
            <p:nvPr/>
          </p:nvSpPr>
          <p:spPr bwMode="auto">
            <a:xfrm>
              <a:off x="2605" y="454"/>
              <a:ext cx="301" cy="101"/>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000" b="1" dirty="0">
                  <a:solidFill>
                    <a:srgbClr val="8F8E5D"/>
                  </a:solidFill>
                </a:rPr>
                <a:t>Ecliptic </a:t>
              </a:r>
              <a:endParaRPr lang="en-US" sz="2000" dirty="0">
                <a:latin typeface="Times New Roman" charset="0"/>
              </a:endParaRPr>
            </a:p>
          </p:txBody>
        </p:sp>
        <p:sp>
          <p:nvSpPr>
            <p:cNvPr id="62522" name="Rectangle 534"/>
            <p:cNvSpPr>
              <a:spLocks noChangeAspect="1" noChangeArrowheads="1"/>
            </p:cNvSpPr>
            <p:nvPr/>
          </p:nvSpPr>
          <p:spPr bwMode="auto">
            <a:xfrm>
              <a:off x="2605" y="554"/>
              <a:ext cx="226" cy="101"/>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000" b="1" dirty="0">
                  <a:solidFill>
                    <a:srgbClr val="8F8E5D"/>
                  </a:solidFill>
                </a:rPr>
                <a:t>Plane</a:t>
              </a:r>
              <a:endParaRPr lang="en-US" sz="2000" dirty="0">
                <a:latin typeface="Times New Roman" charset="0"/>
              </a:endParaRPr>
            </a:p>
          </p:txBody>
        </p:sp>
        <p:sp>
          <p:nvSpPr>
            <p:cNvPr id="62523" name="Rectangle 535"/>
            <p:cNvSpPr>
              <a:spLocks noChangeAspect="1" noChangeArrowheads="1"/>
            </p:cNvSpPr>
            <p:nvPr/>
          </p:nvSpPr>
          <p:spPr bwMode="auto">
            <a:xfrm>
              <a:off x="2796" y="925"/>
              <a:ext cx="371" cy="139"/>
            </a:xfrm>
            <a:prstGeom prst="rect">
              <a:avLst/>
            </a:prstGeom>
            <a:noFill/>
            <a:ln w="9525">
              <a:noFill/>
              <a:miter lim="800000"/>
              <a:headEnd/>
              <a:tailEnd/>
            </a:ln>
          </p:spPr>
          <p:txBody>
            <a:bodyPr>
              <a:prstTxWarp prst="textNoShape">
                <a:avLst/>
              </a:prstTxWarp>
            </a:bodyPr>
            <a:lstStyle/>
            <a:p>
              <a:endParaRPr lang="en-US"/>
            </a:p>
          </p:txBody>
        </p:sp>
        <p:sp>
          <p:nvSpPr>
            <p:cNvPr id="62524" name="Rectangle 536"/>
            <p:cNvSpPr>
              <a:spLocks noChangeAspect="1" noChangeArrowheads="1"/>
            </p:cNvSpPr>
            <p:nvPr/>
          </p:nvSpPr>
          <p:spPr bwMode="auto">
            <a:xfrm>
              <a:off x="2831" y="881"/>
              <a:ext cx="413" cy="122"/>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000" b="1" dirty="0">
                  <a:solidFill>
                    <a:srgbClr val="5C5B3C"/>
                  </a:solidFill>
                </a:rPr>
                <a:t>Equatorial</a:t>
              </a:r>
              <a:r>
                <a:rPr lang="en-US" b="1" dirty="0">
                  <a:solidFill>
                    <a:srgbClr val="5C5B3C"/>
                  </a:solidFill>
                </a:rPr>
                <a:t> </a:t>
              </a:r>
              <a:endParaRPr lang="en-US" dirty="0">
                <a:latin typeface="Times New Roman" charset="0"/>
              </a:endParaRPr>
            </a:p>
          </p:txBody>
        </p:sp>
        <p:sp>
          <p:nvSpPr>
            <p:cNvPr id="62525" name="Rectangle 537"/>
            <p:cNvSpPr>
              <a:spLocks noChangeAspect="1" noChangeArrowheads="1"/>
            </p:cNvSpPr>
            <p:nvPr/>
          </p:nvSpPr>
          <p:spPr bwMode="auto">
            <a:xfrm>
              <a:off x="2982" y="981"/>
              <a:ext cx="226" cy="101"/>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000" b="1" dirty="0">
                  <a:solidFill>
                    <a:srgbClr val="5C5B3C"/>
                  </a:solidFill>
                </a:rPr>
                <a:t>Plane</a:t>
              </a:r>
              <a:endParaRPr lang="en-US" sz="2000" dirty="0">
                <a:latin typeface="Times New Roman" charset="0"/>
              </a:endParaRPr>
            </a:p>
          </p:txBody>
        </p:sp>
        <p:sp>
          <p:nvSpPr>
            <p:cNvPr id="62526" name="Rectangle 538"/>
            <p:cNvSpPr>
              <a:spLocks noChangeAspect="1" noChangeArrowheads="1"/>
            </p:cNvSpPr>
            <p:nvPr/>
          </p:nvSpPr>
          <p:spPr bwMode="auto">
            <a:xfrm>
              <a:off x="2044" y="481"/>
              <a:ext cx="106" cy="87"/>
            </a:xfrm>
            <a:prstGeom prst="rect">
              <a:avLst/>
            </a:prstGeom>
            <a:noFill/>
            <a:ln w="9525">
              <a:noFill/>
              <a:miter lim="800000"/>
              <a:headEnd/>
              <a:tailEnd/>
            </a:ln>
          </p:spPr>
          <p:txBody>
            <a:bodyPr>
              <a:prstTxWarp prst="textNoShape">
                <a:avLst/>
              </a:prstTxWarp>
            </a:bodyPr>
            <a:lstStyle/>
            <a:p>
              <a:endParaRPr lang="en-US"/>
            </a:p>
          </p:txBody>
        </p:sp>
        <p:sp>
          <p:nvSpPr>
            <p:cNvPr id="62527" name="Rectangle 539"/>
            <p:cNvSpPr>
              <a:spLocks noChangeAspect="1" noChangeArrowheads="1"/>
            </p:cNvSpPr>
            <p:nvPr/>
          </p:nvSpPr>
          <p:spPr bwMode="auto">
            <a:xfrm>
              <a:off x="2044" y="454"/>
              <a:ext cx="58" cy="90"/>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b="1" dirty="0" smtClean="0">
                  <a:solidFill>
                    <a:srgbClr val="000000"/>
                  </a:solidFill>
                  <a:latin typeface="Symbol" charset="2"/>
                </a:rPr>
                <a:t>W</a:t>
              </a:r>
              <a:endParaRPr lang="en-US" dirty="0">
                <a:latin typeface="Times New Roman" charset="0"/>
              </a:endParaRPr>
            </a:p>
          </p:txBody>
        </p:sp>
        <p:sp>
          <p:nvSpPr>
            <p:cNvPr id="62528" name="Rectangle 540"/>
            <p:cNvSpPr>
              <a:spLocks noChangeAspect="1" noChangeArrowheads="1"/>
            </p:cNvSpPr>
            <p:nvPr/>
          </p:nvSpPr>
          <p:spPr bwMode="auto">
            <a:xfrm>
              <a:off x="1647" y="1468"/>
              <a:ext cx="107" cy="87"/>
            </a:xfrm>
            <a:prstGeom prst="rect">
              <a:avLst/>
            </a:prstGeom>
            <a:noFill/>
            <a:ln w="9525">
              <a:noFill/>
              <a:miter lim="800000"/>
              <a:headEnd/>
              <a:tailEnd/>
            </a:ln>
          </p:spPr>
          <p:txBody>
            <a:bodyPr>
              <a:prstTxWarp prst="textNoShape">
                <a:avLst/>
              </a:prstTxWarp>
            </a:bodyPr>
            <a:lstStyle/>
            <a:p>
              <a:endParaRPr lang="en-US"/>
            </a:p>
          </p:txBody>
        </p:sp>
        <p:grpSp>
          <p:nvGrpSpPr>
            <p:cNvPr id="15" name="Group 542"/>
            <p:cNvGrpSpPr>
              <a:grpSpLocks noChangeAspect="1"/>
            </p:cNvGrpSpPr>
            <p:nvPr/>
          </p:nvGrpSpPr>
          <p:grpSpPr bwMode="auto">
            <a:xfrm>
              <a:off x="1215" y="679"/>
              <a:ext cx="167" cy="117"/>
              <a:chOff x="1215" y="679"/>
              <a:chExt cx="167" cy="117"/>
            </a:xfrm>
          </p:grpSpPr>
          <p:sp>
            <p:nvSpPr>
              <p:cNvPr id="62603" name="Freeform 543"/>
              <p:cNvSpPr>
                <a:spLocks noChangeAspect="1"/>
              </p:cNvSpPr>
              <p:nvPr/>
            </p:nvSpPr>
            <p:spPr bwMode="auto">
              <a:xfrm>
                <a:off x="1215" y="679"/>
                <a:ext cx="151" cy="101"/>
              </a:xfrm>
              <a:custGeom>
                <a:avLst/>
                <a:gdLst>
                  <a:gd name="T0" fmla="*/ 139 w 151"/>
                  <a:gd name="T1" fmla="*/ 0 h 101"/>
                  <a:gd name="T2" fmla="*/ 132 w 151"/>
                  <a:gd name="T3" fmla="*/ 2 h 101"/>
                  <a:gd name="T4" fmla="*/ 121 w 151"/>
                  <a:gd name="T5" fmla="*/ 6 h 101"/>
                  <a:gd name="T6" fmla="*/ 109 w 151"/>
                  <a:gd name="T7" fmla="*/ 9 h 101"/>
                  <a:gd name="T8" fmla="*/ 96 w 151"/>
                  <a:gd name="T9" fmla="*/ 14 h 101"/>
                  <a:gd name="T10" fmla="*/ 69 w 151"/>
                  <a:gd name="T11" fmla="*/ 21 h 101"/>
                  <a:gd name="T12" fmla="*/ 57 w 151"/>
                  <a:gd name="T13" fmla="*/ 25 h 101"/>
                  <a:gd name="T14" fmla="*/ 46 w 151"/>
                  <a:gd name="T15" fmla="*/ 27 h 101"/>
                  <a:gd name="T16" fmla="*/ 43 w 151"/>
                  <a:gd name="T17" fmla="*/ 31 h 101"/>
                  <a:gd name="T18" fmla="*/ 38 w 151"/>
                  <a:gd name="T19" fmla="*/ 36 h 101"/>
                  <a:gd name="T20" fmla="*/ 31 w 151"/>
                  <a:gd name="T21" fmla="*/ 41 h 101"/>
                  <a:gd name="T22" fmla="*/ 24 w 151"/>
                  <a:gd name="T23" fmla="*/ 47 h 101"/>
                  <a:gd name="T24" fmla="*/ 16 w 151"/>
                  <a:gd name="T25" fmla="*/ 53 h 101"/>
                  <a:gd name="T26" fmla="*/ 9 w 151"/>
                  <a:gd name="T27" fmla="*/ 59 h 101"/>
                  <a:gd name="T28" fmla="*/ 4 w 151"/>
                  <a:gd name="T29" fmla="*/ 64 h 101"/>
                  <a:gd name="T30" fmla="*/ 1 w 151"/>
                  <a:gd name="T31" fmla="*/ 69 h 101"/>
                  <a:gd name="T32" fmla="*/ 0 w 151"/>
                  <a:gd name="T33" fmla="*/ 74 h 101"/>
                  <a:gd name="T34" fmla="*/ 1 w 151"/>
                  <a:gd name="T35" fmla="*/ 79 h 101"/>
                  <a:gd name="T36" fmla="*/ 2 w 151"/>
                  <a:gd name="T37" fmla="*/ 84 h 101"/>
                  <a:gd name="T38" fmla="*/ 4 w 151"/>
                  <a:gd name="T39" fmla="*/ 89 h 101"/>
                  <a:gd name="T40" fmla="*/ 11 w 151"/>
                  <a:gd name="T41" fmla="*/ 97 h 101"/>
                  <a:gd name="T42" fmla="*/ 15 w 151"/>
                  <a:gd name="T43" fmla="*/ 99 h 101"/>
                  <a:gd name="T44" fmla="*/ 19 w 151"/>
                  <a:gd name="T45" fmla="*/ 101 h 101"/>
                  <a:gd name="T46" fmla="*/ 23 w 151"/>
                  <a:gd name="T47" fmla="*/ 100 h 101"/>
                  <a:gd name="T48" fmla="*/ 28 w 151"/>
                  <a:gd name="T49" fmla="*/ 99 h 101"/>
                  <a:gd name="T50" fmla="*/ 35 w 151"/>
                  <a:gd name="T51" fmla="*/ 97 h 101"/>
                  <a:gd name="T52" fmla="*/ 42 w 151"/>
                  <a:gd name="T53" fmla="*/ 95 h 101"/>
                  <a:gd name="T54" fmla="*/ 60 w 151"/>
                  <a:gd name="T55" fmla="*/ 90 h 101"/>
                  <a:gd name="T56" fmla="*/ 81 w 151"/>
                  <a:gd name="T57" fmla="*/ 85 h 101"/>
                  <a:gd name="T58" fmla="*/ 101 w 151"/>
                  <a:gd name="T59" fmla="*/ 80 h 101"/>
                  <a:gd name="T60" fmla="*/ 121 w 151"/>
                  <a:gd name="T61" fmla="*/ 75 h 101"/>
                  <a:gd name="T62" fmla="*/ 130 w 151"/>
                  <a:gd name="T63" fmla="*/ 72 h 101"/>
                  <a:gd name="T64" fmla="*/ 138 w 151"/>
                  <a:gd name="T65" fmla="*/ 70 h 101"/>
                  <a:gd name="T66" fmla="*/ 145 w 151"/>
                  <a:gd name="T67" fmla="*/ 69 h 101"/>
                  <a:gd name="T68" fmla="*/ 151 w 151"/>
                  <a:gd name="T69" fmla="*/ 67 h 101"/>
                  <a:gd name="T70" fmla="*/ 139 w 151"/>
                  <a:gd name="T71" fmla="*/ 0 h 1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1"/>
                  <a:gd name="T109" fmla="*/ 0 h 101"/>
                  <a:gd name="T110" fmla="*/ 151 w 151"/>
                  <a:gd name="T111" fmla="*/ 101 h 1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1" h="101">
                    <a:moveTo>
                      <a:pt x="139" y="0"/>
                    </a:moveTo>
                    <a:lnTo>
                      <a:pt x="132" y="2"/>
                    </a:lnTo>
                    <a:lnTo>
                      <a:pt x="121" y="6"/>
                    </a:lnTo>
                    <a:lnTo>
                      <a:pt x="109" y="9"/>
                    </a:lnTo>
                    <a:lnTo>
                      <a:pt x="96" y="14"/>
                    </a:lnTo>
                    <a:lnTo>
                      <a:pt x="69" y="21"/>
                    </a:lnTo>
                    <a:lnTo>
                      <a:pt x="57" y="25"/>
                    </a:lnTo>
                    <a:lnTo>
                      <a:pt x="46" y="27"/>
                    </a:lnTo>
                    <a:lnTo>
                      <a:pt x="43" y="31"/>
                    </a:lnTo>
                    <a:lnTo>
                      <a:pt x="38" y="36"/>
                    </a:lnTo>
                    <a:lnTo>
                      <a:pt x="31" y="41"/>
                    </a:lnTo>
                    <a:lnTo>
                      <a:pt x="24" y="47"/>
                    </a:lnTo>
                    <a:lnTo>
                      <a:pt x="16" y="53"/>
                    </a:lnTo>
                    <a:lnTo>
                      <a:pt x="9" y="59"/>
                    </a:lnTo>
                    <a:lnTo>
                      <a:pt x="4" y="64"/>
                    </a:lnTo>
                    <a:lnTo>
                      <a:pt x="1" y="69"/>
                    </a:lnTo>
                    <a:lnTo>
                      <a:pt x="0" y="74"/>
                    </a:lnTo>
                    <a:lnTo>
                      <a:pt x="1" y="79"/>
                    </a:lnTo>
                    <a:lnTo>
                      <a:pt x="2" y="84"/>
                    </a:lnTo>
                    <a:lnTo>
                      <a:pt x="4" y="89"/>
                    </a:lnTo>
                    <a:lnTo>
                      <a:pt x="11" y="97"/>
                    </a:lnTo>
                    <a:lnTo>
                      <a:pt x="15" y="99"/>
                    </a:lnTo>
                    <a:lnTo>
                      <a:pt x="19" y="101"/>
                    </a:lnTo>
                    <a:lnTo>
                      <a:pt x="23" y="100"/>
                    </a:lnTo>
                    <a:lnTo>
                      <a:pt x="28" y="99"/>
                    </a:lnTo>
                    <a:lnTo>
                      <a:pt x="35" y="97"/>
                    </a:lnTo>
                    <a:lnTo>
                      <a:pt x="42" y="95"/>
                    </a:lnTo>
                    <a:lnTo>
                      <a:pt x="60" y="90"/>
                    </a:lnTo>
                    <a:lnTo>
                      <a:pt x="81" y="85"/>
                    </a:lnTo>
                    <a:lnTo>
                      <a:pt x="101" y="80"/>
                    </a:lnTo>
                    <a:lnTo>
                      <a:pt x="121" y="75"/>
                    </a:lnTo>
                    <a:lnTo>
                      <a:pt x="130" y="72"/>
                    </a:lnTo>
                    <a:lnTo>
                      <a:pt x="138" y="70"/>
                    </a:lnTo>
                    <a:lnTo>
                      <a:pt x="145" y="69"/>
                    </a:lnTo>
                    <a:lnTo>
                      <a:pt x="151" y="67"/>
                    </a:lnTo>
                    <a:lnTo>
                      <a:pt x="139" y="0"/>
                    </a:lnTo>
                    <a:close/>
                  </a:path>
                </a:pathLst>
              </a:custGeom>
              <a:solidFill>
                <a:srgbClr val="D1DCE6"/>
              </a:solidFill>
              <a:ln w="9525">
                <a:noFill/>
                <a:round/>
                <a:headEnd/>
                <a:tailEnd/>
              </a:ln>
            </p:spPr>
            <p:txBody>
              <a:bodyPr>
                <a:prstTxWarp prst="textNoShape">
                  <a:avLst/>
                </a:prstTxWarp>
              </a:bodyPr>
              <a:lstStyle/>
              <a:p>
                <a:endParaRPr lang="en-US"/>
              </a:p>
            </p:txBody>
          </p:sp>
          <p:sp>
            <p:nvSpPr>
              <p:cNvPr id="62604" name="Freeform 544"/>
              <p:cNvSpPr>
                <a:spLocks noChangeAspect="1"/>
              </p:cNvSpPr>
              <p:nvPr/>
            </p:nvSpPr>
            <p:spPr bwMode="auto">
              <a:xfrm>
                <a:off x="1231" y="695"/>
                <a:ext cx="151" cy="101"/>
              </a:xfrm>
              <a:custGeom>
                <a:avLst/>
                <a:gdLst>
                  <a:gd name="T0" fmla="*/ 139 w 151"/>
                  <a:gd name="T1" fmla="*/ 0 h 101"/>
                  <a:gd name="T2" fmla="*/ 132 w 151"/>
                  <a:gd name="T3" fmla="*/ 2 h 101"/>
                  <a:gd name="T4" fmla="*/ 121 w 151"/>
                  <a:gd name="T5" fmla="*/ 6 h 101"/>
                  <a:gd name="T6" fmla="*/ 109 w 151"/>
                  <a:gd name="T7" fmla="*/ 9 h 101"/>
                  <a:gd name="T8" fmla="*/ 96 w 151"/>
                  <a:gd name="T9" fmla="*/ 14 h 101"/>
                  <a:gd name="T10" fmla="*/ 69 w 151"/>
                  <a:gd name="T11" fmla="*/ 21 h 101"/>
                  <a:gd name="T12" fmla="*/ 57 w 151"/>
                  <a:gd name="T13" fmla="*/ 25 h 101"/>
                  <a:gd name="T14" fmla="*/ 46 w 151"/>
                  <a:gd name="T15" fmla="*/ 27 h 101"/>
                  <a:gd name="T16" fmla="*/ 43 w 151"/>
                  <a:gd name="T17" fmla="*/ 31 h 101"/>
                  <a:gd name="T18" fmla="*/ 38 w 151"/>
                  <a:gd name="T19" fmla="*/ 36 h 101"/>
                  <a:gd name="T20" fmla="*/ 31 w 151"/>
                  <a:gd name="T21" fmla="*/ 41 h 101"/>
                  <a:gd name="T22" fmla="*/ 24 w 151"/>
                  <a:gd name="T23" fmla="*/ 47 h 101"/>
                  <a:gd name="T24" fmla="*/ 16 w 151"/>
                  <a:gd name="T25" fmla="*/ 53 h 101"/>
                  <a:gd name="T26" fmla="*/ 9 w 151"/>
                  <a:gd name="T27" fmla="*/ 59 h 101"/>
                  <a:gd name="T28" fmla="*/ 4 w 151"/>
                  <a:gd name="T29" fmla="*/ 64 h 101"/>
                  <a:gd name="T30" fmla="*/ 1 w 151"/>
                  <a:gd name="T31" fmla="*/ 69 h 101"/>
                  <a:gd name="T32" fmla="*/ 0 w 151"/>
                  <a:gd name="T33" fmla="*/ 74 h 101"/>
                  <a:gd name="T34" fmla="*/ 1 w 151"/>
                  <a:gd name="T35" fmla="*/ 79 h 101"/>
                  <a:gd name="T36" fmla="*/ 2 w 151"/>
                  <a:gd name="T37" fmla="*/ 84 h 101"/>
                  <a:gd name="T38" fmla="*/ 4 w 151"/>
                  <a:gd name="T39" fmla="*/ 89 h 101"/>
                  <a:gd name="T40" fmla="*/ 11 w 151"/>
                  <a:gd name="T41" fmla="*/ 97 h 101"/>
                  <a:gd name="T42" fmla="*/ 15 w 151"/>
                  <a:gd name="T43" fmla="*/ 99 h 101"/>
                  <a:gd name="T44" fmla="*/ 19 w 151"/>
                  <a:gd name="T45" fmla="*/ 101 h 101"/>
                  <a:gd name="T46" fmla="*/ 23 w 151"/>
                  <a:gd name="T47" fmla="*/ 100 h 101"/>
                  <a:gd name="T48" fmla="*/ 28 w 151"/>
                  <a:gd name="T49" fmla="*/ 99 h 101"/>
                  <a:gd name="T50" fmla="*/ 35 w 151"/>
                  <a:gd name="T51" fmla="*/ 97 h 101"/>
                  <a:gd name="T52" fmla="*/ 42 w 151"/>
                  <a:gd name="T53" fmla="*/ 95 h 101"/>
                  <a:gd name="T54" fmla="*/ 60 w 151"/>
                  <a:gd name="T55" fmla="*/ 90 h 101"/>
                  <a:gd name="T56" fmla="*/ 81 w 151"/>
                  <a:gd name="T57" fmla="*/ 85 h 101"/>
                  <a:gd name="T58" fmla="*/ 101 w 151"/>
                  <a:gd name="T59" fmla="*/ 80 h 101"/>
                  <a:gd name="T60" fmla="*/ 121 w 151"/>
                  <a:gd name="T61" fmla="*/ 75 h 101"/>
                  <a:gd name="T62" fmla="*/ 130 w 151"/>
                  <a:gd name="T63" fmla="*/ 72 h 101"/>
                  <a:gd name="T64" fmla="*/ 138 w 151"/>
                  <a:gd name="T65" fmla="*/ 70 h 101"/>
                  <a:gd name="T66" fmla="*/ 145 w 151"/>
                  <a:gd name="T67" fmla="*/ 69 h 101"/>
                  <a:gd name="T68" fmla="*/ 151 w 151"/>
                  <a:gd name="T69" fmla="*/ 67 h 101"/>
                  <a:gd name="T70" fmla="*/ 139 w 151"/>
                  <a:gd name="T71" fmla="*/ 0 h 1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1"/>
                  <a:gd name="T109" fmla="*/ 0 h 101"/>
                  <a:gd name="T110" fmla="*/ 151 w 151"/>
                  <a:gd name="T111" fmla="*/ 101 h 1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1" h="101">
                    <a:moveTo>
                      <a:pt x="139" y="0"/>
                    </a:moveTo>
                    <a:lnTo>
                      <a:pt x="132" y="2"/>
                    </a:lnTo>
                    <a:lnTo>
                      <a:pt x="121" y="6"/>
                    </a:lnTo>
                    <a:lnTo>
                      <a:pt x="109" y="9"/>
                    </a:lnTo>
                    <a:lnTo>
                      <a:pt x="96" y="14"/>
                    </a:lnTo>
                    <a:lnTo>
                      <a:pt x="69" y="21"/>
                    </a:lnTo>
                    <a:lnTo>
                      <a:pt x="57" y="25"/>
                    </a:lnTo>
                    <a:lnTo>
                      <a:pt x="46" y="27"/>
                    </a:lnTo>
                    <a:lnTo>
                      <a:pt x="43" y="31"/>
                    </a:lnTo>
                    <a:lnTo>
                      <a:pt x="38" y="36"/>
                    </a:lnTo>
                    <a:lnTo>
                      <a:pt x="31" y="41"/>
                    </a:lnTo>
                    <a:lnTo>
                      <a:pt x="24" y="47"/>
                    </a:lnTo>
                    <a:lnTo>
                      <a:pt x="16" y="53"/>
                    </a:lnTo>
                    <a:lnTo>
                      <a:pt x="9" y="59"/>
                    </a:lnTo>
                    <a:lnTo>
                      <a:pt x="4" y="64"/>
                    </a:lnTo>
                    <a:lnTo>
                      <a:pt x="1" y="69"/>
                    </a:lnTo>
                    <a:lnTo>
                      <a:pt x="0" y="74"/>
                    </a:lnTo>
                    <a:lnTo>
                      <a:pt x="1" y="79"/>
                    </a:lnTo>
                    <a:lnTo>
                      <a:pt x="2" y="84"/>
                    </a:lnTo>
                    <a:lnTo>
                      <a:pt x="4" y="89"/>
                    </a:lnTo>
                    <a:lnTo>
                      <a:pt x="11" y="97"/>
                    </a:lnTo>
                    <a:lnTo>
                      <a:pt x="15" y="99"/>
                    </a:lnTo>
                    <a:lnTo>
                      <a:pt x="19" y="101"/>
                    </a:lnTo>
                    <a:lnTo>
                      <a:pt x="23" y="100"/>
                    </a:lnTo>
                    <a:lnTo>
                      <a:pt x="28" y="99"/>
                    </a:lnTo>
                    <a:lnTo>
                      <a:pt x="35" y="97"/>
                    </a:lnTo>
                    <a:lnTo>
                      <a:pt x="42" y="95"/>
                    </a:lnTo>
                    <a:lnTo>
                      <a:pt x="60" y="90"/>
                    </a:lnTo>
                    <a:lnTo>
                      <a:pt x="81" y="85"/>
                    </a:lnTo>
                    <a:lnTo>
                      <a:pt x="101" y="80"/>
                    </a:lnTo>
                    <a:lnTo>
                      <a:pt x="121" y="75"/>
                    </a:lnTo>
                    <a:lnTo>
                      <a:pt x="130" y="72"/>
                    </a:lnTo>
                    <a:lnTo>
                      <a:pt x="138" y="70"/>
                    </a:lnTo>
                    <a:lnTo>
                      <a:pt x="145" y="69"/>
                    </a:lnTo>
                    <a:lnTo>
                      <a:pt x="151" y="67"/>
                    </a:lnTo>
                    <a:lnTo>
                      <a:pt x="139" y="0"/>
                    </a:lnTo>
                    <a:close/>
                  </a:path>
                </a:pathLst>
              </a:custGeom>
              <a:solidFill>
                <a:srgbClr val="6B7680"/>
              </a:solidFill>
              <a:ln w="9525">
                <a:noFill/>
                <a:round/>
                <a:headEnd/>
                <a:tailEnd/>
              </a:ln>
            </p:spPr>
            <p:txBody>
              <a:bodyPr>
                <a:prstTxWarp prst="textNoShape">
                  <a:avLst/>
                </a:prstTxWarp>
              </a:bodyPr>
              <a:lstStyle/>
              <a:p>
                <a:endParaRPr lang="en-US"/>
              </a:p>
            </p:txBody>
          </p:sp>
          <p:sp>
            <p:nvSpPr>
              <p:cNvPr id="62605" name="Freeform 545"/>
              <p:cNvSpPr>
                <a:spLocks noChangeAspect="1"/>
              </p:cNvSpPr>
              <p:nvPr/>
            </p:nvSpPr>
            <p:spPr bwMode="auto">
              <a:xfrm>
                <a:off x="1223" y="687"/>
                <a:ext cx="151" cy="101"/>
              </a:xfrm>
              <a:custGeom>
                <a:avLst/>
                <a:gdLst>
                  <a:gd name="T0" fmla="*/ 139 w 151"/>
                  <a:gd name="T1" fmla="*/ 0 h 101"/>
                  <a:gd name="T2" fmla="*/ 132 w 151"/>
                  <a:gd name="T3" fmla="*/ 2 h 101"/>
                  <a:gd name="T4" fmla="*/ 121 w 151"/>
                  <a:gd name="T5" fmla="*/ 6 h 101"/>
                  <a:gd name="T6" fmla="*/ 109 w 151"/>
                  <a:gd name="T7" fmla="*/ 9 h 101"/>
                  <a:gd name="T8" fmla="*/ 96 w 151"/>
                  <a:gd name="T9" fmla="*/ 14 h 101"/>
                  <a:gd name="T10" fmla="*/ 69 w 151"/>
                  <a:gd name="T11" fmla="*/ 21 h 101"/>
                  <a:gd name="T12" fmla="*/ 57 w 151"/>
                  <a:gd name="T13" fmla="*/ 25 h 101"/>
                  <a:gd name="T14" fmla="*/ 46 w 151"/>
                  <a:gd name="T15" fmla="*/ 27 h 101"/>
                  <a:gd name="T16" fmla="*/ 43 w 151"/>
                  <a:gd name="T17" fmla="*/ 31 h 101"/>
                  <a:gd name="T18" fmla="*/ 38 w 151"/>
                  <a:gd name="T19" fmla="*/ 36 h 101"/>
                  <a:gd name="T20" fmla="*/ 31 w 151"/>
                  <a:gd name="T21" fmla="*/ 41 h 101"/>
                  <a:gd name="T22" fmla="*/ 24 w 151"/>
                  <a:gd name="T23" fmla="*/ 47 h 101"/>
                  <a:gd name="T24" fmla="*/ 16 w 151"/>
                  <a:gd name="T25" fmla="*/ 53 h 101"/>
                  <a:gd name="T26" fmla="*/ 9 w 151"/>
                  <a:gd name="T27" fmla="*/ 59 h 101"/>
                  <a:gd name="T28" fmla="*/ 4 w 151"/>
                  <a:gd name="T29" fmla="*/ 64 h 101"/>
                  <a:gd name="T30" fmla="*/ 1 w 151"/>
                  <a:gd name="T31" fmla="*/ 69 h 101"/>
                  <a:gd name="T32" fmla="*/ 0 w 151"/>
                  <a:gd name="T33" fmla="*/ 74 h 101"/>
                  <a:gd name="T34" fmla="*/ 1 w 151"/>
                  <a:gd name="T35" fmla="*/ 79 h 101"/>
                  <a:gd name="T36" fmla="*/ 2 w 151"/>
                  <a:gd name="T37" fmla="*/ 84 h 101"/>
                  <a:gd name="T38" fmla="*/ 4 w 151"/>
                  <a:gd name="T39" fmla="*/ 89 h 101"/>
                  <a:gd name="T40" fmla="*/ 11 w 151"/>
                  <a:gd name="T41" fmla="*/ 97 h 101"/>
                  <a:gd name="T42" fmla="*/ 15 w 151"/>
                  <a:gd name="T43" fmla="*/ 99 h 101"/>
                  <a:gd name="T44" fmla="*/ 19 w 151"/>
                  <a:gd name="T45" fmla="*/ 101 h 101"/>
                  <a:gd name="T46" fmla="*/ 23 w 151"/>
                  <a:gd name="T47" fmla="*/ 100 h 101"/>
                  <a:gd name="T48" fmla="*/ 28 w 151"/>
                  <a:gd name="T49" fmla="*/ 99 h 101"/>
                  <a:gd name="T50" fmla="*/ 35 w 151"/>
                  <a:gd name="T51" fmla="*/ 97 h 101"/>
                  <a:gd name="T52" fmla="*/ 42 w 151"/>
                  <a:gd name="T53" fmla="*/ 95 h 101"/>
                  <a:gd name="T54" fmla="*/ 60 w 151"/>
                  <a:gd name="T55" fmla="*/ 90 h 101"/>
                  <a:gd name="T56" fmla="*/ 81 w 151"/>
                  <a:gd name="T57" fmla="*/ 85 h 101"/>
                  <a:gd name="T58" fmla="*/ 101 w 151"/>
                  <a:gd name="T59" fmla="*/ 80 h 101"/>
                  <a:gd name="T60" fmla="*/ 121 w 151"/>
                  <a:gd name="T61" fmla="*/ 75 h 101"/>
                  <a:gd name="T62" fmla="*/ 130 w 151"/>
                  <a:gd name="T63" fmla="*/ 72 h 101"/>
                  <a:gd name="T64" fmla="*/ 138 w 151"/>
                  <a:gd name="T65" fmla="*/ 70 h 101"/>
                  <a:gd name="T66" fmla="*/ 145 w 151"/>
                  <a:gd name="T67" fmla="*/ 69 h 101"/>
                  <a:gd name="T68" fmla="*/ 151 w 151"/>
                  <a:gd name="T69" fmla="*/ 67 h 101"/>
                  <a:gd name="T70" fmla="*/ 139 w 151"/>
                  <a:gd name="T71" fmla="*/ 0 h 1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1"/>
                  <a:gd name="T109" fmla="*/ 0 h 101"/>
                  <a:gd name="T110" fmla="*/ 151 w 151"/>
                  <a:gd name="T111" fmla="*/ 101 h 1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1" h="101">
                    <a:moveTo>
                      <a:pt x="139" y="0"/>
                    </a:moveTo>
                    <a:lnTo>
                      <a:pt x="132" y="2"/>
                    </a:lnTo>
                    <a:lnTo>
                      <a:pt x="121" y="6"/>
                    </a:lnTo>
                    <a:lnTo>
                      <a:pt x="109" y="9"/>
                    </a:lnTo>
                    <a:lnTo>
                      <a:pt x="96" y="14"/>
                    </a:lnTo>
                    <a:lnTo>
                      <a:pt x="69" y="21"/>
                    </a:lnTo>
                    <a:lnTo>
                      <a:pt x="57" y="25"/>
                    </a:lnTo>
                    <a:lnTo>
                      <a:pt x="46" y="27"/>
                    </a:lnTo>
                    <a:lnTo>
                      <a:pt x="43" y="31"/>
                    </a:lnTo>
                    <a:lnTo>
                      <a:pt x="38" y="36"/>
                    </a:lnTo>
                    <a:lnTo>
                      <a:pt x="31" y="41"/>
                    </a:lnTo>
                    <a:lnTo>
                      <a:pt x="24" y="47"/>
                    </a:lnTo>
                    <a:lnTo>
                      <a:pt x="16" y="53"/>
                    </a:lnTo>
                    <a:lnTo>
                      <a:pt x="9" y="59"/>
                    </a:lnTo>
                    <a:lnTo>
                      <a:pt x="4" y="64"/>
                    </a:lnTo>
                    <a:lnTo>
                      <a:pt x="1" y="69"/>
                    </a:lnTo>
                    <a:lnTo>
                      <a:pt x="0" y="74"/>
                    </a:lnTo>
                    <a:lnTo>
                      <a:pt x="1" y="79"/>
                    </a:lnTo>
                    <a:lnTo>
                      <a:pt x="2" y="84"/>
                    </a:lnTo>
                    <a:lnTo>
                      <a:pt x="4" y="89"/>
                    </a:lnTo>
                    <a:lnTo>
                      <a:pt x="11" y="97"/>
                    </a:lnTo>
                    <a:lnTo>
                      <a:pt x="15" y="99"/>
                    </a:lnTo>
                    <a:lnTo>
                      <a:pt x="19" y="101"/>
                    </a:lnTo>
                    <a:lnTo>
                      <a:pt x="23" y="100"/>
                    </a:lnTo>
                    <a:lnTo>
                      <a:pt x="28" y="99"/>
                    </a:lnTo>
                    <a:lnTo>
                      <a:pt x="35" y="97"/>
                    </a:lnTo>
                    <a:lnTo>
                      <a:pt x="42" y="95"/>
                    </a:lnTo>
                    <a:lnTo>
                      <a:pt x="60" y="90"/>
                    </a:lnTo>
                    <a:lnTo>
                      <a:pt x="81" y="85"/>
                    </a:lnTo>
                    <a:lnTo>
                      <a:pt x="101" y="80"/>
                    </a:lnTo>
                    <a:lnTo>
                      <a:pt x="121" y="75"/>
                    </a:lnTo>
                    <a:lnTo>
                      <a:pt x="130" y="72"/>
                    </a:lnTo>
                    <a:lnTo>
                      <a:pt x="138" y="70"/>
                    </a:lnTo>
                    <a:lnTo>
                      <a:pt x="145" y="69"/>
                    </a:lnTo>
                    <a:lnTo>
                      <a:pt x="151" y="67"/>
                    </a:lnTo>
                    <a:lnTo>
                      <a:pt x="139" y="0"/>
                    </a:lnTo>
                    <a:close/>
                  </a:path>
                </a:pathLst>
              </a:custGeom>
              <a:solidFill>
                <a:srgbClr val="B2C4D6"/>
              </a:solidFill>
              <a:ln w="9525">
                <a:noFill/>
                <a:round/>
                <a:headEnd/>
                <a:tailEnd/>
              </a:ln>
            </p:spPr>
            <p:txBody>
              <a:bodyPr>
                <a:prstTxWarp prst="textNoShape">
                  <a:avLst/>
                </a:prstTxWarp>
              </a:bodyPr>
              <a:lstStyle/>
              <a:p>
                <a:endParaRPr lang="en-US"/>
              </a:p>
            </p:txBody>
          </p:sp>
        </p:grpSp>
        <p:grpSp>
          <p:nvGrpSpPr>
            <p:cNvPr id="16" name="Group 546"/>
            <p:cNvGrpSpPr>
              <a:grpSpLocks noChangeAspect="1"/>
            </p:cNvGrpSpPr>
            <p:nvPr/>
          </p:nvGrpSpPr>
          <p:grpSpPr bwMode="auto">
            <a:xfrm>
              <a:off x="1262" y="667"/>
              <a:ext cx="167" cy="117"/>
              <a:chOff x="1262" y="667"/>
              <a:chExt cx="167" cy="117"/>
            </a:xfrm>
          </p:grpSpPr>
          <p:sp>
            <p:nvSpPr>
              <p:cNvPr id="62600" name="Freeform 547"/>
              <p:cNvSpPr>
                <a:spLocks noChangeAspect="1"/>
              </p:cNvSpPr>
              <p:nvPr/>
            </p:nvSpPr>
            <p:spPr bwMode="auto">
              <a:xfrm>
                <a:off x="1262" y="667"/>
                <a:ext cx="151" cy="101"/>
              </a:xfrm>
              <a:custGeom>
                <a:avLst/>
                <a:gdLst>
                  <a:gd name="T0" fmla="*/ 139 w 151"/>
                  <a:gd name="T1" fmla="*/ 0 h 101"/>
                  <a:gd name="T2" fmla="*/ 134 w 151"/>
                  <a:gd name="T3" fmla="*/ 1 h 101"/>
                  <a:gd name="T4" fmla="*/ 128 w 151"/>
                  <a:gd name="T5" fmla="*/ 3 h 101"/>
                  <a:gd name="T6" fmla="*/ 120 w 151"/>
                  <a:gd name="T7" fmla="*/ 5 h 101"/>
                  <a:gd name="T8" fmla="*/ 111 w 151"/>
                  <a:gd name="T9" fmla="*/ 7 h 101"/>
                  <a:gd name="T10" fmla="*/ 92 w 151"/>
                  <a:gd name="T11" fmla="*/ 12 h 101"/>
                  <a:gd name="T12" fmla="*/ 71 w 151"/>
                  <a:gd name="T13" fmla="*/ 17 h 101"/>
                  <a:gd name="T14" fmla="*/ 50 w 151"/>
                  <a:gd name="T15" fmla="*/ 22 h 101"/>
                  <a:gd name="T16" fmla="*/ 31 w 151"/>
                  <a:gd name="T17" fmla="*/ 27 h 101"/>
                  <a:gd name="T18" fmla="*/ 22 w 151"/>
                  <a:gd name="T19" fmla="*/ 29 h 101"/>
                  <a:gd name="T20" fmla="*/ 14 w 151"/>
                  <a:gd name="T21" fmla="*/ 30 h 101"/>
                  <a:gd name="T22" fmla="*/ 7 w 151"/>
                  <a:gd name="T23" fmla="*/ 32 h 101"/>
                  <a:gd name="T24" fmla="*/ 2 w 151"/>
                  <a:gd name="T25" fmla="*/ 33 h 101"/>
                  <a:gd name="T26" fmla="*/ 1 w 151"/>
                  <a:gd name="T27" fmla="*/ 37 h 101"/>
                  <a:gd name="T28" fmla="*/ 0 w 151"/>
                  <a:gd name="T29" fmla="*/ 43 h 101"/>
                  <a:gd name="T30" fmla="*/ 0 w 151"/>
                  <a:gd name="T31" fmla="*/ 55 h 101"/>
                  <a:gd name="T32" fmla="*/ 1 w 151"/>
                  <a:gd name="T33" fmla="*/ 61 h 101"/>
                  <a:gd name="T34" fmla="*/ 1 w 151"/>
                  <a:gd name="T35" fmla="*/ 66 h 101"/>
                  <a:gd name="T36" fmla="*/ 2 w 151"/>
                  <a:gd name="T37" fmla="*/ 69 h 101"/>
                  <a:gd name="T38" fmla="*/ 2 w 151"/>
                  <a:gd name="T39" fmla="*/ 70 h 101"/>
                  <a:gd name="T40" fmla="*/ 2 w 151"/>
                  <a:gd name="T41" fmla="*/ 71 h 101"/>
                  <a:gd name="T42" fmla="*/ 3 w 151"/>
                  <a:gd name="T43" fmla="*/ 75 h 101"/>
                  <a:gd name="T44" fmla="*/ 5 w 151"/>
                  <a:gd name="T45" fmla="*/ 79 h 101"/>
                  <a:gd name="T46" fmla="*/ 7 w 151"/>
                  <a:gd name="T47" fmla="*/ 85 h 101"/>
                  <a:gd name="T48" fmla="*/ 9 w 151"/>
                  <a:gd name="T49" fmla="*/ 90 h 101"/>
                  <a:gd name="T50" fmla="*/ 12 w 151"/>
                  <a:gd name="T51" fmla="*/ 95 h 101"/>
                  <a:gd name="T52" fmla="*/ 16 w 151"/>
                  <a:gd name="T53" fmla="*/ 99 h 101"/>
                  <a:gd name="T54" fmla="*/ 20 w 151"/>
                  <a:gd name="T55" fmla="*/ 101 h 101"/>
                  <a:gd name="T56" fmla="*/ 24 w 151"/>
                  <a:gd name="T57" fmla="*/ 100 h 101"/>
                  <a:gd name="T58" fmla="*/ 29 w 151"/>
                  <a:gd name="T59" fmla="*/ 99 h 101"/>
                  <a:gd name="T60" fmla="*/ 36 w 151"/>
                  <a:gd name="T61" fmla="*/ 97 h 101"/>
                  <a:gd name="T62" fmla="*/ 43 w 151"/>
                  <a:gd name="T63" fmla="*/ 95 h 101"/>
                  <a:gd name="T64" fmla="*/ 61 w 151"/>
                  <a:gd name="T65" fmla="*/ 91 h 101"/>
                  <a:gd name="T66" fmla="*/ 81 w 151"/>
                  <a:gd name="T67" fmla="*/ 86 h 101"/>
                  <a:gd name="T68" fmla="*/ 102 w 151"/>
                  <a:gd name="T69" fmla="*/ 80 h 101"/>
                  <a:gd name="T70" fmla="*/ 121 w 151"/>
                  <a:gd name="T71" fmla="*/ 76 h 101"/>
                  <a:gd name="T72" fmla="*/ 130 w 151"/>
                  <a:gd name="T73" fmla="*/ 73 h 101"/>
                  <a:gd name="T74" fmla="*/ 138 w 151"/>
                  <a:gd name="T75" fmla="*/ 71 h 101"/>
                  <a:gd name="T76" fmla="*/ 145 w 151"/>
                  <a:gd name="T77" fmla="*/ 70 h 101"/>
                  <a:gd name="T78" fmla="*/ 151 w 151"/>
                  <a:gd name="T79" fmla="*/ 68 h 101"/>
                  <a:gd name="T80" fmla="*/ 139 w 151"/>
                  <a:gd name="T81" fmla="*/ 0 h 10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1"/>
                  <a:gd name="T124" fmla="*/ 0 h 101"/>
                  <a:gd name="T125" fmla="*/ 151 w 151"/>
                  <a:gd name="T126" fmla="*/ 101 h 10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1" h="101">
                    <a:moveTo>
                      <a:pt x="139" y="0"/>
                    </a:moveTo>
                    <a:lnTo>
                      <a:pt x="134" y="1"/>
                    </a:lnTo>
                    <a:lnTo>
                      <a:pt x="128" y="3"/>
                    </a:lnTo>
                    <a:lnTo>
                      <a:pt x="120" y="5"/>
                    </a:lnTo>
                    <a:lnTo>
                      <a:pt x="111" y="7"/>
                    </a:lnTo>
                    <a:lnTo>
                      <a:pt x="92" y="12"/>
                    </a:lnTo>
                    <a:lnTo>
                      <a:pt x="71" y="17"/>
                    </a:lnTo>
                    <a:lnTo>
                      <a:pt x="50" y="22"/>
                    </a:lnTo>
                    <a:lnTo>
                      <a:pt x="31" y="27"/>
                    </a:lnTo>
                    <a:lnTo>
                      <a:pt x="22" y="29"/>
                    </a:lnTo>
                    <a:lnTo>
                      <a:pt x="14" y="30"/>
                    </a:lnTo>
                    <a:lnTo>
                      <a:pt x="7" y="32"/>
                    </a:lnTo>
                    <a:lnTo>
                      <a:pt x="2" y="33"/>
                    </a:lnTo>
                    <a:lnTo>
                      <a:pt x="1" y="37"/>
                    </a:lnTo>
                    <a:lnTo>
                      <a:pt x="0" y="43"/>
                    </a:lnTo>
                    <a:lnTo>
                      <a:pt x="0" y="55"/>
                    </a:lnTo>
                    <a:lnTo>
                      <a:pt x="1" y="61"/>
                    </a:lnTo>
                    <a:lnTo>
                      <a:pt x="1" y="66"/>
                    </a:lnTo>
                    <a:lnTo>
                      <a:pt x="2" y="69"/>
                    </a:lnTo>
                    <a:lnTo>
                      <a:pt x="2" y="70"/>
                    </a:lnTo>
                    <a:lnTo>
                      <a:pt x="2" y="71"/>
                    </a:lnTo>
                    <a:lnTo>
                      <a:pt x="3" y="75"/>
                    </a:lnTo>
                    <a:lnTo>
                      <a:pt x="5" y="79"/>
                    </a:lnTo>
                    <a:lnTo>
                      <a:pt x="7" y="85"/>
                    </a:lnTo>
                    <a:lnTo>
                      <a:pt x="9" y="90"/>
                    </a:lnTo>
                    <a:lnTo>
                      <a:pt x="12" y="95"/>
                    </a:lnTo>
                    <a:lnTo>
                      <a:pt x="16" y="99"/>
                    </a:lnTo>
                    <a:lnTo>
                      <a:pt x="20" y="101"/>
                    </a:lnTo>
                    <a:lnTo>
                      <a:pt x="24" y="100"/>
                    </a:lnTo>
                    <a:lnTo>
                      <a:pt x="29" y="99"/>
                    </a:lnTo>
                    <a:lnTo>
                      <a:pt x="36" y="97"/>
                    </a:lnTo>
                    <a:lnTo>
                      <a:pt x="43" y="95"/>
                    </a:lnTo>
                    <a:lnTo>
                      <a:pt x="61" y="91"/>
                    </a:lnTo>
                    <a:lnTo>
                      <a:pt x="81" y="86"/>
                    </a:lnTo>
                    <a:lnTo>
                      <a:pt x="102" y="80"/>
                    </a:lnTo>
                    <a:lnTo>
                      <a:pt x="121" y="76"/>
                    </a:lnTo>
                    <a:lnTo>
                      <a:pt x="130" y="73"/>
                    </a:lnTo>
                    <a:lnTo>
                      <a:pt x="138" y="71"/>
                    </a:lnTo>
                    <a:lnTo>
                      <a:pt x="145" y="70"/>
                    </a:lnTo>
                    <a:lnTo>
                      <a:pt x="151" y="68"/>
                    </a:lnTo>
                    <a:lnTo>
                      <a:pt x="139" y="0"/>
                    </a:lnTo>
                    <a:close/>
                  </a:path>
                </a:pathLst>
              </a:custGeom>
              <a:solidFill>
                <a:srgbClr val="D1DCE6"/>
              </a:solidFill>
              <a:ln w="9525">
                <a:noFill/>
                <a:round/>
                <a:headEnd/>
                <a:tailEnd/>
              </a:ln>
            </p:spPr>
            <p:txBody>
              <a:bodyPr>
                <a:prstTxWarp prst="textNoShape">
                  <a:avLst/>
                </a:prstTxWarp>
              </a:bodyPr>
              <a:lstStyle/>
              <a:p>
                <a:endParaRPr lang="en-US"/>
              </a:p>
            </p:txBody>
          </p:sp>
          <p:sp>
            <p:nvSpPr>
              <p:cNvPr id="62601" name="Freeform 548"/>
              <p:cNvSpPr>
                <a:spLocks noChangeAspect="1"/>
              </p:cNvSpPr>
              <p:nvPr/>
            </p:nvSpPr>
            <p:spPr bwMode="auto">
              <a:xfrm>
                <a:off x="1278" y="683"/>
                <a:ext cx="151" cy="101"/>
              </a:xfrm>
              <a:custGeom>
                <a:avLst/>
                <a:gdLst>
                  <a:gd name="T0" fmla="*/ 139 w 151"/>
                  <a:gd name="T1" fmla="*/ 0 h 101"/>
                  <a:gd name="T2" fmla="*/ 134 w 151"/>
                  <a:gd name="T3" fmla="*/ 1 h 101"/>
                  <a:gd name="T4" fmla="*/ 128 w 151"/>
                  <a:gd name="T5" fmla="*/ 3 h 101"/>
                  <a:gd name="T6" fmla="*/ 120 w 151"/>
                  <a:gd name="T7" fmla="*/ 5 h 101"/>
                  <a:gd name="T8" fmla="*/ 111 w 151"/>
                  <a:gd name="T9" fmla="*/ 7 h 101"/>
                  <a:gd name="T10" fmla="*/ 92 w 151"/>
                  <a:gd name="T11" fmla="*/ 12 h 101"/>
                  <a:gd name="T12" fmla="*/ 71 w 151"/>
                  <a:gd name="T13" fmla="*/ 17 h 101"/>
                  <a:gd name="T14" fmla="*/ 50 w 151"/>
                  <a:gd name="T15" fmla="*/ 22 h 101"/>
                  <a:gd name="T16" fmla="*/ 31 w 151"/>
                  <a:gd name="T17" fmla="*/ 27 h 101"/>
                  <a:gd name="T18" fmla="*/ 22 w 151"/>
                  <a:gd name="T19" fmla="*/ 29 h 101"/>
                  <a:gd name="T20" fmla="*/ 14 w 151"/>
                  <a:gd name="T21" fmla="*/ 30 h 101"/>
                  <a:gd name="T22" fmla="*/ 7 w 151"/>
                  <a:gd name="T23" fmla="*/ 32 h 101"/>
                  <a:gd name="T24" fmla="*/ 2 w 151"/>
                  <a:gd name="T25" fmla="*/ 33 h 101"/>
                  <a:gd name="T26" fmla="*/ 1 w 151"/>
                  <a:gd name="T27" fmla="*/ 37 h 101"/>
                  <a:gd name="T28" fmla="*/ 0 w 151"/>
                  <a:gd name="T29" fmla="*/ 43 h 101"/>
                  <a:gd name="T30" fmla="*/ 0 w 151"/>
                  <a:gd name="T31" fmla="*/ 55 h 101"/>
                  <a:gd name="T32" fmla="*/ 1 w 151"/>
                  <a:gd name="T33" fmla="*/ 61 h 101"/>
                  <a:gd name="T34" fmla="*/ 1 w 151"/>
                  <a:gd name="T35" fmla="*/ 66 h 101"/>
                  <a:gd name="T36" fmla="*/ 2 w 151"/>
                  <a:gd name="T37" fmla="*/ 69 h 101"/>
                  <a:gd name="T38" fmla="*/ 2 w 151"/>
                  <a:gd name="T39" fmla="*/ 70 h 101"/>
                  <a:gd name="T40" fmla="*/ 2 w 151"/>
                  <a:gd name="T41" fmla="*/ 71 h 101"/>
                  <a:gd name="T42" fmla="*/ 3 w 151"/>
                  <a:gd name="T43" fmla="*/ 75 h 101"/>
                  <a:gd name="T44" fmla="*/ 5 w 151"/>
                  <a:gd name="T45" fmla="*/ 79 h 101"/>
                  <a:gd name="T46" fmla="*/ 7 w 151"/>
                  <a:gd name="T47" fmla="*/ 85 h 101"/>
                  <a:gd name="T48" fmla="*/ 9 w 151"/>
                  <a:gd name="T49" fmla="*/ 90 h 101"/>
                  <a:gd name="T50" fmla="*/ 12 w 151"/>
                  <a:gd name="T51" fmla="*/ 95 h 101"/>
                  <a:gd name="T52" fmla="*/ 16 w 151"/>
                  <a:gd name="T53" fmla="*/ 99 h 101"/>
                  <a:gd name="T54" fmla="*/ 20 w 151"/>
                  <a:gd name="T55" fmla="*/ 101 h 101"/>
                  <a:gd name="T56" fmla="*/ 24 w 151"/>
                  <a:gd name="T57" fmla="*/ 100 h 101"/>
                  <a:gd name="T58" fmla="*/ 29 w 151"/>
                  <a:gd name="T59" fmla="*/ 99 h 101"/>
                  <a:gd name="T60" fmla="*/ 36 w 151"/>
                  <a:gd name="T61" fmla="*/ 97 h 101"/>
                  <a:gd name="T62" fmla="*/ 43 w 151"/>
                  <a:gd name="T63" fmla="*/ 95 h 101"/>
                  <a:gd name="T64" fmla="*/ 61 w 151"/>
                  <a:gd name="T65" fmla="*/ 91 h 101"/>
                  <a:gd name="T66" fmla="*/ 81 w 151"/>
                  <a:gd name="T67" fmla="*/ 86 h 101"/>
                  <a:gd name="T68" fmla="*/ 102 w 151"/>
                  <a:gd name="T69" fmla="*/ 80 h 101"/>
                  <a:gd name="T70" fmla="*/ 121 w 151"/>
                  <a:gd name="T71" fmla="*/ 76 h 101"/>
                  <a:gd name="T72" fmla="*/ 130 w 151"/>
                  <a:gd name="T73" fmla="*/ 73 h 101"/>
                  <a:gd name="T74" fmla="*/ 138 w 151"/>
                  <a:gd name="T75" fmla="*/ 71 h 101"/>
                  <a:gd name="T76" fmla="*/ 145 w 151"/>
                  <a:gd name="T77" fmla="*/ 70 h 101"/>
                  <a:gd name="T78" fmla="*/ 151 w 151"/>
                  <a:gd name="T79" fmla="*/ 68 h 101"/>
                  <a:gd name="T80" fmla="*/ 139 w 151"/>
                  <a:gd name="T81" fmla="*/ 0 h 10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1"/>
                  <a:gd name="T124" fmla="*/ 0 h 101"/>
                  <a:gd name="T125" fmla="*/ 151 w 151"/>
                  <a:gd name="T126" fmla="*/ 101 h 10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1" h="101">
                    <a:moveTo>
                      <a:pt x="139" y="0"/>
                    </a:moveTo>
                    <a:lnTo>
                      <a:pt x="134" y="1"/>
                    </a:lnTo>
                    <a:lnTo>
                      <a:pt x="128" y="3"/>
                    </a:lnTo>
                    <a:lnTo>
                      <a:pt x="120" y="5"/>
                    </a:lnTo>
                    <a:lnTo>
                      <a:pt x="111" y="7"/>
                    </a:lnTo>
                    <a:lnTo>
                      <a:pt x="92" y="12"/>
                    </a:lnTo>
                    <a:lnTo>
                      <a:pt x="71" y="17"/>
                    </a:lnTo>
                    <a:lnTo>
                      <a:pt x="50" y="22"/>
                    </a:lnTo>
                    <a:lnTo>
                      <a:pt x="31" y="27"/>
                    </a:lnTo>
                    <a:lnTo>
                      <a:pt x="22" y="29"/>
                    </a:lnTo>
                    <a:lnTo>
                      <a:pt x="14" y="30"/>
                    </a:lnTo>
                    <a:lnTo>
                      <a:pt x="7" y="32"/>
                    </a:lnTo>
                    <a:lnTo>
                      <a:pt x="2" y="33"/>
                    </a:lnTo>
                    <a:lnTo>
                      <a:pt x="1" y="37"/>
                    </a:lnTo>
                    <a:lnTo>
                      <a:pt x="0" y="43"/>
                    </a:lnTo>
                    <a:lnTo>
                      <a:pt x="0" y="55"/>
                    </a:lnTo>
                    <a:lnTo>
                      <a:pt x="1" y="61"/>
                    </a:lnTo>
                    <a:lnTo>
                      <a:pt x="1" y="66"/>
                    </a:lnTo>
                    <a:lnTo>
                      <a:pt x="2" y="69"/>
                    </a:lnTo>
                    <a:lnTo>
                      <a:pt x="2" y="70"/>
                    </a:lnTo>
                    <a:lnTo>
                      <a:pt x="2" y="71"/>
                    </a:lnTo>
                    <a:lnTo>
                      <a:pt x="3" y="75"/>
                    </a:lnTo>
                    <a:lnTo>
                      <a:pt x="5" y="79"/>
                    </a:lnTo>
                    <a:lnTo>
                      <a:pt x="7" y="85"/>
                    </a:lnTo>
                    <a:lnTo>
                      <a:pt x="9" y="90"/>
                    </a:lnTo>
                    <a:lnTo>
                      <a:pt x="12" y="95"/>
                    </a:lnTo>
                    <a:lnTo>
                      <a:pt x="16" y="99"/>
                    </a:lnTo>
                    <a:lnTo>
                      <a:pt x="20" y="101"/>
                    </a:lnTo>
                    <a:lnTo>
                      <a:pt x="24" y="100"/>
                    </a:lnTo>
                    <a:lnTo>
                      <a:pt x="29" y="99"/>
                    </a:lnTo>
                    <a:lnTo>
                      <a:pt x="36" y="97"/>
                    </a:lnTo>
                    <a:lnTo>
                      <a:pt x="43" y="95"/>
                    </a:lnTo>
                    <a:lnTo>
                      <a:pt x="61" y="91"/>
                    </a:lnTo>
                    <a:lnTo>
                      <a:pt x="81" y="86"/>
                    </a:lnTo>
                    <a:lnTo>
                      <a:pt x="102" y="80"/>
                    </a:lnTo>
                    <a:lnTo>
                      <a:pt x="121" y="76"/>
                    </a:lnTo>
                    <a:lnTo>
                      <a:pt x="130" y="73"/>
                    </a:lnTo>
                    <a:lnTo>
                      <a:pt x="138" y="71"/>
                    </a:lnTo>
                    <a:lnTo>
                      <a:pt x="145" y="70"/>
                    </a:lnTo>
                    <a:lnTo>
                      <a:pt x="151" y="68"/>
                    </a:lnTo>
                    <a:lnTo>
                      <a:pt x="139" y="0"/>
                    </a:lnTo>
                    <a:close/>
                  </a:path>
                </a:pathLst>
              </a:custGeom>
              <a:solidFill>
                <a:srgbClr val="6B7680"/>
              </a:solidFill>
              <a:ln w="9525">
                <a:noFill/>
                <a:round/>
                <a:headEnd/>
                <a:tailEnd/>
              </a:ln>
            </p:spPr>
            <p:txBody>
              <a:bodyPr>
                <a:prstTxWarp prst="textNoShape">
                  <a:avLst/>
                </a:prstTxWarp>
              </a:bodyPr>
              <a:lstStyle/>
              <a:p>
                <a:endParaRPr lang="en-US"/>
              </a:p>
            </p:txBody>
          </p:sp>
          <p:sp>
            <p:nvSpPr>
              <p:cNvPr id="62602" name="Freeform 549"/>
              <p:cNvSpPr>
                <a:spLocks noChangeAspect="1"/>
              </p:cNvSpPr>
              <p:nvPr/>
            </p:nvSpPr>
            <p:spPr bwMode="auto">
              <a:xfrm>
                <a:off x="1270" y="675"/>
                <a:ext cx="151" cy="101"/>
              </a:xfrm>
              <a:custGeom>
                <a:avLst/>
                <a:gdLst>
                  <a:gd name="T0" fmla="*/ 139 w 151"/>
                  <a:gd name="T1" fmla="*/ 0 h 101"/>
                  <a:gd name="T2" fmla="*/ 134 w 151"/>
                  <a:gd name="T3" fmla="*/ 1 h 101"/>
                  <a:gd name="T4" fmla="*/ 128 w 151"/>
                  <a:gd name="T5" fmla="*/ 3 h 101"/>
                  <a:gd name="T6" fmla="*/ 120 w 151"/>
                  <a:gd name="T7" fmla="*/ 5 h 101"/>
                  <a:gd name="T8" fmla="*/ 111 w 151"/>
                  <a:gd name="T9" fmla="*/ 7 h 101"/>
                  <a:gd name="T10" fmla="*/ 92 w 151"/>
                  <a:gd name="T11" fmla="*/ 12 h 101"/>
                  <a:gd name="T12" fmla="*/ 71 w 151"/>
                  <a:gd name="T13" fmla="*/ 17 h 101"/>
                  <a:gd name="T14" fmla="*/ 50 w 151"/>
                  <a:gd name="T15" fmla="*/ 22 h 101"/>
                  <a:gd name="T16" fmla="*/ 31 w 151"/>
                  <a:gd name="T17" fmla="*/ 27 h 101"/>
                  <a:gd name="T18" fmla="*/ 22 w 151"/>
                  <a:gd name="T19" fmla="*/ 29 h 101"/>
                  <a:gd name="T20" fmla="*/ 14 w 151"/>
                  <a:gd name="T21" fmla="*/ 30 h 101"/>
                  <a:gd name="T22" fmla="*/ 7 w 151"/>
                  <a:gd name="T23" fmla="*/ 32 h 101"/>
                  <a:gd name="T24" fmla="*/ 2 w 151"/>
                  <a:gd name="T25" fmla="*/ 33 h 101"/>
                  <a:gd name="T26" fmla="*/ 1 w 151"/>
                  <a:gd name="T27" fmla="*/ 37 h 101"/>
                  <a:gd name="T28" fmla="*/ 0 w 151"/>
                  <a:gd name="T29" fmla="*/ 43 h 101"/>
                  <a:gd name="T30" fmla="*/ 0 w 151"/>
                  <a:gd name="T31" fmla="*/ 55 h 101"/>
                  <a:gd name="T32" fmla="*/ 1 w 151"/>
                  <a:gd name="T33" fmla="*/ 61 h 101"/>
                  <a:gd name="T34" fmla="*/ 1 w 151"/>
                  <a:gd name="T35" fmla="*/ 66 h 101"/>
                  <a:gd name="T36" fmla="*/ 2 w 151"/>
                  <a:gd name="T37" fmla="*/ 69 h 101"/>
                  <a:gd name="T38" fmla="*/ 2 w 151"/>
                  <a:gd name="T39" fmla="*/ 70 h 101"/>
                  <a:gd name="T40" fmla="*/ 2 w 151"/>
                  <a:gd name="T41" fmla="*/ 71 h 101"/>
                  <a:gd name="T42" fmla="*/ 3 w 151"/>
                  <a:gd name="T43" fmla="*/ 75 h 101"/>
                  <a:gd name="T44" fmla="*/ 5 w 151"/>
                  <a:gd name="T45" fmla="*/ 79 h 101"/>
                  <a:gd name="T46" fmla="*/ 7 w 151"/>
                  <a:gd name="T47" fmla="*/ 85 h 101"/>
                  <a:gd name="T48" fmla="*/ 9 w 151"/>
                  <a:gd name="T49" fmla="*/ 90 h 101"/>
                  <a:gd name="T50" fmla="*/ 12 w 151"/>
                  <a:gd name="T51" fmla="*/ 95 h 101"/>
                  <a:gd name="T52" fmla="*/ 16 w 151"/>
                  <a:gd name="T53" fmla="*/ 99 h 101"/>
                  <a:gd name="T54" fmla="*/ 20 w 151"/>
                  <a:gd name="T55" fmla="*/ 101 h 101"/>
                  <a:gd name="T56" fmla="*/ 24 w 151"/>
                  <a:gd name="T57" fmla="*/ 100 h 101"/>
                  <a:gd name="T58" fmla="*/ 29 w 151"/>
                  <a:gd name="T59" fmla="*/ 99 h 101"/>
                  <a:gd name="T60" fmla="*/ 36 w 151"/>
                  <a:gd name="T61" fmla="*/ 97 h 101"/>
                  <a:gd name="T62" fmla="*/ 43 w 151"/>
                  <a:gd name="T63" fmla="*/ 95 h 101"/>
                  <a:gd name="T64" fmla="*/ 61 w 151"/>
                  <a:gd name="T65" fmla="*/ 91 h 101"/>
                  <a:gd name="T66" fmla="*/ 81 w 151"/>
                  <a:gd name="T67" fmla="*/ 86 h 101"/>
                  <a:gd name="T68" fmla="*/ 102 w 151"/>
                  <a:gd name="T69" fmla="*/ 80 h 101"/>
                  <a:gd name="T70" fmla="*/ 121 w 151"/>
                  <a:gd name="T71" fmla="*/ 76 h 101"/>
                  <a:gd name="T72" fmla="*/ 130 w 151"/>
                  <a:gd name="T73" fmla="*/ 73 h 101"/>
                  <a:gd name="T74" fmla="*/ 138 w 151"/>
                  <a:gd name="T75" fmla="*/ 71 h 101"/>
                  <a:gd name="T76" fmla="*/ 145 w 151"/>
                  <a:gd name="T77" fmla="*/ 70 h 101"/>
                  <a:gd name="T78" fmla="*/ 151 w 151"/>
                  <a:gd name="T79" fmla="*/ 68 h 101"/>
                  <a:gd name="T80" fmla="*/ 139 w 151"/>
                  <a:gd name="T81" fmla="*/ 0 h 10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1"/>
                  <a:gd name="T124" fmla="*/ 0 h 101"/>
                  <a:gd name="T125" fmla="*/ 151 w 151"/>
                  <a:gd name="T126" fmla="*/ 101 h 10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1" h="101">
                    <a:moveTo>
                      <a:pt x="139" y="0"/>
                    </a:moveTo>
                    <a:lnTo>
                      <a:pt x="134" y="1"/>
                    </a:lnTo>
                    <a:lnTo>
                      <a:pt x="128" y="3"/>
                    </a:lnTo>
                    <a:lnTo>
                      <a:pt x="120" y="5"/>
                    </a:lnTo>
                    <a:lnTo>
                      <a:pt x="111" y="7"/>
                    </a:lnTo>
                    <a:lnTo>
                      <a:pt x="92" y="12"/>
                    </a:lnTo>
                    <a:lnTo>
                      <a:pt x="71" y="17"/>
                    </a:lnTo>
                    <a:lnTo>
                      <a:pt x="50" y="22"/>
                    </a:lnTo>
                    <a:lnTo>
                      <a:pt x="31" y="27"/>
                    </a:lnTo>
                    <a:lnTo>
                      <a:pt x="22" y="29"/>
                    </a:lnTo>
                    <a:lnTo>
                      <a:pt x="14" y="30"/>
                    </a:lnTo>
                    <a:lnTo>
                      <a:pt x="7" y="32"/>
                    </a:lnTo>
                    <a:lnTo>
                      <a:pt x="2" y="33"/>
                    </a:lnTo>
                    <a:lnTo>
                      <a:pt x="1" y="37"/>
                    </a:lnTo>
                    <a:lnTo>
                      <a:pt x="0" y="43"/>
                    </a:lnTo>
                    <a:lnTo>
                      <a:pt x="0" y="55"/>
                    </a:lnTo>
                    <a:lnTo>
                      <a:pt x="1" y="61"/>
                    </a:lnTo>
                    <a:lnTo>
                      <a:pt x="1" y="66"/>
                    </a:lnTo>
                    <a:lnTo>
                      <a:pt x="2" y="69"/>
                    </a:lnTo>
                    <a:lnTo>
                      <a:pt x="2" y="70"/>
                    </a:lnTo>
                    <a:lnTo>
                      <a:pt x="2" y="71"/>
                    </a:lnTo>
                    <a:lnTo>
                      <a:pt x="3" y="75"/>
                    </a:lnTo>
                    <a:lnTo>
                      <a:pt x="5" y="79"/>
                    </a:lnTo>
                    <a:lnTo>
                      <a:pt x="7" y="85"/>
                    </a:lnTo>
                    <a:lnTo>
                      <a:pt x="9" y="90"/>
                    </a:lnTo>
                    <a:lnTo>
                      <a:pt x="12" y="95"/>
                    </a:lnTo>
                    <a:lnTo>
                      <a:pt x="16" y="99"/>
                    </a:lnTo>
                    <a:lnTo>
                      <a:pt x="20" y="101"/>
                    </a:lnTo>
                    <a:lnTo>
                      <a:pt x="24" y="100"/>
                    </a:lnTo>
                    <a:lnTo>
                      <a:pt x="29" y="99"/>
                    </a:lnTo>
                    <a:lnTo>
                      <a:pt x="36" y="97"/>
                    </a:lnTo>
                    <a:lnTo>
                      <a:pt x="43" y="95"/>
                    </a:lnTo>
                    <a:lnTo>
                      <a:pt x="61" y="91"/>
                    </a:lnTo>
                    <a:lnTo>
                      <a:pt x="81" y="86"/>
                    </a:lnTo>
                    <a:lnTo>
                      <a:pt x="102" y="80"/>
                    </a:lnTo>
                    <a:lnTo>
                      <a:pt x="121" y="76"/>
                    </a:lnTo>
                    <a:lnTo>
                      <a:pt x="130" y="73"/>
                    </a:lnTo>
                    <a:lnTo>
                      <a:pt x="138" y="71"/>
                    </a:lnTo>
                    <a:lnTo>
                      <a:pt x="145" y="70"/>
                    </a:lnTo>
                    <a:lnTo>
                      <a:pt x="151" y="68"/>
                    </a:lnTo>
                    <a:lnTo>
                      <a:pt x="139" y="0"/>
                    </a:lnTo>
                    <a:close/>
                  </a:path>
                </a:pathLst>
              </a:custGeom>
              <a:solidFill>
                <a:srgbClr val="B2C4D6"/>
              </a:solidFill>
              <a:ln w="9525">
                <a:noFill/>
                <a:round/>
                <a:headEnd/>
                <a:tailEnd/>
              </a:ln>
            </p:spPr>
            <p:txBody>
              <a:bodyPr>
                <a:prstTxWarp prst="textNoShape">
                  <a:avLst/>
                </a:prstTxWarp>
              </a:bodyPr>
              <a:lstStyle/>
              <a:p>
                <a:endParaRPr lang="en-US"/>
              </a:p>
            </p:txBody>
          </p:sp>
        </p:grpSp>
        <p:sp>
          <p:nvSpPr>
            <p:cNvPr id="62532" name="Line 550"/>
            <p:cNvSpPr>
              <a:spLocks noChangeAspect="1" noChangeShapeType="1"/>
            </p:cNvSpPr>
            <p:nvPr/>
          </p:nvSpPr>
          <p:spPr bwMode="auto">
            <a:xfrm flipH="1">
              <a:off x="1374" y="622"/>
              <a:ext cx="78" cy="177"/>
            </a:xfrm>
            <a:prstGeom prst="line">
              <a:avLst/>
            </a:prstGeom>
            <a:noFill/>
            <a:ln w="9525">
              <a:solidFill>
                <a:srgbClr val="000000"/>
              </a:solidFill>
              <a:round/>
              <a:headEnd/>
              <a:tailEnd/>
            </a:ln>
          </p:spPr>
          <p:txBody>
            <a:bodyPr>
              <a:prstTxWarp prst="textNoShape">
                <a:avLst/>
              </a:prstTxWarp>
            </a:bodyPr>
            <a:lstStyle/>
            <a:p>
              <a:endParaRPr lang="en-US"/>
            </a:p>
          </p:txBody>
        </p:sp>
        <p:grpSp>
          <p:nvGrpSpPr>
            <p:cNvPr id="17" name="Group 551"/>
            <p:cNvGrpSpPr>
              <a:grpSpLocks noChangeAspect="1"/>
            </p:cNvGrpSpPr>
            <p:nvPr/>
          </p:nvGrpSpPr>
          <p:grpSpPr bwMode="auto">
            <a:xfrm>
              <a:off x="1354" y="776"/>
              <a:ext cx="42" cy="42"/>
              <a:chOff x="1354" y="776"/>
              <a:chExt cx="42" cy="42"/>
            </a:xfrm>
          </p:grpSpPr>
          <p:sp>
            <p:nvSpPr>
              <p:cNvPr id="62597" name="Freeform 552"/>
              <p:cNvSpPr>
                <a:spLocks noChangeAspect="1"/>
              </p:cNvSpPr>
              <p:nvPr/>
            </p:nvSpPr>
            <p:spPr bwMode="auto">
              <a:xfrm>
                <a:off x="1354" y="776"/>
                <a:ext cx="26" cy="26"/>
              </a:xfrm>
              <a:custGeom>
                <a:avLst/>
                <a:gdLst>
                  <a:gd name="T0" fmla="*/ 26 w 26"/>
                  <a:gd name="T1" fmla="*/ 10 h 26"/>
                  <a:gd name="T2" fmla="*/ 24 w 26"/>
                  <a:gd name="T3" fmla="*/ 5 h 26"/>
                  <a:gd name="T4" fmla="*/ 20 w 26"/>
                  <a:gd name="T5" fmla="*/ 2 h 26"/>
                  <a:gd name="T6" fmla="*/ 15 w 26"/>
                  <a:gd name="T7" fmla="*/ 0 h 26"/>
                  <a:gd name="T8" fmla="*/ 10 w 26"/>
                  <a:gd name="T9" fmla="*/ 0 h 26"/>
                  <a:gd name="T10" fmla="*/ 5 w 26"/>
                  <a:gd name="T11" fmla="*/ 2 h 26"/>
                  <a:gd name="T12" fmla="*/ 2 w 26"/>
                  <a:gd name="T13" fmla="*/ 6 h 26"/>
                  <a:gd name="T14" fmla="*/ 0 w 26"/>
                  <a:gd name="T15" fmla="*/ 11 h 26"/>
                  <a:gd name="T16" fmla="*/ 0 w 26"/>
                  <a:gd name="T17" fmla="*/ 16 h 26"/>
                  <a:gd name="T18" fmla="*/ 2 w 26"/>
                  <a:gd name="T19" fmla="*/ 21 h 26"/>
                  <a:gd name="T20" fmla="*/ 6 w 26"/>
                  <a:gd name="T21" fmla="*/ 24 h 26"/>
                  <a:gd name="T22" fmla="*/ 11 w 26"/>
                  <a:gd name="T23" fmla="*/ 26 h 26"/>
                  <a:gd name="T24" fmla="*/ 16 w 26"/>
                  <a:gd name="T25" fmla="*/ 26 h 26"/>
                  <a:gd name="T26" fmla="*/ 21 w 26"/>
                  <a:gd name="T27" fmla="*/ 24 h 26"/>
                  <a:gd name="T28" fmla="*/ 24 w 26"/>
                  <a:gd name="T29" fmla="*/ 20 h 26"/>
                  <a:gd name="T30" fmla="*/ 26 w 26"/>
                  <a:gd name="T31" fmla="*/ 15 h 26"/>
                  <a:gd name="T32" fmla="*/ 26 w 26"/>
                  <a:gd name="T33" fmla="*/ 10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26"/>
                  <a:gd name="T53" fmla="*/ 26 w 26"/>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26">
                    <a:moveTo>
                      <a:pt x="26" y="10"/>
                    </a:moveTo>
                    <a:lnTo>
                      <a:pt x="24" y="5"/>
                    </a:lnTo>
                    <a:lnTo>
                      <a:pt x="20" y="2"/>
                    </a:lnTo>
                    <a:lnTo>
                      <a:pt x="15" y="0"/>
                    </a:lnTo>
                    <a:lnTo>
                      <a:pt x="10" y="0"/>
                    </a:lnTo>
                    <a:lnTo>
                      <a:pt x="5" y="2"/>
                    </a:lnTo>
                    <a:lnTo>
                      <a:pt x="2" y="6"/>
                    </a:lnTo>
                    <a:lnTo>
                      <a:pt x="0" y="11"/>
                    </a:lnTo>
                    <a:lnTo>
                      <a:pt x="0" y="16"/>
                    </a:lnTo>
                    <a:lnTo>
                      <a:pt x="2" y="21"/>
                    </a:lnTo>
                    <a:lnTo>
                      <a:pt x="6" y="24"/>
                    </a:lnTo>
                    <a:lnTo>
                      <a:pt x="11" y="26"/>
                    </a:lnTo>
                    <a:lnTo>
                      <a:pt x="16" y="26"/>
                    </a:lnTo>
                    <a:lnTo>
                      <a:pt x="21" y="24"/>
                    </a:lnTo>
                    <a:lnTo>
                      <a:pt x="24" y="20"/>
                    </a:lnTo>
                    <a:lnTo>
                      <a:pt x="26" y="15"/>
                    </a:lnTo>
                    <a:lnTo>
                      <a:pt x="26" y="10"/>
                    </a:lnTo>
                    <a:close/>
                  </a:path>
                </a:pathLst>
              </a:custGeom>
              <a:solidFill>
                <a:srgbClr val="D1DCE6"/>
              </a:solidFill>
              <a:ln w="9525">
                <a:noFill/>
                <a:round/>
                <a:headEnd/>
                <a:tailEnd/>
              </a:ln>
            </p:spPr>
            <p:txBody>
              <a:bodyPr>
                <a:prstTxWarp prst="textNoShape">
                  <a:avLst/>
                </a:prstTxWarp>
              </a:bodyPr>
              <a:lstStyle/>
              <a:p>
                <a:endParaRPr lang="en-US"/>
              </a:p>
            </p:txBody>
          </p:sp>
          <p:sp>
            <p:nvSpPr>
              <p:cNvPr id="62598" name="Freeform 553"/>
              <p:cNvSpPr>
                <a:spLocks noChangeAspect="1"/>
              </p:cNvSpPr>
              <p:nvPr/>
            </p:nvSpPr>
            <p:spPr bwMode="auto">
              <a:xfrm>
                <a:off x="1370" y="792"/>
                <a:ext cx="26" cy="26"/>
              </a:xfrm>
              <a:custGeom>
                <a:avLst/>
                <a:gdLst>
                  <a:gd name="T0" fmla="*/ 26 w 26"/>
                  <a:gd name="T1" fmla="*/ 10 h 26"/>
                  <a:gd name="T2" fmla="*/ 24 w 26"/>
                  <a:gd name="T3" fmla="*/ 5 h 26"/>
                  <a:gd name="T4" fmla="*/ 20 w 26"/>
                  <a:gd name="T5" fmla="*/ 2 h 26"/>
                  <a:gd name="T6" fmla="*/ 15 w 26"/>
                  <a:gd name="T7" fmla="*/ 0 h 26"/>
                  <a:gd name="T8" fmla="*/ 10 w 26"/>
                  <a:gd name="T9" fmla="*/ 0 h 26"/>
                  <a:gd name="T10" fmla="*/ 5 w 26"/>
                  <a:gd name="T11" fmla="*/ 2 h 26"/>
                  <a:gd name="T12" fmla="*/ 2 w 26"/>
                  <a:gd name="T13" fmla="*/ 6 h 26"/>
                  <a:gd name="T14" fmla="*/ 0 w 26"/>
                  <a:gd name="T15" fmla="*/ 11 h 26"/>
                  <a:gd name="T16" fmla="*/ 0 w 26"/>
                  <a:gd name="T17" fmla="*/ 16 h 26"/>
                  <a:gd name="T18" fmla="*/ 2 w 26"/>
                  <a:gd name="T19" fmla="*/ 21 h 26"/>
                  <a:gd name="T20" fmla="*/ 6 w 26"/>
                  <a:gd name="T21" fmla="*/ 24 h 26"/>
                  <a:gd name="T22" fmla="*/ 11 w 26"/>
                  <a:gd name="T23" fmla="*/ 26 h 26"/>
                  <a:gd name="T24" fmla="*/ 16 w 26"/>
                  <a:gd name="T25" fmla="*/ 26 h 26"/>
                  <a:gd name="T26" fmla="*/ 21 w 26"/>
                  <a:gd name="T27" fmla="*/ 24 h 26"/>
                  <a:gd name="T28" fmla="*/ 24 w 26"/>
                  <a:gd name="T29" fmla="*/ 20 h 26"/>
                  <a:gd name="T30" fmla="*/ 26 w 26"/>
                  <a:gd name="T31" fmla="*/ 15 h 26"/>
                  <a:gd name="T32" fmla="*/ 26 w 26"/>
                  <a:gd name="T33" fmla="*/ 10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26"/>
                  <a:gd name="T53" fmla="*/ 26 w 26"/>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26">
                    <a:moveTo>
                      <a:pt x="26" y="10"/>
                    </a:moveTo>
                    <a:lnTo>
                      <a:pt x="24" y="5"/>
                    </a:lnTo>
                    <a:lnTo>
                      <a:pt x="20" y="2"/>
                    </a:lnTo>
                    <a:lnTo>
                      <a:pt x="15" y="0"/>
                    </a:lnTo>
                    <a:lnTo>
                      <a:pt x="10" y="0"/>
                    </a:lnTo>
                    <a:lnTo>
                      <a:pt x="5" y="2"/>
                    </a:lnTo>
                    <a:lnTo>
                      <a:pt x="2" y="6"/>
                    </a:lnTo>
                    <a:lnTo>
                      <a:pt x="0" y="11"/>
                    </a:lnTo>
                    <a:lnTo>
                      <a:pt x="0" y="16"/>
                    </a:lnTo>
                    <a:lnTo>
                      <a:pt x="2" y="21"/>
                    </a:lnTo>
                    <a:lnTo>
                      <a:pt x="6" y="24"/>
                    </a:lnTo>
                    <a:lnTo>
                      <a:pt x="11" y="26"/>
                    </a:lnTo>
                    <a:lnTo>
                      <a:pt x="16" y="26"/>
                    </a:lnTo>
                    <a:lnTo>
                      <a:pt x="21" y="24"/>
                    </a:lnTo>
                    <a:lnTo>
                      <a:pt x="24" y="20"/>
                    </a:lnTo>
                    <a:lnTo>
                      <a:pt x="26" y="15"/>
                    </a:lnTo>
                    <a:lnTo>
                      <a:pt x="26" y="10"/>
                    </a:lnTo>
                    <a:close/>
                  </a:path>
                </a:pathLst>
              </a:custGeom>
              <a:solidFill>
                <a:srgbClr val="6B7680"/>
              </a:solidFill>
              <a:ln w="9525">
                <a:noFill/>
                <a:round/>
                <a:headEnd/>
                <a:tailEnd/>
              </a:ln>
            </p:spPr>
            <p:txBody>
              <a:bodyPr>
                <a:prstTxWarp prst="textNoShape">
                  <a:avLst/>
                </a:prstTxWarp>
              </a:bodyPr>
              <a:lstStyle/>
              <a:p>
                <a:endParaRPr lang="en-US"/>
              </a:p>
            </p:txBody>
          </p:sp>
          <p:sp>
            <p:nvSpPr>
              <p:cNvPr id="62599" name="Freeform 554"/>
              <p:cNvSpPr>
                <a:spLocks noChangeAspect="1"/>
              </p:cNvSpPr>
              <p:nvPr/>
            </p:nvSpPr>
            <p:spPr bwMode="auto">
              <a:xfrm>
                <a:off x="1362" y="784"/>
                <a:ext cx="26" cy="26"/>
              </a:xfrm>
              <a:custGeom>
                <a:avLst/>
                <a:gdLst>
                  <a:gd name="T0" fmla="*/ 26 w 26"/>
                  <a:gd name="T1" fmla="*/ 10 h 26"/>
                  <a:gd name="T2" fmla="*/ 24 w 26"/>
                  <a:gd name="T3" fmla="*/ 5 h 26"/>
                  <a:gd name="T4" fmla="*/ 20 w 26"/>
                  <a:gd name="T5" fmla="*/ 2 h 26"/>
                  <a:gd name="T6" fmla="*/ 15 w 26"/>
                  <a:gd name="T7" fmla="*/ 0 h 26"/>
                  <a:gd name="T8" fmla="*/ 10 w 26"/>
                  <a:gd name="T9" fmla="*/ 0 h 26"/>
                  <a:gd name="T10" fmla="*/ 5 w 26"/>
                  <a:gd name="T11" fmla="*/ 2 h 26"/>
                  <a:gd name="T12" fmla="*/ 2 w 26"/>
                  <a:gd name="T13" fmla="*/ 6 h 26"/>
                  <a:gd name="T14" fmla="*/ 0 w 26"/>
                  <a:gd name="T15" fmla="*/ 11 h 26"/>
                  <a:gd name="T16" fmla="*/ 0 w 26"/>
                  <a:gd name="T17" fmla="*/ 16 h 26"/>
                  <a:gd name="T18" fmla="*/ 2 w 26"/>
                  <a:gd name="T19" fmla="*/ 21 h 26"/>
                  <a:gd name="T20" fmla="*/ 6 w 26"/>
                  <a:gd name="T21" fmla="*/ 24 h 26"/>
                  <a:gd name="T22" fmla="*/ 11 w 26"/>
                  <a:gd name="T23" fmla="*/ 26 h 26"/>
                  <a:gd name="T24" fmla="*/ 16 w 26"/>
                  <a:gd name="T25" fmla="*/ 26 h 26"/>
                  <a:gd name="T26" fmla="*/ 21 w 26"/>
                  <a:gd name="T27" fmla="*/ 24 h 26"/>
                  <a:gd name="T28" fmla="*/ 24 w 26"/>
                  <a:gd name="T29" fmla="*/ 20 h 26"/>
                  <a:gd name="T30" fmla="*/ 26 w 26"/>
                  <a:gd name="T31" fmla="*/ 15 h 26"/>
                  <a:gd name="T32" fmla="*/ 26 w 26"/>
                  <a:gd name="T33" fmla="*/ 10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26"/>
                  <a:gd name="T53" fmla="*/ 26 w 26"/>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26">
                    <a:moveTo>
                      <a:pt x="26" y="10"/>
                    </a:moveTo>
                    <a:lnTo>
                      <a:pt x="24" y="5"/>
                    </a:lnTo>
                    <a:lnTo>
                      <a:pt x="20" y="2"/>
                    </a:lnTo>
                    <a:lnTo>
                      <a:pt x="15" y="0"/>
                    </a:lnTo>
                    <a:lnTo>
                      <a:pt x="10" y="0"/>
                    </a:lnTo>
                    <a:lnTo>
                      <a:pt x="5" y="2"/>
                    </a:lnTo>
                    <a:lnTo>
                      <a:pt x="2" y="6"/>
                    </a:lnTo>
                    <a:lnTo>
                      <a:pt x="0" y="11"/>
                    </a:lnTo>
                    <a:lnTo>
                      <a:pt x="0" y="16"/>
                    </a:lnTo>
                    <a:lnTo>
                      <a:pt x="2" y="21"/>
                    </a:lnTo>
                    <a:lnTo>
                      <a:pt x="6" y="24"/>
                    </a:lnTo>
                    <a:lnTo>
                      <a:pt x="11" y="26"/>
                    </a:lnTo>
                    <a:lnTo>
                      <a:pt x="16" y="26"/>
                    </a:lnTo>
                    <a:lnTo>
                      <a:pt x="21" y="24"/>
                    </a:lnTo>
                    <a:lnTo>
                      <a:pt x="24" y="20"/>
                    </a:lnTo>
                    <a:lnTo>
                      <a:pt x="26" y="15"/>
                    </a:lnTo>
                    <a:lnTo>
                      <a:pt x="26" y="10"/>
                    </a:lnTo>
                    <a:close/>
                  </a:path>
                </a:pathLst>
              </a:custGeom>
              <a:solidFill>
                <a:srgbClr val="B2C4D6"/>
              </a:solidFill>
              <a:ln w="9525">
                <a:noFill/>
                <a:round/>
                <a:headEnd/>
                <a:tailEnd/>
              </a:ln>
            </p:spPr>
            <p:txBody>
              <a:bodyPr>
                <a:prstTxWarp prst="textNoShape">
                  <a:avLst/>
                </a:prstTxWarp>
              </a:bodyPr>
              <a:lstStyle/>
              <a:p>
                <a:endParaRPr lang="en-US"/>
              </a:p>
            </p:txBody>
          </p:sp>
        </p:grpSp>
        <p:grpSp>
          <p:nvGrpSpPr>
            <p:cNvPr id="18" name="Group 555"/>
            <p:cNvGrpSpPr>
              <a:grpSpLocks noChangeAspect="1"/>
            </p:cNvGrpSpPr>
            <p:nvPr/>
          </p:nvGrpSpPr>
          <p:grpSpPr bwMode="auto">
            <a:xfrm>
              <a:off x="1429" y="608"/>
              <a:ext cx="42" cy="42"/>
              <a:chOff x="1429" y="608"/>
              <a:chExt cx="42" cy="42"/>
            </a:xfrm>
          </p:grpSpPr>
          <p:sp>
            <p:nvSpPr>
              <p:cNvPr id="62594" name="Freeform 556"/>
              <p:cNvSpPr>
                <a:spLocks noChangeAspect="1"/>
              </p:cNvSpPr>
              <p:nvPr/>
            </p:nvSpPr>
            <p:spPr bwMode="auto">
              <a:xfrm>
                <a:off x="1429" y="608"/>
                <a:ext cx="26" cy="26"/>
              </a:xfrm>
              <a:custGeom>
                <a:avLst/>
                <a:gdLst>
                  <a:gd name="T0" fmla="*/ 26 w 26"/>
                  <a:gd name="T1" fmla="*/ 10 h 26"/>
                  <a:gd name="T2" fmla="*/ 24 w 26"/>
                  <a:gd name="T3" fmla="*/ 5 h 26"/>
                  <a:gd name="T4" fmla="*/ 20 w 26"/>
                  <a:gd name="T5" fmla="*/ 2 h 26"/>
                  <a:gd name="T6" fmla="*/ 15 w 26"/>
                  <a:gd name="T7" fmla="*/ 0 h 26"/>
                  <a:gd name="T8" fmla="*/ 10 w 26"/>
                  <a:gd name="T9" fmla="*/ 0 h 26"/>
                  <a:gd name="T10" fmla="*/ 5 w 26"/>
                  <a:gd name="T11" fmla="*/ 2 h 26"/>
                  <a:gd name="T12" fmla="*/ 2 w 26"/>
                  <a:gd name="T13" fmla="*/ 6 h 26"/>
                  <a:gd name="T14" fmla="*/ 0 w 26"/>
                  <a:gd name="T15" fmla="*/ 11 h 26"/>
                  <a:gd name="T16" fmla="*/ 0 w 26"/>
                  <a:gd name="T17" fmla="*/ 16 h 26"/>
                  <a:gd name="T18" fmla="*/ 2 w 26"/>
                  <a:gd name="T19" fmla="*/ 21 h 26"/>
                  <a:gd name="T20" fmla="*/ 6 w 26"/>
                  <a:gd name="T21" fmla="*/ 24 h 26"/>
                  <a:gd name="T22" fmla="*/ 11 w 26"/>
                  <a:gd name="T23" fmla="*/ 26 h 26"/>
                  <a:gd name="T24" fmla="*/ 16 w 26"/>
                  <a:gd name="T25" fmla="*/ 26 h 26"/>
                  <a:gd name="T26" fmla="*/ 21 w 26"/>
                  <a:gd name="T27" fmla="*/ 24 h 26"/>
                  <a:gd name="T28" fmla="*/ 24 w 26"/>
                  <a:gd name="T29" fmla="*/ 20 h 26"/>
                  <a:gd name="T30" fmla="*/ 26 w 26"/>
                  <a:gd name="T31" fmla="*/ 15 h 26"/>
                  <a:gd name="T32" fmla="*/ 26 w 26"/>
                  <a:gd name="T33" fmla="*/ 10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26"/>
                  <a:gd name="T53" fmla="*/ 26 w 26"/>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26">
                    <a:moveTo>
                      <a:pt x="26" y="10"/>
                    </a:moveTo>
                    <a:lnTo>
                      <a:pt x="24" y="5"/>
                    </a:lnTo>
                    <a:lnTo>
                      <a:pt x="20" y="2"/>
                    </a:lnTo>
                    <a:lnTo>
                      <a:pt x="15" y="0"/>
                    </a:lnTo>
                    <a:lnTo>
                      <a:pt x="10" y="0"/>
                    </a:lnTo>
                    <a:lnTo>
                      <a:pt x="5" y="2"/>
                    </a:lnTo>
                    <a:lnTo>
                      <a:pt x="2" y="6"/>
                    </a:lnTo>
                    <a:lnTo>
                      <a:pt x="0" y="11"/>
                    </a:lnTo>
                    <a:lnTo>
                      <a:pt x="0" y="16"/>
                    </a:lnTo>
                    <a:lnTo>
                      <a:pt x="2" y="21"/>
                    </a:lnTo>
                    <a:lnTo>
                      <a:pt x="6" y="24"/>
                    </a:lnTo>
                    <a:lnTo>
                      <a:pt x="11" y="26"/>
                    </a:lnTo>
                    <a:lnTo>
                      <a:pt x="16" y="26"/>
                    </a:lnTo>
                    <a:lnTo>
                      <a:pt x="21" y="24"/>
                    </a:lnTo>
                    <a:lnTo>
                      <a:pt x="24" y="20"/>
                    </a:lnTo>
                    <a:lnTo>
                      <a:pt x="26" y="15"/>
                    </a:lnTo>
                    <a:lnTo>
                      <a:pt x="26" y="10"/>
                    </a:lnTo>
                    <a:close/>
                  </a:path>
                </a:pathLst>
              </a:custGeom>
              <a:solidFill>
                <a:srgbClr val="D1DCE6"/>
              </a:solidFill>
              <a:ln w="9525">
                <a:noFill/>
                <a:round/>
                <a:headEnd/>
                <a:tailEnd/>
              </a:ln>
            </p:spPr>
            <p:txBody>
              <a:bodyPr>
                <a:prstTxWarp prst="textNoShape">
                  <a:avLst/>
                </a:prstTxWarp>
              </a:bodyPr>
              <a:lstStyle/>
              <a:p>
                <a:endParaRPr lang="en-US"/>
              </a:p>
            </p:txBody>
          </p:sp>
          <p:sp>
            <p:nvSpPr>
              <p:cNvPr id="62595" name="Freeform 557"/>
              <p:cNvSpPr>
                <a:spLocks noChangeAspect="1"/>
              </p:cNvSpPr>
              <p:nvPr/>
            </p:nvSpPr>
            <p:spPr bwMode="auto">
              <a:xfrm>
                <a:off x="1445" y="624"/>
                <a:ext cx="26" cy="26"/>
              </a:xfrm>
              <a:custGeom>
                <a:avLst/>
                <a:gdLst>
                  <a:gd name="T0" fmla="*/ 26 w 26"/>
                  <a:gd name="T1" fmla="*/ 10 h 26"/>
                  <a:gd name="T2" fmla="*/ 24 w 26"/>
                  <a:gd name="T3" fmla="*/ 5 h 26"/>
                  <a:gd name="T4" fmla="*/ 20 w 26"/>
                  <a:gd name="T5" fmla="*/ 2 h 26"/>
                  <a:gd name="T6" fmla="*/ 15 w 26"/>
                  <a:gd name="T7" fmla="*/ 0 h 26"/>
                  <a:gd name="T8" fmla="*/ 10 w 26"/>
                  <a:gd name="T9" fmla="*/ 0 h 26"/>
                  <a:gd name="T10" fmla="*/ 5 w 26"/>
                  <a:gd name="T11" fmla="*/ 2 h 26"/>
                  <a:gd name="T12" fmla="*/ 2 w 26"/>
                  <a:gd name="T13" fmla="*/ 6 h 26"/>
                  <a:gd name="T14" fmla="*/ 0 w 26"/>
                  <a:gd name="T15" fmla="*/ 11 h 26"/>
                  <a:gd name="T16" fmla="*/ 0 w 26"/>
                  <a:gd name="T17" fmla="*/ 16 h 26"/>
                  <a:gd name="T18" fmla="*/ 2 w 26"/>
                  <a:gd name="T19" fmla="*/ 21 h 26"/>
                  <a:gd name="T20" fmla="*/ 6 w 26"/>
                  <a:gd name="T21" fmla="*/ 24 h 26"/>
                  <a:gd name="T22" fmla="*/ 11 w 26"/>
                  <a:gd name="T23" fmla="*/ 26 h 26"/>
                  <a:gd name="T24" fmla="*/ 16 w 26"/>
                  <a:gd name="T25" fmla="*/ 26 h 26"/>
                  <a:gd name="T26" fmla="*/ 21 w 26"/>
                  <a:gd name="T27" fmla="*/ 24 h 26"/>
                  <a:gd name="T28" fmla="*/ 24 w 26"/>
                  <a:gd name="T29" fmla="*/ 20 h 26"/>
                  <a:gd name="T30" fmla="*/ 26 w 26"/>
                  <a:gd name="T31" fmla="*/ 15 h 26"/>
                  <a:gd name="T32" fmla="*/ 26 w 26"/>
                  <a:gd name="T33" fmla="*/ 10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26"/>
                  <a:gd name="T53" fmla="*/ 26 w 26"/>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26">
                    <a:moveTo>
                      <a:pt x="26" y="10"/>
                    </a:moveTo>
                    <a:lnTo>
                      <a:pt x="24" y="5"/>
                    </a:lnTo>
                    <a:lnTo>
                      <a:pt x="20" y="2"/>
                    </a:lnTo>
                    <a:lnTo>
                      <a:pt x="15" y="0"/>
                    </a:lnTo>
                    <a:lnTo>
                      <a:pt x="10" y="0"/>
                    </a:lnTo>
                    <a:lnTo>
                      <a:pt x="5" y="2"/>
                    </a:lnTo>
                    <a:lnTo>
                      <a:pt x="2" y="6"/>
                    </a:lnTo>
                    <a:lnTo>
                      <a:pt x="0" y="11"/>
                    </a:lnTo>
                    <a:lnTo>
                      <a:pt x="0" y="16"/>
                    </a:lnTo>
                    <a:lnTo>
                      <a:pt x="2" y="21"/>
                    </a:lnTo>
                    <a:lnTo>
                      <a:pt x="6" y="24"/>
                    </a:lnTo>
                    <a:lnTo>
                      <a:pt x="11" y="26"/>
                    </a:lnTo>
                    <a:lnTo>
                      <a:pt x="16" y="26"/>
                    </a:lnTo>
                    <a:lnTo>
                      <a:pt x="21" y="24"/>
                    </a:lnTo>
                    <a:lnTo>
                      <a:pt x="24" y="20"/>
                    </a:lnTo>
                    <a:lnTo>
                      <a:pt x="26" y="15"/>
                    </a:lnTo>
                    <a:lnTo>
                      <a:pt x="26" y="10"/>
                    </a:lnTo>
                    <a:close/>
                  </a:path>
                </a:pathLst>
              </a:custGeom>
              <a:solidFill>
                <a:srgbClr val="6B7680"/>
              </a:solidFill>
              <a:ln w="9525">
                <a:noFill/>
                <a:round/>
                <a:headEnd/>
                <a:tailEnd/>
              </a:ln>
            </p:spPr>
            <p:txBody>
              <a:bodyPr>
                <a:prstTxWarp prst="textNoShape">
                  <a:avLst/>
                </a:prstTxWarp>
              </a:bodyPr>
              <a:lstStyle/>
              <a:p>
                <a:endParaRPr lang="en-US"/>
              </a:p>
            </p:txBody>
          </p:sp>
          <p:sp>
            <p:nvSpPr>
              <p:cNvPr id="62596" name="Freeform 558"/>
              <p:cNvSpPr>
                <a:spLocks noChangeAspect="1"/>
              </p:cNvSpPr>
              <p:nvPr/>
            </p:nvSpPr>
            <p:spPr bwMode="auto">
              <a:xfrm>
                <a:off x="1437" y="616"/>
                <a:ext cx="26" cy="26"/>
              </a:xfrm>
              <a:custGeom>
                <a:avLst/>
                <a:gdLst>
                  <a:gd name="T0" fmla="*/ 26 w 26"/>
                  <a:gd name="T1" fmla="*/ 10 h 26"/>
                  <a:gd name="T2" fmla="*/ 24 w 26"/>
                  <a:gd name="T3" fmla="*/ 5 h 26"/>
                  <a:gd name="T4" fmla="*/ 20 w 26"/>
                  <a:gd name="T5" fmla="*/ 2 h 26"/>
                  <a:gd name="T6" fmla="*/ 15 w 26"/>
                  <a:gd name="T7" fmla="*/ 0 h 26"/>
                  <a:gd name="T8" fmla="*/ 10 w 26"/>
                  <a:gd name="T9" fmla="*/ 0 h 26"/>
                  <a:gd name="T10" fmla="*/ 5 w 26"/>
                  <a:gd name="T11" fmla="*/ 2 h 26"/>
                  <a:gd name="T12" fmla="*/ 2 w 26"/>
                  <a:gd name="T13" fmla="*/ 6 h 26"/>
                  <a:gd name="T14" fmla="*/ 0 w 26"/>
                  <a:gd name="T15" fmla="*/ 11 h 26"/>
                  <a:gd name="T16" fmla="*/ 0 w 26"/>
                  <a:gd name="T17" fmla="*/ 16 h 26"/>
                  <a:gd name="T18" fmla="*/ 2 w 26"/>
                  <a:gd name="T19" fmla="*/ 21 h 26"/>
                  <a:gd name="T20" fmla="*/ 6 w 26"/>
                  <a:gd name="T21" fmla="*/ 24 h 26"/>
                  <a:gd name="T22" fmla="*/ 11 w 26"/>
                  <a:gd name="T23" fmla="*/ 26 h 26"/>
                  <a:gd name="T24" fmla="*/ 16 w 26"/>
                  <a:gd name="T25" fmla="*/ 26 h 26"/>
                  <a:gd name="T26" fmla="*/ 21 w 26"/>
                  <a:gd name="T27" fmla="*/ 24 h 26"/>
                  <a:gd name="T28" fmla="*/ 24 w 26"/>
                  <a:gd name="T29" fmla="*/ 20 h 26"/>
                  <a:gd name="T30" fmla="*/ 26 w 26"/>
                  <a:gd name="T31" fmla="*/ 15 h 26"/>
                  <a:gd name="T32" fmla="*/ 26 w 26"/>
                  <a:gd name="T33" fmla="*/ 10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26"/>
                  <a:gd name="T53" fmla="*/ 26 w 26"/>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26">
                    <a:moveTo>
                      <a:pt x="26" y="10"/>
                    </a:moveTo>
                    <a:lnTo>
                      <a:pt x="24" y="5"/>
                    </a:lnTo>
                    <a:lnTo>
                      <a:pt x="20" y="2"/>
                    </a:lnTo>
                    <a:lnTo>
                      <a:pt x="15" y="0"/>
                    </a:lnTo>
                    <a:lnTo>
                      <a:pt x="10" y="0"/>
                    </a:lnTo>
                    <a:lnTo>
                      <a:pt x="5" y="2"/>
                    </a:lnTo>
                    <a:lnTo>
                      <a:pt x="2" y="6"/>
                    </a:lnTo>
                    <a:lnTo>
                      <a:pt x="0" y="11"/>
                    </a:lnTo>
                    <a:lnTo>
                      <a:pt x="0" y="16"/>
                    </a:lnTo>
                    <a:lnTo>
                      <a:pt x="2" y="21"/>
                    </a:lnTo>
                    <a:lnTo>
                      <a:pt x="6" y="24"/>
                    </a:lnTo>
                    <a:lnTo>
                      <a:pt x="11" y="26"/>
                    </a:lnTo>
                    <a:lnTo>
                      <a:pt x="16" y="26"/>
                    </a:lnTo>
                    <a:lnTo>
                      <a:pt x="21" y="24"/>
                    </a:lnTo>
                    <a:lnTo>
                      <a:pt x="24" y="20"/>
                    </a:lnTo>
                    <a:lnTo>
                      <a:pt x="26" y="15"/>
                    </a:lnTo>
                    <a:lnTo>
                      <a:pt x="26" y="10"/>
                    </a:lnTo>
                    <a:close/>
                  </a:path>
                </a:pathLst>
              </a:custGeom>
              <a:solidFill>
                <a:srgbClr val="B2C4D6"/>
              </a:solidFill>
              <a:ln w="9525">
                <a:noFill/>
                <a:round/>
                <a:headEnd/>
                <a:tailEnd/>
              </a:ln>
            </p:spPr>
            <p:txBody>
              <a:bodyPr>
                <a:prstTxWarp prst="textNoShape">
                  <a:avLst/>
                </a:prstTxWarp>
              </a:bodyPr>
              <a:lstStyle/>
              <a:p>
                <a:endParaRPr lang="en-US"/>
              </a:p>
            </p:txBody>
          </p:sp>
        </p:grpSp>
        <p:grpSp>
          <p:nvGrpSpPr>
            <p:cNvPr id="19" name="Group 559"/>
            <p:cNvGrpSpPr>
              <a:grpSpLocks noChangeAspect="1"/>
            </p:cNvGrpSpPr>
            <p:nvPr/>
          </p:nvGrpSpPr>
          <p:grpSpPr bwMode="auto">
            <a:xfrm>
              <a:off x="1368" y="544"/>
              <a:ext cx="85" cy="161"/>
              <a:chOff x="1368" y="544"/>
              <a:chExt cx="85" cy="161"/>
            </a:xfrm>
          </p:grpSpPr>
          <p:sp>
            <p:nvSpPr>
              <p:cNvPr id="62591" name="Freeform 560"/>
              <p:cNvSpPr>
                <a:spLocks noChangeAspect="1"/>
              </p:cNvSpPr>
              <p:nvPr/>
            </p:nvSpPr>
            <p:spPr bwMode="auto">
              <a:xfrm>
                <a:off x="1368" y="544"/>
                <a:ext cx="69" cy="145"/>
              </a:xfrm>
              <a:custGeom>
                <a:avLst/>
                <a:gdLst>
                  <a:gd name="T0" fmla="*/ 0 w 69"/>
                  <a:gd name="T1" fmla="*/ 0 h 145"/>
                  <a:gd name="T2" fmla="*/ 45 w 69"/>
                  <a:gd name="T3" fmla="*/ 44 h 145"/>
                  <a:gd name="T4" fmla="*/ 69 w 69"/>
                  <a:gd name="T5" fmla="*/ 145 h 145"/>
                  <a:gd name="T6" fmla="*/ 22 w 69"/>
                  <a:gd name="T7" fmla="*/ 96 h 145"/>
                  <a:gd name="T8" fmla="*/ 0 w 69"/>
                  <a:gd name="T9" fmla="*/ 0 h 145"/>
                  <a:gd name="T10" fmla="*/ 0 60000 65536"/>
                  <a:gd name="T11" fmla="*/ 0 60000 65536"/>
                  <a:gd name="T12" fmla="*/ 0 60000 65536"/>
                  <a:gd name="T13" fmla="*/ 0 60000 65536"/>
                  <a:gd name="T14" fmla="*/ 0 60000 65536"/>
                  <a:gd name="T15" fmla="*/ 0 w 69"/>
                  <a:gd name="T16" fmla="*/ 0 h 145"/>
                  <a:gd name="T17" fmla="*/ 69 w 69"/>
                  <a:gd name="T18" fmla="*/ 145 h 145"/>
                </a:gdLst>
                <a:ahLst/>
                <a:cxnLst>
                  <a:cxn ang="T10">
                    <a:pos x="T0" y="T1"/>
                  </a:cxn>
                  <a:cxn ang="T11">
                    <a:pos x="T2" y="T3"/>
                  </a:cxn>
                  <a:cxn ang="T12">
                    <a:pos x="T4" y="T5"/>
                  </a:cxn>
                  <a:cxn ang="T13">
                    <a:pos x="T6" y="T7"/>
                  </a:cxn>
                  <a:cxn ang="T14">
                    <a:pos x="T8" y="T9"/>
                  </a:cxn>
                </a:cxnLst>
                <a:rect l="T15" t="T16" r="T17" b="T18"/>
                <a:pathLst>
                  <a:path w="69" h="145">
                    <a:moveTo>
                      <a:pt x="0" y="0"/>
                    </a:moveTo>
                    <a:lnTo>
                      <a:pt x="45" y="44"/>
                    </a:lnTo>
                    <a:lnTo>
                      <a:pt x="69" y="145"/>
                    </a:lnTo>
                    <a:lnTo>
                      <a:pt x="22" y="96"/>
                    </a:lnTo>
                    <a:lnTo>
                      <a:pt x="0" y="0"/>
                    </a:lnTo>
                    <a:close/>
                  </a:path>
                </a:pathLst>
              </a:custGeom>
              <a:solidFill>
                <a:srgbClr val="8484E0"/>
              </a:solidFill>
              <a:ln w="9525">
                <a:noFill/>
                <a:round/>
                <a:headEnd/>
                <a:tailEnd/>
              </a:ln>
            </p:spPr>
            <p:txBody>
              <a:bodyPr>
                <a:prstTxWarp prst="textNoShape">
                  <a:avLst/>
                </a:prstTxWarp>
              </a:bodyPr>
              <a:lstStyle/>
              <a:p>
                <a:endParaRPr lang="en-US"/>
              </a:p>
            </p:txBody>
          </p:sp>
          <p:sp>
            <p:nvSpPr>
              <p:cNvPr id="62592" name="Freeform 561"/>
              <p:cNvSpPr>
                <a:spLocks noChangeAspect="1"/>
              </p:cNvSpPr>
              <p:nvPr/>
            </p:nvSpPr>
            <p:spPr bwMode="auto">
              <a:xfrm>
                <a:off x="1384" y="560"/>
                <a:ext cx="69" cy="145"/>
              </a:xfrm>
              <a:custGeom>
                <a:avLst/>
                <a:gdLst>
                  <a:gd name="T0" fmla="*/ 0 w 69"/>
                  <a:gd name="T1" fmla="*/ 0 h 145"/>
                  <a:gd name="T2" fmla="*/ 45 w 69"/>
                  <a:gd name="T3" fmla="*/ 44 h 145"/>
                  <a:gd name="T4" fmla="*/ 69 w 69"/>
                  <a:gd name="T5" fmla="*/ 145 h 145"/>
                  <a:gd name="T6" fmla="*/ 22 w 69"/>
                  <a:gd name="T7" fmla="*/ 96 h 145"/>
                  <a:gd name="T8" fmla="*/ 0 w 69"/>
                  <a:gd name="T9" fmla="*/ 0 h 145"/>
                  <a:gd name="T10" fmla="*/ 0 60000 65536"/>
                  <a:gd name="T11" fmla="*/ 0 60000 65536"/>
                  <a:gd name="T12" fmla="*/ 0 60000 65536"/>
                  <a:gd name="T13" fmla="*/ 0 60000 65536"/>
                  <a:gd name="T14" fmla="*/ 0 60000 65536"/>
                  <a:gd name="T15" fmla="*/ 0 w 69"/>
                  <a:gd name="T16" fmla="*/ 0 h 145"/>
                  <a:gd name="T17" fmla="*/ 69 w 69"/>
                  <a:gd name="T18" fmla="*/ 145 h 145"/>
                </a:gdLst>
                <a:ahLst/>
                <a:cxnLst>
                  <a:cxn ang="T10">
                    <a:pos x="T0" y="T1"/>
                  </a:cxn>
                  <a:cxn ang="T11">
                    <a:pos x="T2" y="T3"/>
                  </a:cxn>
                  <a:cxn ang="T12">
                    <a:pos x="T4" y="T5"/>
                  </a:cxn>
                  <a:cxn ang="T13">
                    <a:pos x="T6" y="T7"/>
                  </a:cxn>
                  <a:cxn ang="T14">
                    <a:pos x="T8" y="T9"/>
                  </a:cxn>
                </a:cxnLst>
                <a:rect l="T15" t="T16" r="T17" b="T18"/>
                <a:pathLst>
                  <a:path w="69" h="145">
                    <a:moveTo>
                      <a:pt x="0" y="0"/>
                    </a:moveTo>
                    <a:lnTo>
                      <a:pt x="45" y="44"/>
                    </a:lnTo>
                    <a:lnTo>
                      <a:pt x="69" y="145"/>
                    </a:lnTo>
                    <a:lnTo>
                      <a:pt x="22" y="96"/>
                    </a:lnTo>
                    <a:lnTo>
                      <a:pt x="0" y="0"/>
                    </a:lnTo>
                    <a:close/>
                  </a:path>
                </a:pathLst>
              </a:custGeom>
              <a:solidFill>
                <a:srgbClr val="1E1E7A"/>
              </a:solidFill>
              <a:ln w="9525">
                <a:noFill/>
                <a:round/>
                <a:headEnd/>
                <a:tailEnd/>
              </a:ln>
            </p:spPr>
            <p:txBody>
              <a:bodyPr>
                <a:prstTxWarp prst="textNoShape">
                  <a:avLst/>
                </a:prstTxWarp>
              </a:bodyPr>
              <a:lstStyle/>
              <a:p>
                <a:endParaRPr lang="en-US"/>
              </a:p>
            </p:txBody>
          </p:sp>
          <p:sp>
            <p:nvSpPr>
              <p:cNvPr id="62593" name="Freeform 562"/>
              <p:cNvSpPr>
                <a:spLocks noChangeAspect="1"/>
              </p:cNvSpPr>
              <p:nvPr/>
            </p:nvSpPr>
            <p:spPr bwMode="auto">
              <a:xfrm>
                <a:off x="1376" y="552"/>
                <a:ext cx="69" cy="145"/>
              </a:xfrm>
              <a:custGeom>
                <a:avLst/>
                <a:gdLst>
                  <a:gd name="T0" fmla="*/ 0 w 69"/>
                  <a:gd name="T1" fmla="*/ 0 h 145"/>
                  <a:gd name="T2" fmla="*/ 45 w 69"/>
                  <a:gd name="T3" fmla="*/ 44 h 145"/>
                  <a:gd name="T4" fmla="*/ 69 w 69"/>
                  <a:gd name="T5" fmla="*/ 145 h 145"/>
                  <a:gd name="T6" fmla="*/ 22 w 69"/>
                  <a:gd name="T7" fmla="*/ 96 h 145"/>
                  <a:gd name="T8" fmla="*/ 0 w 69"/>
                  <a:gd name="T9" fmla="*/ 0 h 145"/>
                  <a:gd name="T10" fmla="*/ 0 60000 65536"/>
                  <a:gd name="T11" fmla="*/ 0 60000 65536"/>
                  <a:gd name="T12" fmla="*/ 0 60000 65536"/>
                  <a:gd name="T13" fmla="*/ 0 60000 65536"/>
                  <a:gd name="T14" fmla="*/ 0 60000 65536"/>
                  <a:gd name="T15" fmla="*/ 0 w 69"/>
                  <a:gd name="T16" fmla="*/ 0 h 145"/>
                  <a:gd name="T17" fmla="*/ 69 w 69"/>
                  <a:gd name="T18" fmla="*/ 145 h 145"/>
                </a:gdLst>
                <a:ahLst/>
                <a:cxnLst>
                  <a:cxn ang="T10">
                    <a:pos x="T0" y="T1"/>
                  </a:cxn>
                  <a:cxn ang="T11">
                    <a:pos x="T2" y="T3"/>
                  </a:cxn>
                  <a:cxn ang="T12">
                    <a:pos x="T4" y="T5"/>
                  </a:cxn>
                  <a:cxn ang="T13">
                    <a:pos x="T6" y="T7"/>
                  </a:cxn>
                  <a:cxn ang="T14">
                    <a:pos x="T8" y="T9"/>
                  </a:cxn>
                </a:cxnLst>
                <a:rect l="T15" t="T16" r="T17" b="T18"/>
                <a:pathLst>
                  <a:path w="69" h="145">
                    <a:moveTo>
                      <a:pt x="0" y="0"/>
                    </a:moveTo>
                    <a:lnTo>
                      <a:pt x="45" y="44"/>
                    </a:lnTo>
                    <a:lnTo>
                      <a:pt x="69" y="145"/>
                    </a:lnTo>
                    <a:lnTo>
                      <a:pt x="22" y="96"/>
                    </a:lnTo>
                    <a:lnTo>
                      <a:pt x="0" y="0"/>
                    </a:lnTo>
                    <a:close/>
                  </a:path>
                </a:pathLst>
              </a:custGeom>
              <a:solidFill>
                <a:srgbClr val="3333CC"/>
              </a:solidFill>
              <a:ln w="9525">
                <a:noFill/>
                <a:round/>
                <a:headEnd/>
                <a:tailEnd/>
              </a:ln>
            </p:spPr>
            <p:txBody>
              <a:bodyPr>
                <a:prstTxWarp prst="textNoShape">
                  <a:avLst/>
                </a:prstTxWarp>
              </a:bodyPr>
              <a:lstStyle/>
              <a:p>
                <a:endParaRPr lang="en-US"/>
              </a:p>
            </p:txBody>
          </p:sp>
        </p:grpSp>
        <p:grpSp>
          <p:nvGrpSpPr>
            <p:cNvPr id="20" name="Group 563"/>
            <p:cNvGrpSpPr>
              <a:grpSpLocks noChangeAspect="1"/>
            </p:cNvGrpSpPr>
            <p:nvPr/>
          </p:nvGrpSpPr>
          <p:grpSpPr bwMode="auto">
            <a:xfrm>
              <a:off x="1387" y="646"/>
              <a:ext cx="83" cy="120"/>
              <a:chOff x="1387" y="646"/>
              <a:chExt cx="83" cy="120"/>
            </a:xfrm>
          </p:grpSpPr>
          <p:sp>
            <p:nvSpPr>
              <p:cNvPr id="62588" name="Freeform 564"/>
              <p:cNvSpPr>
                <a:spLocks noChangeAspect="1"/>
              </p:cNvSpPr>
              <p:nvPr/>
            </p:nvSpPr>
            <p:spPr bwMode="auto">
              <a:xfrm>
                <a:off x="1387" y="646"/>
                <a:ext cx="67" cy="104"/>
              </a:xfrm>
              <a:custGeom>
                <a:avLst/>
                <a:gdLst>
                  <a:gd name="T0" fmla="*/ 45 w 67"/>
                  <a:gd name="T1" fmla="*/ 0 h 104"/>
                  <a:gd name="T2" fmla="*/ 42 w 67"/>
                  <a:gd name="T3" fmla="*/ 1 h 104"/>
                  <a:gd name="T4" fmla="*/ 36 w 67"/>
                  <a:gd name="T5" fmla="*/ 2 h 104"/>
                  <a:gd name="T6" fmla="*/ 30 w 67"/>
                  <a:gd name="T7" fmla="*/ 3 h 104"/>
                  <a:gd name="T8" fmla="*/ 24 w 67"/>
                  <a:gd name="T9" fmla="*/ 5 h 104"/>
                  <a:gd name="T10" fmla="*/ 11 w 67"/>
                  <a:gd name="T11" fmla="*/ 7 h 104"/>
                  <a:gd name="T12" fmla="*/ 6 w 67"/>
                  <a:gd name="T13" fmla="*/ 9 h 104"/>
                  <a:gd name="T14" fmla="*/ 2 w 67"/>
                  <a:gd name="T15" fmla="*/ 10 h 104"/>
                  <a:gd name="T16" fmla="*/ 1 w 67"/>
                  <a:gd name="T17" fmla="*/ 16 h 104"/>
                  <a:gd name="T18" fmla="*/ 0 w 67"/>
                  <a:gd name="T19" fmla="*/ 23 h 104"/>
                  <a:gd name="T20" fmla="*/ 2 w 67"/>
                  <a:gd name="T21" fmla="*/ 40 h 104"/>
                  <a:gd name="T22" fmla="*/ 3 w 67"/>
                  <a:gd name="T23" fmla="*/ 48 h 104"/>
                  <a:gd name="T24" fmla="*/ 4 w 67"/>
                  <a:gd name="T25" fmla="*/ 54 h 104"/>
                  <a:gd name="T26" fmla="*/ 5 w 67"/>
                  <a:gd name="T27" fmla="*/ 58 h 104"/>
                  <a:gd name="T28" fmla="*/ 5 w 67"/>
                  <a:gd name="T29" fmla="*/ 60 h 104"/>
                  <a:gd name="T30" fmla="*/ 5 w 67"/>
                  <a:gd name="T31" fmla="*/ 62 h 104"/>
                  <a:gd name="T32" fmla="*/ 7 w 67"/>
                  <a:gd name="T33" fmla="*/ 66 h 104"/>
                  <a:gd name="T34" fmla="*/ 9 w 67"/>
                  <a:gd name="T35" fmla="*/ 72 h 104"/>
                  <a:gd name="T36" fmla="*/ 11 w 67"/>
                  <a:gd name="T37" fmla="*/ 80 h 104"/>
                  <a:gd name="T38" fmla="*/ 15 w 67"/>
                  <a:gd name="T39" fmla="*/ 87 h 104"/>
                  <a:gd name="T40" fmla="*/ 18 w 67"/>
                  <a:gd name="T41" fmla="*/ 95 h 104"/>
                  <a:gd name="T42" fmla="*/ 22 w 67"/>
                  <a:gd name="T43" fmla="*/ 100 h 104"/>
                  <a:gd name="T44" fmla="*/ 26 w 67"/>
                  <a:gd name="T45" fmla="*/ 104 h 104"/>
                  <a:gd name="T46" fmla="*/ 38 w 67"/>
                  <a:gd name="T47" fmla="*/ 101 h 104"/>
                  <a:gd name="T48" fmla="*/ 49 w 67"/>
                  <a:gd name="T49" fmla="*/ 98 h 104"/>
                  <a:gd name="T50" fmla="*/ 59 w 67"/>
                  <a:gd name="T51" fmla="*/ 95 h 104"/>
                  <a:gd name="T52" fmla="*/ 67 w 67"/>
                  <a:gd name="T53" fmla="*/ 93 h 104"/>
                  <a:gd name="T54" fmla="*/ 45 w 67"/>
                  <a:gd name="T55" fmla="*/ 0 h 1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7"/>
                  <a:gd name="T85" fmla="*/ 0 h 104"/>
                  <a:gd name="T86" fmla="*/ 67 w 67"/>
                  <a:gd name="T87" fmla="*/ 104 h 10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7" h="104">
                    <a:moveTo>
                      <a:pt x="45" y="0"/>
                    </a:moveTo>
                    <a:lnTo>
                      <a:pt x="42" y="1"/>
                    </a:lnTo>
                    <a:lnTo>
                      <a:pt x="36" y="2"/>
                    </a:lnTo>
                    <a:lnTo>
                      <a:pt x="30" y="3"/>
                    </a:lnTo>
                    <a:lnTo>
                      <a:pt x="24" y="5"/>
                    </a:lnTo>
                    <a:lnTo>
                      <a:pt x="11" y="7"/>
                    </a:lnTo>
                    <a:lnTo>
                      <a:pt x="6" y="9"/>
                    </a:lnTo>
                    <a:lnTo>
                      <a:pt x="2" y="10"/>
                    </a:lnTo>
                    <a:lnTo>
                      <a:pt x="1" y="16"/>
                    </a:lnTo>
                    <a:lnTo>
                      <a:pt x="0" y="23"/>
                    </a:lnTo>
                    <a:lnTo>
                      <a:pt x="2" y="40"/>
                    </a:lnTo>
                    <a:lnTo>
                      <a:pt x="3" y="48"/>
                    </a:lnTo>
                    <a:lnTo>
                      <a:pt x="4" y="54"/>
                    </a:lnTo>
                    <a:lnTo>
                      <a:pt x="5" y="58"/>
                    </a:lnTo>
                    <a:lnTo>
                      <a:pt x="5" y="60"/>
                    </a:lnTo>
                    <a:lnTo>
                      <a:pt x="5" y="62"/>
                    </a:lnTo>
                    <a:lnTo>
                      <a:pt x="7" y="66"/>
                    </a:lnTo>
                    <a:lnTo>
                      <a:pt x="9" y="72"/>
                    </a:lnTo>
                    <a:lnTo>
                      <a:pt x="11" y="80"/>
                    </a:lnTo>
                    <a:lnTo>
                      <a:pt x="15" y="87"/>
                    </a:lnTo>
                    <a:lnTo>
                      <a:pt x="18" y="95"/>
                    </a:lnTo>
                    <a:lnTo>
                      <a:pt x="22" y="100"/>
                    </a:lnTo>
                    <a:lnTo>
                      <a:pt x="26" y="104"/>
                    </a:lnTo>
                    <a:lnTo>
                      <a:pt x="38" y="101"/>
                    </a:lnTo>
                    <a:lnTo>
                      <a:pt x="49" y="98"/>
                    </a:lnTo>
                    <a:lnTo>
                      <a:pt x="59" y="95"/>
                    </a:lnTo>
                    <a:lnTo>
                      <a:pt x="67" y="93"/>
                    </a:lnTo>
                    <a:lnTo>
                      <a:pt x="45" y="0"/>
                    </a:lnTo>
                    <a:close/>
                  </a:path>
                </a:pathLst>
              </a:custGeom>
              <a:solidFill>
                <a:srgbClr val="9CB3CB"/>
              </a:solidFill>
              <a:ln w="9525">
                <a:noFill/>
                <a:round/>
                <a:headEnd/>
                <a:tailEnd/>
              </a:ln>
            </p:spPr>
            <p:txBody>
              <a:bodyPr>
                <a:prstTxWarp prst="textNoShape">
                  <a:avLst/>
                </a:prstTxWarp>
              </a:bodyPr>
              <a:lstStyle/>
              <a:p>
                <a:endParaRPr lang="en-US"/>
              </a:p>
            </p:txBody>
          </p:sp>
          <p:sp>
            <p:nvSpPr>
              <p:cNvPr id="62589" name="Freeform 565"/>
              <p:cNvSpPr>
                <a:spLocks noChangeAspect="1"/>
              </p:cNvSpPr>
              <p:nvPr/>
            </p:nvSpPr>
            <p:spPr bwMode="auto">
              <a:xfrm>
                <a:off x="1403" y="662"/>
                <a:ext cx="67" cy="104"/>
              </a:xfrm>
              <a:custGeom>
                <a:avLst/>
                <a:gdLst>
                  <a:gd name="T0" fmla="*/ 45 w 67"/>
                  <a:gd name="T1" fmla="*/ 0 h 104"/>
                  <a:gd name="T2" fmla="*/ 42 w 67"/>
                  <a:gd name="T3" fmla="*/ 1 h 104"/>
                  <a:gd name="T4" fmla="*/ 36 w 67"/>
                  <a:gd name="T5" fmla="*/ 2 h 104"/>
                  <a:gd name="T6" fmla="*/ 30 w 67"/>
                  <a:gd name="T7" fmla="*/ 3 h 104"/>
                  <a:gd name="T8" fmla="*/ 24 w 67"/>
                  <a:gd name="T9" fmla="*/ 5 h 104"/>
                  <a:gd name="T10" fmla="*/ 11 w 67"/>
                  <a:gd name="T11" fmla="*/ 7 h 104"/>
                  <a:gd name="T12" fmla="*/ 6 w 67"/>
                  <a:gd name="T13" fmla="*/ 9 h 104"/>
                  <a:gd name="T14" fmla="*/ 2 w 67"/>
                  <a:gd name="T15" fmla="*/ 10 h 104"/>
                  <a:gd name="T16" fmla="*/ 1 w 67"/>
                  <a:gd name="T17" fmla="*/ 16 h 104"/>
                  <a:gd name="T18" fmla="*/ 0 w 67"/>
                  <a:gd name="T19" fmla="*/ 23 h 104"/>
                  <a:gd name="T20" fmla="*/ 2 w 67"/>
                  <a:gd name="T21" fmla="*/ 40 h 104"/>
                  <a:gd name="T22" fmla="*/ 3 w 67"/>
                  <a:gd name="T23" fmla="*/ 48 h 104"/>
                  <a:gd name="T24" fmla="*/ 4 w 67"/>
                  <a:gd name="T25" fmla="*/ 54 h 104"/>
                  <a:gd name="T26" fmla="*/ 5 w 67"/>
                  <a:gd name="T27" fmla="*/ 58 h 104"/>
                  <a:gd name="T28" fmla="*/ 5 w 67"/>
                  <a:gd name="T29" fmla="*/ 60 h 104"/>
                  <a:gd name="T30" fmla="*/ 5 w 67"/>
                  <a:gd name="T31" fmla="*/ 62 h 104"/>
                  <a:gd name="T32" fmla="*/ 7 w 67"/>
                  <a:gd name="T33" fmla="*/ 66 h 104"/>
                  <a:gd name="T34" fmla="*/ 9 w 67"/>
                  <a:gd name="T35" fmla="*/ 72 h 104"/>
                  <a:gd name="T36" fmla="*/ 11 w 67"/>
                  <a:gd name="T37" fmla="*/ 80 h 104"/>
                  <a:gd name="T38" fmla="*/ 15 w 67"/>
                  <a:gd name="T39" fmla="*/ 87 h 104"/>
                  <a:gd name="T40" fmla="*/ 18 w 67"/>
                  <a:gd name="T41" fmla="*/ 95 h 104"/>
                  <a:gd name="T42" fmla="*/ 22 w 67"/>
                  <a:gd name="T43" fmla="*/ 100 h 104"/>
                  <a:gd name="T44" fmla="*/ 26 w 67"/>
                  <a:gd name="T45" fmla="*/ 104 h 104"/>
                  <a:gd name="T46" fmla="*/ 38 w 67"/>
                  <a:gd name="T47" fmla="*/ 101 h 104"/>
                  <a:gd name="T48" fmla="*/ 49 w 67"/>
                  <a:gd name="T49" fmla="*/ 98 h 104"/>
                  <a:gd name="T50" fmla="*/ 59 w 67"/>
                  <a:gd name="T51" fmla="*/ 95 h 104"/>
                  <a:gd name="T52" fmla="*/ 67 w 67"/>
                  <a:gd name="T53" fmla="*/ 93 h 104"/>
                  <a:gd name="T54" fmla="*/ 45 w 67"/>
                  <a:gd name="T55" fmla="*/ 0 h 1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7"/>
                  <a:gd name="T85" fmla="*/ 0 h 104"/>
                  <a:gd name="T86" fmla="*/ 67 w 67"/>
                  <a:gd name="T87" fmla="*/ 104 h 10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7" h="104">
                    <a:moveTo>
                      <a:pt x="45" y="0"/>
                    </a:moveTo>
                    <a:lnTo>
                      <a:pt x="42" y="1"/>
                    </a:lnTo>
                    <a:lnTo>
                      <a:pt x="36" y="2"/>
                    </a:lnTo>
                    <a:lnTo>
                      <a:pt x="30" y="3"/>
                    </a:lnTo>
                    <a:lnTo>
                      <a:pt x="24" y="5"/>
                    </a:lnTo>
                    <a:lnTo>
                      <a:pt x="11" y="7"/>
                    </a:lnTo>
                    <a:lnTo>
                      <a:pt x="6" y="9"/>
                    </a:lnTo>
                    <a:lnTo>
                      <a:pt x="2" y="10"/>
                    </a:lnTo>
                    <a:lnTo>
                      <a:pt x="1" y="16"/>
                    </a:lnTo>
                    <a:lnTo>
                      <a:pt x="0" y="23"/>
                    </a:lnTo>
                    <a:lnTo>
                      <a:pt x="2" y="40"/>
                    </a:lnTo>
                    <a:lnTo>
                      <a:pt x="3" y="48"/>
                    </a:lnTo>
                    <a:lnTo>
                      <a:pt x="4" y="54"/>
                    </a:lnTo>
                    <a:lnTo>
                      <a:pt x="5" y="58"/>
                    </a:lnTo>
                    <a:lnTo>
                      <a:pt x="5" y="60"/>
                    </a:lnTo>
                    <a:lnTo>
                      <a:pt x="5" y="62"/>
                    </a:lnTo>
                    <a:lnTo>
                      <a:pt x="7" y="66"/>
                    </a:lnTo>
                    <a:lnTo>
                      <a:pt x="9" y="72"/>
                    </a:lnTo>
                    <a:lnTo>
                      <a:pt x="11" y="80"/>
                    </a:lnTo>
                    <a:lnTo>
                      <a:pt x="15" y="87"/>
                    </a:lnTo>
                    <a:lnTo>
                      <a:pt x="18" y="95"/>
                    </a:lnTo>
                    <a:lnTo>
                      <a:pt x="22" y="100"/>
                    </a:lnTo>
                    <a:lnTo>
                      <a:pt x="26" y="104"/>
                    </a:lnTo>
                    <a:lnTo>
                      <a:pt x="38" y="101"/>
                    </a:lnTo>
                    <a:lnTo>
                      <a:pt x="49" y="98"/>
                    </a:lnTo>
                    <a:lnTo>
                      <a:pt x="59" y="95"/>
                    </a:lnTo>
                    <a:lnTo>
                      <a:pt x="67" y="93"/>
                    </a:lnTo>
                    <a:lnTo>
                      <a:pt x="45" y="0"/>
                    </a:lnTo>
                    <a:close/>
                  </a:path>
                </a:pathLst>
              </a:custGeom>
              <a:solidFill>
                <a:srgbClr val="364D65"/>
              </a:solidFill>
              <a:ln w="9525">
                <a:noFill/>
                <a:round/>
                <a:headEnd/>
                <a:tailEnd/>
              </a:ln>
            </p:spPr>
            <p:txBody>
              <a:bodyPr>
                <a:prstTxWarp prst="textNoShape">
                  <a:avLst/>
                </a:prstTxWarp>
              </a:bodyPr>
              <a:lstStyle/>
              <a:p>
                <a:endParaRPr lang="en-US"/>
              </a:p>
            </p:txBody>
          </p:sp>
          <p:sp>
            <p:nvSpPr>
              <p:cNvPr id="62590" name="Freeform 566"/>
              <p:cNvSpPr>
                <a:spLocks noChangeAspect="1"/>
              </p:cNvSpPr>
              <p:nvPr/>
            </p:nvSpPr>
            <p:spPr bwMode="auto">
              <a:xfrm>
                <a:off x="1395" y="654"/>
                <a:ext cx="67" cy="104"/>
              </a:xfrm>
              <a:custGeom>
                <a:avLst/>
                <a:gdLst>
                  <a:gd name="T0" fmla="*/ 45 w 67"/>
                  <a:gd name="T1" fmla="*/ 0 h 104"/>
                  <a:gd name="T2" fmla="*/ 42 w 67"/>
                  <a:gd name="T3" fmla="*/ 1 h 104"/>
                  <a:gd name="T4" fmla="*/ 36 w 67"/>
                  <a:gd name="T5" fmla="*/ 2 h 104"/>
                  <a:gd name="T6" fmla="*/ 30 w 67"/>
                  <a:gd name="T7" fmla="*/ 3 h 104"/>
                  <a:gd name="T8" fmla="*/ 24 w 67"/>
                  <a:gd name="T9" fmla="*/ 5 h 104"/>
                  <a:gd name="T10" fmla="*/ 11 w 67"/>
                  <a:gd name="T11" fmla="*/ 7 h 104"/>
                  <a:gd name="T12" fmla="*/ 6 w 67"/>
                  <a:gd name="T13" fmla="*/ 9 h 104"/>
                  <a:gd name="T14" fmla="*/ 2 w 67"/>
                  <a:gd name="T15" fmla="*/ 10 h 104"/>
                  <a:gd name="T16" fmla="*/ 1 w 67"/>
                  <a:gd name="T17" fmla="*/ 16 h 104"/>
                  <a:gd name="T18" fmla="*/ 0 w 67"/>
                  <a:gd name="T19" fmla="*/ 23 h 104"/>
                  <a:gd name="T20" fmla="*/ 2 w 67"/>
                  <a:gd name="T21" fmla="*/ 40 h 104"/>
                  <a:gd name="T22" fmla="*/ 3 w 67"/>
                  <a:gd name="T23" fmla="*/ 48 h 104"/>
                  <a:gd name="T24" fmla="*/ 4 w 67"/>
                  <a:gd name="T25" fmla="*/ 54 h 104"/>
                  <a:gd name="T26" fmla="*/ 5 w 67"/>
                  <a:gd name="T27" fmla="*/ 58 h 104"/>
                  <a:gd name="T28" fmla="*/ 5 w 67"/>
                  <a:gd name="T29" fmla="*/ 60 h 104"/>
                  <a:gd name="T30" fmla="*/ 5 w 67"/>
                  <a:gd name="T31" fmla="*/ 62 h 104"/>
                  <a:gd name="T32" fmla="*/ 7 w 67"/>
                  <a:gd name="T33" fmla="*/ 66 h 104"/>
                  <a:gd name="T34" fmla="*/ 9 w 67"/>
                  <a:gd name="T35" fmla="*/ 72 h 104"/>
                  <a:gd name="T36" fmla="*/ 11 w 67"/>
                  <a:gd name="T37" fmla="*/ 80 h 104"/>
                  <a:gd name="T38" fmla="*/ 15 w 67"/>
                  <a:gd name="T39" fmla="*/ 87 h 104"/>
                  <a:gd name="T40" fmla="*/ 18 w 67"/>
                  <a:gd name="T41" fmla="*/ 95 h 104"/>
                  <a:gd name="T42" fmla="*/ 22 w 67"/>
                  <a:gd name="T43" fmla="*/ 100 h 104"/>
                  <a:gd name="T44" fmla="*/ 26 w 67"/>
                  <a:gd name="T45" fmla="*/ 104 h 104"/>
                  <a:gd name="T46" fmla="*/ 38 w 67"/>
                  <a:gd name="T47" fmla="*/ 101 h 104"/>
                  <a:gd name="T48" fmla="*/ 49 w 67"/>
                  <a:gd name="T49" fmla="*/ 98 h 104"/>
                  <a:gd name="T50" fmla="*/ 59 w 67"/>
                  <a:gd name="T51" fmla="*/ 95 h 104"/>
                  <a:gd name="T52" fmla="*/ 67 w 67"/>
                  <a:gd name="T53" fmla="*/ 93 h 104"/>
                  <a:gd name="T54" fmla="*/ 45 w 67"/>
                  <a:gd name="T55" fmla="*/ 0 h 1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7"/>
                  <a:gd name="T85" fmla="*/ 0 h 104"/>
                  <a:gd name="T86" fmla="*/ 67 w 67"/>
                  <a:gd name="T87" fmla="*/ 104 h 10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7" h="104">
                    <a:moveTo>
                      <a:pt x="45" y="0"/>
                    </a:moveTo>
                    <a:lnTo>
                      <a:pt x="42" y="1"/>
                    </a:lnTo>
                    <a:lnTo>
                      <a:pt x="36" y="2"/>
                    </a:lnTo>
                    <a:lnTo>
                      <a:pt x="30" y="3"/>
                    </a:lnTo>
                    <a:lnTo>
                      <a:pt x="24" y="5"/>
                    </a:lnTo>
                    <a:lnTo>
                      <a:pt x="11" y="7"/>
                    </a:lnTo>
                    <a:lnTo>
                      <a:pt x="6" y="9"/>
                    </a:lnTo>
                    <a:lnTo>
                      <a:pt x="2" y="10"/>
                    </a:lnTo>
                    <a:lnTo>
                      <a:pt x="1" y="16"/>
                    </a:lnTo>
                    <a:lnTo>
                      <a:pt x="0" y="23"/>
                    </a:lnTo>
                    <a:lnTo>
                      <a:pt x="2" y="40"/>
                    </a:lnTo>
                    <a:lnTo>
                      <a:pt x="3" y="48"/>
                    </a:lnTo>
                    <a:lnTo>
                      <a:pt x="4" y="54"/>
                    </a:lnTo>
                    <a:lnTo>
                      <a:pt x="5" y="58"/>
                    </a:lnTo>
                    <a:lnTo>
                      <a:pt x="5" y="60"/>
                    </a:lnTo>
                    <a:lnTo>
                      <a:pt x="5" y="62"/>
                    </a:lnTo>
                    <a:lnTo>
                      <a:pt x="7" y="66"/>
                    </a:lnTo>
                    <a:lnTo>
                      <a:pt x="9" y="72"/>
                    </a:lnTo>
                    <a:lnTo>
                      <a:pt x="11" y="80"/>
                    </a:lnTo>
                    <a:lnTo>
                      <a:pt x="15" y="87"/>
                    </a:lnTo>
                    <a:lnTo>
                      <a:pt x="18" y="95"/>
                    </a:lnTo>
                    <a:lnTo>
                      <a:pt x="22" y="100"/>
                    </a:lnTo>
                    <a:lnTo>
                      <a:pt x="26" y="104"/>
                    </a:lnTo>
                    <a:lnTo>
                      <a:pt x="38" y="101"/>
                    </a:lnTo>
                    <a:lnTo>
                      <a:pt x="49" y="98"/>
                    </a:lnTo>
                    <a:lnTo>
                      <a:pt x="59" y="95"/>
                    </a:lnTo>
                    <a:lnTo>
                      <a:pt x="67" y="93"/>
                    </a:lnTo>
                    <a:lnTo>
                      <a:pt x="45" y="0"/>
                    </a:lnTo>
                    <a:close/>
                  </a:path>
                </a:pathLst>
              </a:custGeom>
              <a:solidFill>
                <a:srgbClr val="5A81A8"/>
              </a:solidFill>
              <a:ln w="9525">
                <a:noFill/>
                <a:round/>
                <a:headEnd/>
                <a:tailEnd/>
              </a:ln>
            </p:spPr>
            <p:txBody>
              <a:bodyPr>
                <a:prstTxWarp prst="textNoShape">
                  <a:avLst/>
                </a:prstTxWarp>
              </a:bodyPr>
              <a:lstStyle/>
              <a:p>
                <a:endParaRPr lang="en-US"/>
              </a:p>
            </p:txBody>
          </p:sp>
        </p:grpSp>
        <p:grpSp>
          <p:nvGrpSpPr>
            <p:cNvPr id="21" name="Group 567"/>
            <p:cNvGrpSpPr>
              <a:grpSpLocks noChangeAspect="1"/>
            </p:cNvGrpSpPr>
            <p:nvPr/>
          </p:nvGrpSpPr>
          <p:grpSpPr bwMode="auto">
            <a:xfrm>
              <a:off x="1428" y="645"/>
              <a:ext cx="45" cy="109"/>
              <a:chOff x="1428" y="645"/>
              <a:chExt cx="45" cy="109"/>
            </a:xfrm>
          </p:grpSpPr>
          <p:sp>
            <p:nvSpPr>
              <p:cNvPr id="62585" name="Freeform 568"/>
              <p:cNvSpPr>
                <a:spLocks noChangeAspect="1"/>
              </p:cNvSpPr>
              <p:nvPr/>
            </p:nvSpPr>
            <p:spPr bwMode="auto">
              <a:xfrm>
                <a:off x="1428" y="645"/>
                <a:ext cx="29" cy="93"/>
              </a:xfrm>
              <a:custGeom>
                <a:avLst/>
                <a:gdLst>
                  <a:gd name="T0" fmla="*/ 24 w 29"/>
                  <a:gd name="T1" fmla="*/ 44 h 93"/>
                  <a:gd name="T2" fmla="*/ 19 w 29"/>
                  <a:gd name="T3" fmla="*/ 26 h 93"/>
                  <a:gd name="T4" fmla="*/ 16 w 29"/>
                  <a:gd name="T5" fmla="*/ 19 h 93"/>
                  <a:gd name="T6" fmla="*/ 13 w 29"/>
                  <a:gd name="T7" fmla="*/ 12 h 93"/>
                  <a:gd name="T8" fmla="*/ 10 w 29"/>
                  <a:gd name="T9" fmla="*/ 7 h 93"/>
                  <a:gd name="T10" fmla="*/ 8 w 29"/>
                  <a:gd name="T11" fmla="*/ 3 h 93"/>
                  <a:gd name="T12" fmla="*/ 5 w 29"/>
                  <a:gd name="T13" fmla="*/ 1 h 93"/>
                  <a:gd name="T14" fmla="*/ 3 w 29"/>
                  <a:gd name="T15" fmla="*/ 0 h 93"/>
                  <a:gd name="T16" fmla="*/ 1 w 29"/>
                  <a:gd name="T17" fmla="*/ 2 h 93"/>
                  <a:gd name="T18" fmla="*/ 0 w 29"/>
                  <a:gd name="T19" fmla="*/ 5 h 93"/>
                  <a:gd name="T20" fmla="*/ 0 w 29"/>
                  <a:gd name="T21" fmla="*/ 10 h 93"/>
                  <a:gd name="T22" fmla="*/ 0 w 29"/>
                  <a:gd name="T23" fmla="*/ 16 h 93"/>
                  <a:gd name="T24" fmla="*/ 0 w 29"/>
                  <a:gd name="T25" fmla="*/ 23 h 93"/>
                  <a:gd name="T26" fmla="*/ 1 w 29"/>
                  <a:gd name="T27" fmla="*/ 31 h 93"/>
                  <a:gd name="T28" fmla="*/ 5 w 29"/>
                  <a:gd name="T29" fmla="*/ 49 h 93"/>
                  <a:gd name="T30" fmla="*/ 10 w 29"/>
                  <a:gd name="T31" fmla="*/ 67 h 93"/>
                  <a:gd name="T32" fmla="*/ 13 w 29"/>
                  <a:gd name="T33" fmla="*/ 74 h 93"/>
                  <a:gd name="T34" fmla="*/ 16 w 29"/>
                  <a:gd name="T35" fmla="*/ 81 h 93"/>
                  <a:gd name="T36" fmla="*/ 19 w 29"/>
                  <a:gd name="T37" fmla="*/ 86 h 93"/>
                  <a:gd name="T38" fmla="*/ 21 w 29"/>
                  <a:gd name="T39" fmla="*/ 90 h 93"/>
                  <a:gd name="T40" fmla="*/ 24 w 29"/>
                  <a:gd name="T41" fmla="*/ 92 h 93"/>
                  <a:gd name="T42" fmla="*/ 26 w 29"/>
                  <a:gd name="T43" fmla="*/ 93 h 93"/>
                  <a:gd name="T44" fmla="*/ 28 w 29"/>
                  <a:gd name="T45" fmla="*/ 91 h 93"/>
                  <a:gd name="T46" fmla="*/ 29 w 29"/>
                  <a:gd name="T47" fmla="*/ 88 h 93"/>
                  <a:gd name="T48" fmla="*/ 29 w 29"/>
                  <a:gd name="T49" fmla="*/ 84 h 93"/>
                  <a:gd name="T50" fmla="*/ 29 w 29"/>
                  <a:gd name="T51" fmla="*/ 78 h 93"/>
                  <a:gd name="T52" fmla="*/ 29 w 29"/>
                  <a:gd name="T53" fmla="*/ 70 h 93"/>
                  <a:gd name="T54" fmla="*/ 28 w 29"/>
                  <a:gd name="T55" fmla="*/ 62 h 93"/>
                  <a:gd name="T56" fmla="*/ 24 w 29"/>
                  <a:gd name="T57" fmla="*/ 44 h 9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93"/>
                  <a:gd name="T89" fmla="*/ 29 w 29"/>
                  <a:gd name="T90" fmla="*/ 93 h 9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93">
                    <a:moveTo>
                      <a:pt x="24" y="44"/>
                    </a:moveTo>
                    <a:lnTo>
                      <a:pt x="19" y="26"/>
                    </a:lnTo>
                    <a:lnTo>
                      <a:pt x="16" y="19"/>
                    </a:lnTo>
                    <a:lnTo>
                      <a:pt x="13" y="12"/>
                    </a:lnTo>
                    <a:lnTo>
                      <a:pt x="10" y="7"/>
                    </a:lnTo>
                    <a:lnTo>
                      <a:pt x="8" y="3"/>
                    </a:lnTo>
                    <a:lnTo>
                      <a:pt x="5" y="1"/>
                    </a:lnTo>
                    <a:lnTo>
                      <a:pt x="3" y="0"/>
                    </a:lnTo>
                    <a:lnTo>
                      <a:pt x="1" y="2"/>
                    </a:lnTo>
                    <a:lnTo>
                      <a:pt x="0" y="5"/>
                    </a:lnTo>
                    <a:lnTo>
                      <a:pt x="0" y="10"/>
                    </a:lnTo>
                    <a:lnTo>
                      <a:pt x="0" y="16"/>
                    </a:lnTo>
                    <a:lnTo>
                      <a:pt x="0" y="23"/>
                    </a:lnTo>
                    <a:lnTo>
                      <a:pt x="1" y="31"/>
                    </a:lnTo>
                    <a:lnTo>
                      <a:pt x="5" y="49"/>
                    </a:lnTo>
                    <a:lnTo>
                      <a:pt x="10" y="67"/>
                    </a:lnTo>
                    <a:lnTo>
                      <a:pt x="13" y="74"/>
                    </a:lnTo>
                    <a:lnTo>
                      <a:pt x="16" y="81"/>
                    </a:lnTo>
                    <a:lnTo>
                      <a:pt x="19" y="86"/>
                    </a:lnTo>
                    <a:lnTo>
                      <a:pt x="21" y="90"/>
                    </a:lnTo>
                    <a:lnTo>
                      <a:pt x="24" y="92"/>
                    </a:lnTo>
                    <a:lnTo>
                      <a:pt x="26" y="93"/>
                    </a:lnTo>
                    <a:lnTo>
                      <a:pt x="28" y="91"/>
                    </a:lnTo>
                    <a:lnTo>
                      <a:pt x="29" y="88"/>
                    </a:lnTo>
                    <a:lnTo>
                      <a:pt x="29" y="84"/>
                    </a:lnTo>
                    <a:lnTo>
                      <a:pt x="29" y="78"/>
                    </a:lnTo>
                    <a:lnTo>
                      <a:pt x="29" y="70"/>
                    </a:lnTo>
                    <a:lnTo>
                      <a:pt x="28" y="62"/>
                    </a:lnTo>
                    <a:lnTo>
                      <a:pt x="24" y="44"/>
                    </a:lnTo>
                    <a:close/>
                  </a:path>
                </a:pathLst>
              </a:custGeom>
              <a:solidFill>
                <a:srgbClr val="C2D0DF"/>
              </a:solidFill>
              <a:ln w="9525">
                <a:noFill/>
                <a:round/>
                <a:headEnd/>
                <a:tailEnd/>
              </a:ln>
            </p:spPr>
            <p:txBody>
              <a:bodyPr>
                <a:prstTxWarp prst="textNoShape">
                  <a:avLst/>
                </a:prstTxWarp>
              </a:bodyPr>
              <a:lstStyle/>
              <a:p>
                <a:endParaRPr lang="en-US"/>
              </a:p>
            </p:txBody>
          </p:sp>
          <p:sp>
            <p:nvSpPr>
              <p:cNvPr id="62586" name="Freeform 569"/>
              <p:cNvSpPr>
                <a:spLocks noChangeAspect="1"/>
              </p:cNvSpPr>
              <p:nvPr/>
            </p:nvSpPr>
            <p:spPr bwMode="auto">
              <a:xfrm>
                <a:off x="1444" y="661"/>
                <a:ext cx="29" cy="93"/>
              </a:xfrm>
              <a:custGeom>
                <a:avLst/>
                <a:gdLst>
                  <a:gd name="T0" fmla="*/ 24 w 29"/>
                  <a:gd name="T1" fmla="*/ 44 h 93"/>
                  <a:gd name="T2" fmla="*/ 19 w 29"/>
                  <a:gd name="T3" fmla="*/ 26 h 93"/>
                  <a:gd name="T4" fmla="*/ 16 w 29"/>
                  <a:gd name="T5" fmla="*/ 19 h 93"/>
                  <a:gd name="T6" fmla="*/ 13 w 29"/>
                  <a:gd name="T7" fmla="*/ 12 h 93"/>
                  <a:gd name="T8" fmla="*/ 10 w 29"/>
                  <a:gd name="T9" fmla="*/ 7 h 93"/>
                  <a:gd name="T10" fmla="*/ 8 w 29"/>
                  <a:gd name="T11" fmla="*/ 3 h 93"/>
                  <a:gd name="T12" fmla="*/ 5 w 29"/>
                  <a:gd name="T13" fmla="*/ 1 h 93"/>
                  <a:gd name="T14" fmla="*/ 3 w 29"/>
                  <a:gd name="T15" fmla="*/ 0 h 93"/>
                  <a:gd name="T16" fmla="*/ 1 w 29"/>
                  <a:gd name="T17" fmla="*/ 2 h 93"/>
                  <a:gd name="T18" fmla="*/ 0 w 29"/>
                  <a:gd name="T19" fmla="*/ 5 h 93"/>
                  <a:gd name="T20" fmla="*/ 0 w 29"/>
                  <a:gd name="T21" fmla="*/ 10 h 93"/>
                  <a:gd name="T22" fmla="*/ 0 w 29"/>
                  <a:gd name="T23" fmla="*/ 16 h 93"/>
                  <a:gd name="T24" fmla="*/ 0 w 29"/>
                  <a:gd name="T25" fmla="*/ 23 h 93"/>
                  <a:gd name="T26" fmla="*/ 1 w 29"/>
                  <a:gd name="T27" fmla="*/ 31 h 93"/>
                  <a:gd name="T28" fmla="*/ 5 w 29"/>
                  <a:gd name="T29" fmla="*/ 49 h 93"/>
                  <a:gd name="T30" fmla="*/ 10 w 29"/>
                  <a:gd name="T31" fmla="*/ 67 h 93"/>
                  <a:gd name="T32" fmla="*/ 13 w 29"/>
                  <a:gd name="T33" fmla="*/ 74 h 93"/>
                  <a:gd name="T34" fmla="*/ 16 w 29"/>
                  <a:gd name="T35" fmla="*/ 81 h 93"/>
                  <a:gd name="T36" fmla="*/ 19 w 29"/>
                  <a:gd name="T37" fmla="*/ 86 h 93"/>
                  <a:gd name="T38" fmla="*/ 21 w 29"/>
                  <a:gd name="T39" fmla="*/ 90 h 93"/>
                  <a:gd name="T40" fmla="*/ 24 w 29"/>
                  <a:gd name="T41" fmla="*/ 92 h 93"/>
                  <a:gd name="T42" fmla="*/ 26 w 29"/>
                  <a:gd name="T43" fmla="*/ 93 h 93"/>
                  <a:gd name="T44" fmla="*/ 28 w 29"/>
                  <a:gd name="T45" fmla="*/ 91 h 93"/>
                  <a:gd name="T46" fmla="*/ 29 w 29"/>
                  <a:gd name="T47" fmla="*/ 88 h 93"/>
                  <a:gd name="T48" fmla="*/ 29 w 29"/>
                  <a:gd name="T49" fmla="*/ 84 h 93"/>
                  <a:gd name="T50" fmla="*/ 29 w 29"/>
                  <a:gd name="T51" fmla="*/ 78 h 93"/>
                  <a:gd name="T52" fmla="*/ 29 w 29"/>
                  <a:gd name="T53" fmla="*/ 70 h 93"/>
                  <a:gd name="T54" fmla="*/ 28 w 29"/>
                  <a:gd name="T55" fmla="*/ 62 h 93"/>
                  <a:gd name="T56" fmla="*/ 24 w 29"/>
                  <a:gd name="T57" fmla="*/ 44 h 9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93"/>
                  <a:gd name="T89" fmla="*/ 29 w 29"/>
                  <a:gd name="T90" fmla="*/ 93 h 9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93">
                    <a:moveTo>
                      <a:pt x="24" y="44"/>
                    </a:moveTo>
                    <a:lnTo>
                      <a:pt x="19" y="26"/>
                    </a:lnTo>
                    <a:lnTo>
                      <a:pt x="16" y="19"/>
                    </a:lnTo>
                    <a:lnTo>
                      <a:pt x="13" y="12"/>
                    </a:lnTo>
                    <a:lnTo>
                      <a:pt x="10" y="7"/>
                    </a:lnTo>
                    <a:lnTo>
                      <a:pt x="8" y="3"/>
                    </a:lnTo>
                    <a:lnTo>
                      <a:pt x="5" y="1"/>
                    </a:lnTo>
                    <a:lnTo>
                      <a:pt x="3" y="0"/>
                    </a:lnTo>
                    <a:lnTo>
                      <a:pt x="1" y="2"/>
                    </a:lnTo>
                    <a:lnTo>
                      <a:pt x="0" y="5"/>
                    </a:lnTo>
                    <a:lnTo>
                      <a:pt x="0" y="10"/>
                    </a:lnTo>
                    <a:lnTo>
                      <a:pt x="0" y="16"/>
                    </a:lnTo>
                    <a:lnTo>
                      <a:pt x="0" y="23"/>
                    </a:lnTo>
                    <a:lnTo>
                      <a:pt x="1" y="31"/>
                    </a:lnTo>
                    <a:lnTo>
                      <a:pt x="5" y="49"/>
                    </a:lnTo>
                    <a:lnTo>
                      <a:pt x="10" y="67"/>
                    </a:lnTo>
                    <a:lnTo>
                      <a:pt x="13" y="74"/>
                    </a:lnTo>
                    <a:lnTo>
                      <a:pt x="16" y="81"/>
                    </a:lnTo>
                    <a:lnTo>
                      <a:pt x="19" y="86"/>
                    </a:lnTo>
                    <a:lnTo>
                      <a:pt x="21" y="90"/>
                    </a:lnTo>
                    <a:lnTo>
                      <a:pt x="24" y="92"/>
                    </a:lnTo>
                    <a:lnTo>
                      <a:pt x="26" y="93"/>
                    </a:lnTo>
                    <a:lnTo>
                      <a:pt x="28" y="91"/>
                    </a:lnTo>
                    <a:lnTo>
                      <a:pt x="29" y="88"/>
                    </a:lnTo>
                    <a:lnTo>
                      <a:pt x="29" y="84"/>
                    </a:lnTo>
                    <a:lnTo>
                      <a:pt x="29" y="78"/>
                    </a:lnTo>
                    <a:lnTo>
                      <a:pt x="29" y="70"/>
                    </a:lnTo>
                    <a:lnTo>
                      <a:pt x="28" y="62"/>
                    </a:lnTo>
                    <a:lnTo>
                      <a:pt x="24" y="44"/>
                    </a:lnTo>
                    <a:close/>
                  </a:path>
                </a:pathLst>
              </a:custGeom>
              <a:solidFill>
                <a:srgbClr val="5C6A79"/>
              </a:solidFill>
              <a:ln w="9525">
                <a:noFill/>
                <a:round/>
                <a:headEnd/>
                <a:tailEnd/>
              </a:ln>
            </p:spPr>
            <p:txBody>
              <a:bodyPr>
                <a:prstTxWarp prst="textNoShape">
                  <a:avLst/>
                </a:prstTxWarp>
              </a:bodyPr>
              <a:lstStyle/>
              <a:p>
                <a:endParaRPr lang="en-US"/>
              </a:p>
            </p:txBody>
          </p:sp>
          <p:sp>
            <p:nvSpPr>
              <p:cNvPr id="62587" name="Freeform 570"/>
              <p:cNvSpPr>
                <a:spLocks noChangeAspect="1"/>
              </p:cNvSpPr>
              <p:nvPr/>
            </p:nvSpPr>
            <p:spPr bwMode="auto">
              <a:xfrm>
                <a:off x="1436" y="653"/>
                <a:ext cx="29" cy="93"/>
              </a:xfrm>
              <a:custGeom>
                <a:avLst/>
                <a:gdLst>
                  <a:gd name="T0" fmla="*/ 24 w 29"/>
                  <a:gd name="T1" fmla="*/ 44 h 93"/>
                  <a:gd name="T2" fmla="*/ 19 w 29"/>
                  <a:gd name="T3" fmla="*/ 26 h 93"/>
                  <a:gd name="T4" fmla="*/ 16 w 29"/>
                  <a:gd name="T5" fmla="*/ 19 h 93"/>
                  <a:gd name="T6" fmla="*/ 13 w 29"/>
                  <a:gd name="T7" fmla="*/ 12 h 93"/>
                  <a:gd name="T8" fmla="*/ 10 w 29"/>
                  <a:gd name="T9" fmla="*/ 7 h 93"/>
                  <a:gd name="T10" fmla="*/ 8 w 29"/>
                  <a:gd name="T11" fmla="*/ 3 h 93"/>
                  <a:gd name="T12" fmla="*/ 5 w 29"/>
                  <a:gd name="T13" fmla="*/ 1 h 93"/>
                  <a:gd name="T14" fmla="*/ 3 w 29"/>
                  <a:gd name="T15" fmla="*/ 0 h 93"/>
                  <a:gd name="T16" fmla="*/ 1 w 29"/>
                  <a:gd name="T17" fmla="*/ 2 h 93"/>
                  <a:gd name="T18" fmla="*/ 0 w 29"/>
                  <a:gd name="T19" fmla="*/ 5 h 93"/>
                  <a:gd name="T20" fmla="*/ 0 w 29"/>
                  <a:gd name="T21" fmla="*/ 10 h 93"/>
                  <a:gd name="T22" fmla="*/ 0 w 29"/>
                  <a:gd name="T23" fmla="*/ 16 h 93"/>
                  <a:gd name="T24" fmla="*/ 0 w 29"/>
                  <a:gd name="T25" fmla="*/ 23 h 93"/>
                  <a:gd name="T26" fmla="*/ 1 w 29"/>
                  <a:gd name="T27" fmla="*/ 31 h 93"/>
                  <a:gd name="T28" fmla="*/ 5 w 29"/>
                  <a:gd name="T29" fmla="*/ 49 h 93"/>
                  <a:gd name="T30" fmla="*/ 10 w 29"/>
                  <a:gd name="T31" fmla="*/ 67 h 93"/>
                  <a:gd name="T32" fmla="*/ 13 w 29"/>
                  <a:gd name="T33" fmla="*/ 74 h 93"/>
                  <a:gd name="T34" fmla="*/ 16 w 29"/>
                  <a:gd name="T35" fmla="*/ 81 h 93"/>
                  <a:gd name="T36" fmla="*/ 19 w 29"/>
                  <a:gd name="T37" fmla="*/ 86 h 93"/>
                  <a:gd name="T38" fmla="*/ 21 w 29"/>
                  <a:gd name="T39" fmla="*/ 90 h 93"/>
                  <a:gd name="T40" fmla="*/ 24 w 29"/>
                  <a:gd name="T41" fmla="*/ 92 h 93"/>
                  <a:gd name="T42" fmla="*/ 26 w 29"/>
                  <a:gd name="T43" fmla="*/ 93 h 93"/>
                  <a:gd name="T44" fmla="*/ 28 w 29"/>
                  <a:gd name="T45" fmla="*/ 91 h 93"/>
                  <a:gd name="T46" fmla="*/ 29 w 29"/>
                  <a:gd name="T47" fmla="*/ 88 h 93"/>
                  <a:gd name="T48" fmla="*/ 29 w 29"/>
                  <a:gd name="T49" fmla="*/ 84 h 93"/>
                  <a:gd name="T50" fmla="*/ 29 w 29"/>
                  <a:gd name="T51" fmla="*/ 78 h 93"/>
                  <a:gd name="T52" fmla="*/ 29 w 29"/>
                  <a:gd name="T53" fmla="*/ 70 h 93"/>
                  <a:gd name="T54" fmla="*/ 28 w 29"/>
                  <a:gd name="T55" fmla="*/ 62 h 93"/>
                  <a:gd name="T56" fmla="*/ 24 w 29"/>
                  <a:gd name="T57" fmla="*/ 44 h 9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93"/>
                  <a:gd name="T89" fmla="*/ 29 w 29"/>
                  <a:gd name="T90" fmla="*/ 93 h 9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93">
                    <a:moveTo>
                      <a:pt x="24" y="44"/>
                    </a:moveTo>
                    <a:lnTo>
                      <a:pt x="19" y="26"/>
                    </a:lnTo>
                    <a:lnTo>
                      <a:pt x="16" y="19"/>
                    </a:lnTo>
                    <a:lnTo>
                      <a:pt x="13" y="12"/>
                    </a:lnTo>
                    <a:lnTo>
                      <a:pt x="10" y="7"/>
                    </a:lnTo>
                    <a:lnTo>
                      <a:pt x="8" y="3"/>
                    </a:lnTo>
                    <a:lnTo>
                      <a:pt x="5" y="1"/>
                    </a:lnTo>
                    <a:lnTo>
                      <a:pt x="3" y="0"/>
                    </a:lnTo>
                    <a:lnTo>
                      <a:pt x="1" y="2"/>
                    </a:lnTo>
                    <a:lnTo>
                      <a:pt x="0" y="5"/>
                    </a:lnTo>
                    <a:lnTo>
                      <a:pt x="0" y="10"/>
                    </a:lnTo>
                    <a:lnTo>
                      <a:pt x="0" y="16"/>
                    </a:lnTo>
                    <a:lnTo>
                      <a:pt x="0" y="23"/>
                    </a:lnTo>
                    <a:lnTo>
                      <a:pt x="1" y="31"/>
                    </a:lnTo>
                    <a:lnTo>
                      <a:pt x="5" y="49"/>
                    </a:lnTo>
                    <a:lnTo>
                      <a:pt x="10" y="67"/>
                    </a:lnTo>
                    <a:lnTo>
                      <a:pt x="13" y="74"/>
                    </a:lnTo>
                    <a:lnTo>
                      <a:pt x="16" y="81"/>
                    </a:lnTo>
                    <a:lnTo>
                      <a:pt x="19" y="86"/>
                    </a:lnTo>
                    <a:lnTo>
                      <a:pt x="21" y="90"/>
                    </a:lnTo>
                    <a:lnTo>
                      <a:pt x="24" y="92"/>
                    </a:lnTo>
                    <a:lnTo>
                      <a:pt x="26" y="93"/>
                    </a:lnTo>
                    <a:lnTo>
                      <a:pt x="28" y="91"/>
                    </a:lnTo>
                    <a:lnTo>
                      <a:pt x="29" y="88"/>
                    </a:lnTo>
                    <a:lnTo>
                      <a:pt x="29" y="84"/>
                    </a:lnTo>
                    <a:lnTo>
                      <a:pt x="29" y="78"/>
                    </a:lnTo>
                    <a:lnTo>
                      <a:pt x="29" y="70"/>
                    </a:lnTo>
                    <a:lnTo>
                      <a:pt x="28" y="62"/>
                    </a:lnTo>
                    <a:lnTo>
                      <a:pt x="24" y="44"/>
                    </a:lnTo>
                    <a:close/>
                  </a:path>
                </a:pathLst>
              </a:custGeom>
              <a:solidFill>
                <a:srgbClr val="99B1C9"/>
              </a:solidFill>
              <a:ln w="9525">
                <a:noFill/>
                <a:round/>
                <a:headEnd/>
                <a:tailEnd/>
              </a:ln>
            </p:spPr>
            <p:txBody>
              <a:bodyPr>
                <a:prstTxWarp prst="textNoShape">
                  <a:avLst/>
                </a:prstTxWarp>
              </a:bodyPr>
              <a:lstStyle/>
              <a:p>
                <a:endParaRPr lang="en-US"/>
              </a:p>
            </p:txBody>
          </p:sp>
        </p:grpSp>
        <p:grpSp>
          <p:nvGrpSpPr>
            <p:cNvPr id="22" name="Group 571"/>
            <p:cNvGrpSpPr>
              <a:grpSpLocks noChangeAspect="1"/>
            </p:cNvGrpSpPr>
            <p:nvPr/>
          </p:nvGrpSpPr>
          <p:grpSpPr bwMode="auto">
            <a:xfrm>
              <a:off x="1409" y="710"/>
              <a:ext cx="85" cy="161"/>
              <a:chOff x="1409" y="710"/>
              <a:chExt cx="85" cy="161"/>
            </a:xfrm>
          </p:grpSpPr>
          <p:sp>
            <p:nvSpPr>
              <p:cNvPr id="62582" name="Freeform 572"/>
              <p:cNvSpPr>
                <a:spLocks noChangeAspect="1"/>
              </p:cNvSpPr>
              <p:nvPr/>
            </p:nvSpPr>
            <p:spPr bwMode="auto">
              <a:xfrm>
                <a:off x="1409" y="710"/>
                <a:ext cx="69" cy="145"/>
              </a:xfrm>
              <a:custGeom>
                <a:avLst/>
                <a:gdLst>
                  <a:gd name="T0" fmla="*/ 0 w 69"/>
                  <a:gd name="T1" fmla="*/ 0 h 145"/>
                  <a:gd name="T2" fmla="*/ 45 w 69"/>
                  <a:gd name="T3" fmla="*/ 44 h 145"/>
                  <a:gd name="T4" fmla="*/ 69 w 69"/>
                  <a:gd name="T5" fmla="*/ 145 h 145"/>
                  <a:gd name="T6" fmla="*/ 22 w 69"/>
                  <a:gd name="T7" fmla="*/ 96 h 145"/>
                  <a:gd name="T8" fmla="*/ 0 w 69"/>
                  <a:gd name="T9" fmla="*/ 0 h 145"/>
                  <a:gd name="T10" fmla="*/ 0 60000 65536"/>
                  <a:gd name="T11" fmla="*/ 0 60000 65536"/>
                  <a:gd name="T12" fmla="*/ 0 60000 65536"/>
                  <a:gd name="T13" fmla="*/ 0 60000 65536"/>
                  <a:gd name="T14" fmla="*/ 0 60000 65536"/>
                  <a:gd name="T15" fmla="*/ 0 w 69"/>
                  <a:gd name="T16" fmla="*/ 0 h 145"/>
                  <a:gd name="T17" fmla="*/ 69 w 69"/>
                  <a:gd name="T18" fmla="*/ 145 h 145"/>
                </a:gdLst>
                <a:ahLst/>
                <a:cxnLst>
                  <a:cxn ang="T10">
                    <a:pos x="T0" y="T1"/>
                  </a:cxn>
                  <a:cxn ang="T11">
                    <a:pos x="T2" y="T3"/>
                  </a:cxn>
                  <a:cxn ang="T12">
                    <a:pos x="T4" y="T5"/>
                  </a:cxn>
                  <a:cxn ang="T13">
                    <a:pos x="T6" y="T7"/>
                  </a:cxn>
                  <a:cxn ang="T14">
                    <a:pos x="T8" y="T9"/>
                  </a:cxn>
                </a:cxnLst>
                <a:rect l="T15" t="T16" r="T17" b="T18"/>
                <a:pathLst>
                  <a:path w="69" h="145">
                    <a:moveTo>
                      <a:pt x="0" y="0"/>
                    </a:moveTo>
                    <a:lnTo>
                      <a:pt x="45" y="44"/>
                    </a:lnTo>
                    <a:lnTo>
                      <a:pt x="69" y="145"/>
                    </a:lnTo>
                    <a:lnTo>
                      <a:pt x="22" y="96"/>
                    </a:lnTo>
                    <a:lnTo>
                      <a:pt x="0" y="0"/>
                    </a:lnTo>
                    <a:close/>
                  </a:path>
                </a:pathLst>
              </a:custGeom>
              <a:solidFill>
                <a:srgbClr val="8484E0"/>
              </a:solidFill>
              <a:ln w="9525">
                <a:noFill/>
                <a:round/>
                <a:headEnd/>
                <a:tailEnd/>
              </a:ln>
            </p:spPr>
            <p:txBody>
              <a:bodyPr>
                <a:prstTxWarp prst="textNoShape">
                  <a:avLst/>
                </a:prstTxWarp>
              </a:bodyPr>
              <a:lstStyle/>
              <a:p>
                <a:endParaRPr lang="en-US"/>
              </a:p>
            </p:txBody>
          </p:sp>
          <p:sp>
            <p:nvSpPr>
              <p:cNvPr id="62583" name="Freeform 573"/>
              <p:cNvSpPr>
                <a:spLocks noChangeAspect="1"/>
              </p:cNvSpPr>
              <p:nvPr/>
            </p:nvSpPr>
            <p:spPr bwMode="auto">
              <a:xfrm>
                <a:off x="1425" y="726"/>
                <a:ext cx="69" cy="145"/>
              </a:xfrm>
              <a:custGeom>
                <a:avLst/>
                <a:gdLst>
                  <a:gd name="T0" fmla="*/ 0 w 69"/>
                  <a:gd name="T1" fmla="*/ 0 h 145"/>
                  <a:gd name="T2" fmla="*/ 45 w 69"/>
                  <a:gd name="T3" fmla="*/ 44 h 145"/>
                  <a:gd name="T4" fmla="*/ 69 w 69"/>
                  <a:gd name="T5" fmla="*/ 145 h 145"/>
                  <a:gd name="T6" fmla="*/ 22 w 69"/>
                  <a:gd name="T7" fmla="*/ 96 h 145"/>
                  <a:gd name="T8" fmla="*/ 0 w 69"/>
                  <a:gd name="T9" fmla="*/ 0 h 145"/>
                  <a:gd name="T10" fmla="*/ 0 60000 65536"/>
                  <a:gd name="T11" fmla="*/ 0 60000 65536"/>
                  <a:gd name="T12" fmla="*/ 0 60000 65536"/>
                  <a:gd name="T13" fmla="*/ 0 60000 65536"/>
                  <a:gd name="T14" fmla="*/ 0 60000 65536"/>
                  <a:gd name="T15" fmla="*/ 0 w 69"/>
                  <a:gd name="T16" fmla="*/ 0 h 145"/>
                  <a:gd name="T17" fmla="*/ 69 w 69"/>
                  <a:gd name="T18" fmla="*/ 145 h 145"/>
                </a:gdLst>
                <a:ahLst/>
                <a:cxnLst>
                  <a:cxn ang="T10">
                    <a:pos x="T0" y="T1"/>
                  </a:cxn>
                  <a:cxn ang="T11">
                    <a:pos x="T2" y="T3"/>
                  </a:cxn>
                  <a:cxn ang="T12">
                    <a:pos x="T4" y="T5"/>
                  </a:cxn>
                  <a:cxn ang="T13">
                    <a:pos x="T6" y="T7"/>
                  </a:cxn>
                  <a:cxn ang="T14">
                    <a:pos x="T8" y="T9"/>
                  </a:cxn>
                </a:cxnLst>
                <a:rect l="T15" t="T16" r="T17" b="T18"/>
                <a:pathLst>
                  <a:path w="69" h="145">
                    <a:moveTo>
                      <a:pt x="0" y="0"/>
                    </a:moveTo>
                    <a:lnTo>
                      <a:pt x="45" y="44"/>
                    </a:lnTo>
                    <a:lnTo>
                      <a:pt x="69" y="145"/>
                    </a:lnTo>
                    <a:lnTo>
                      <a:pt x="22" y="96"/>
                    </a:lnTo>
                    <a:lnTo>
                      <a:pt x="0" y="0"/>
                    </a:lnTo>
                    <a:close/>
                  </a:path>
                </a:pathLst>
              </a:custGeom>
              <a:solidFill>
                <a:srgbClr val="1E1E7A"/>
              </a:solidFill>
              <a:ln w="9525">
                <a:noFill/>
                <a:round/>
                <a:headEnd/>
                <a:tailEnd/>
              </a:ln>
            </p:spPr>
            <p:txBody>
              <a:bodyPr>
                <a:prstTxWarp prst="textNoShape">
                  <a:avLst/>
                </a:prstTxWarp>
              </a:bodyPr>
              <a:lstStyle/>
              <a:p>
                <a:endParaRPr lang="en-US"/>
              </a:p>
            </p:txBody>
          </p:sp>
          <p:sp>
            <p:nvSpPr>
              <p:cNvPr id="62584" name="Freeform 574"/>
              <p:cNvSpPr>
                <a:spLocks noChangeAspect="1"/>
              </p:cNvSpPr>
              <p:nvPr/>
            </p:nvSpPr>
            <p:spPr bwMode="auto">
              <a:xfrm>
                <a:off x="1417" y="718"/>
                <a:ext cx="69" cy="145"/>
              </a:xfrm>
              <a:custGeom>
                <a:avLst/>
                <a:gdLst>
                  <a:gd name="T0" fmla="*/ 0 w 69"/>
                  <a:gd name="T1" fmla="*/ 0 h 145"/>
                  <a:gd name="T2" fmla="*/ 45 w 69"/>
                  <a:gd name="T3" fmla="*/ 44 h 145"/>
                  <a:gd name="T4" fmla="*/ 69 w 69"/>
                  <a:gd name="T5" fmla="*/ 145 h 145"/>
                  <a:gd name="T6" fmla="*/ 22 w 69"/>
                  <a:gd name="T7" fmla="*/ 96 h 145"/>
                  <a:gd name="T8" fmla="*/ 0 w 69"/>
                  <a:gd name="T9" fmla="*/ 0 h 145"/>
                  <a:gd name="T10" fmla="*/ 0 60000 65536"/>
                  <a:gd name="T11" fmla="*/ 0 60000 65536"/>
                  <a:gd name="T12" fmla="*/ 0 60000 65536"/>
                  <a:gd name="T13" fmla="*/ 0 60000 65536"/>
                  <a:gd name="T14" fmla="*/ 0 60000 65536"/>
                  <a:gd name="T15" fmla="*/ 0 w 69"/>
                  <a:gd name="T16" fmla="*/ 0 h 145"/>
                  <a:gd name="T17" fmla="*/ 69 w 69"/>
                  <a:gd name="T18" fmla="*/ 145 h 145"/>
                </a:gdLst>
                <a:ahLst/>
                <a:cxnLst>
                  <a:cxn ang="T10">
                    <a:pos x="T0" y="T1"/>
                  </a:cxn>
                  <a:cxn ang="T11">
                    <a:pos x="T2" y="T3"/>
                  </a:cxn>
                  <a:cxn ang="T12">
                    <a:pos x="T4" y="T5"/>
                  </a:cxn>
                  <a:cxn ang="T13">
                    <a:pos x="T6" y="T7"/>
                  </a:cxn>
                  <a:cxn ang="T14">
                    <a:pos x="T8" y="T9"/>
                  </a:cxn>
                </a:cxnLst>
                <a:rect l="T15" t="T16" r="T17" b="T18"/>
                <a:pathLst>
                  <a:path w="69" h="145">
                    <a:moveTo>
                      <a:pt x="0" y="0"/>
                    </a:moveTo>
                    <a:lnTo>
                      <a:pt x="45" y="44"/>
                    </a:lnTo>
                    <a:lnTo>
                      <a:pt x="69" y="145"/>
                    </a:lnTo>
                    <a:lnTo>
                      <a:pt x="22" y="96"/>
                    </a:lnTo>
                    <a:lnTo>
                      <a:pt x="0" y="0"/>
                    </a:lnTo>
                    <a:close/>
                  </a:path>
                </a:pathLst>
              </a:custGeom>
              <a:solidFill>
                <a:srgbClr val="3333CC"/>
              </a:solidFill>
              <a:ln w="9525">
                <a:noFill/>
                <a:round/>
                <a:headEnd/>
                <a:tailEnd/>
              </a:ln>
            </p:spPr>
            <p:txBody>
              <a:bodyPr>
                <a:prstTxWarp prst="textNoShape">
                  <a:avLst/>
                </a:prstTxWarp>
              </a:bodyPr>
              <a:lstStyle/>
              <a:p>
                <a:endParaRPr lang="en-US"/>
              </a:p>
            </p:txBody>
          </p:sp>
        </p:grpSp>
        <p:grpSp>
          <p:nvGrpSpPr>
            <p:cNvPr id="23" name="Group 575"/>
            <p:cNvGrpSpPr>
              <a:grpSpLocks noChangeAspect="1"/>
            </p:cNvGrpSpPr>
            <p:nvPr/>
          </p:nvGrpSpPr>
          <p:grpSpPr bwMode="auto">
            <a:xfrm>
              <a:off x="1215" y="679"/>
              <a:ext cx="167" cy="117"/>
              <a:chOff x="1215" y="679"/>
              <a:chExt cx="167" cy="117"/>
            </a:xfrm>
          </p:grpSpPr>
          <p:sp>
            <p:nvSpPr>
              <p:cNvPr id="62579" name="Freeform 576"/>
              <p:cNvSpPr>
                <a:spLocks noChangeAspect="1"/>
              </p:cNvSpPr>
              <p:nvPr/>
            </p:nvSpPr>
            <p:spPr bwMode="auto">
              <a:xfrm>
                <a:off x="1215" y="679"/>
                <a:ext cx="151" cy="101"/>
              </a:xfrm>
              <a:custGeom>
                <a:avLst/>
                <a:gdLst>
                  <a:gd name="T0" fmla="*/ 139 w 151"/>
                  <a:gd name="T1" fmla="*/ 0 h 101"/>
                  <a:gd name="T2" fmla="*/ 132 w 151"/>
                  <a:gd name="T3" fmla="*/ 2 h 101"/>
                  <a:gd name="T4" fmla="*/ 121 w 151"/>
                  <a:gd name="T5" fmla="*/ 6 h 101"/>
                  <a:gd name="T6" fmla="*/ 109 w 151"/>
                  <a:gd name="T7" fmla="*/ 9 h 101"/>
                  <a:gd name="T8" fmla="*/ 96 w 151"/>
                  <a:gd name="T9" fmla="*/ 14 h 101"/>
                  <a:gd name="T10" fmla="*/ 69 w 151"/>
                  <a:gd name="T11" fmla="*/ 21 h 101"/>
                  <a:gd name="T12" fmla="*/ 57 w 151"/>
                  <a:gd name="T13" fmla="*/ 25 h 101"/>
                  <a:gd name="T14" fmla="*/ 46 w 151"/>
                  <a:gd name="T15" fmla="*/ 27 h 101"/>
                  <a:gd name="T16" fmla="*/ 43 w 151"/>
                  <a:gd name="T17" fmla="*/ 31 h 101"/>
                  <a:gd name="T18" fmla="*/ 38 w 151"/>
                  <a:gd name="T19" fmla="*/ 36 h 101"/>
                  <a:gd name="T20" fmla="*/ 31 w 151"/>
                  <a:gd name="T21" fmla="*/ 41 h 101"/>
                  <a:gd name="T22" fmla="*/ 24 w 151"/>
                  <a:gd name="T23" fmla="*/ 47 h 101"/>
                  <a:gd name="T24" fmla="*/ 16 w 151"/>
                  <a:gd name="T25" fmla="*/ 53 h 101"/>
                  <a:gd name="T26" fmla="*/ 9 w 151"/>
                  <a:gd name="T27" fmla="*/ 59 h 101"/>
                  <a:gd name="T28" fmla="*/ 4 w 151"/>
                  <a:gd name="T29" fmla="*/ 64 h 101"/>
                  <a:gd name="T30" fmla="*/ 1 w 151"/>
                  <a:gd name="T31" fmla="*/ 69 h 101"/>
                  <a:gd name="T32" fmla="*/ 0 w 151"/>
                  <a:gd name="T33" fmla="*/ 74 h 101"/>
                  <a:gd name="T34" fmla="*/ 1 w 151"/>
                  <a:gd name="T35" fmla="*/ 79 h 101"/>
                  <a:gd name="T36" fmla="*/ 2 w 151"/>
                  <a:gd name="T37" fmla="*/ 84 h 101"/>
                  <a:gd name="T38" fmla="*/ 4 w 151"/>
                  <a:gd name="T39" fmla="*/ 89 h 101"/>
                  <a:gd name="T40" fmla="*/ 11 w 151"/>
                  <a:gd name="T41" fmla="*/ 97 h 101"/>
                  <a:gd name="T42" fmla="*/ 15 w 151"/>
                  <a:gd name="T43" fmla="*/ 99 h 101"/>
                  <a:gd name="T44" fmla="*/ 19 w 151"/>
                  <a:gd name="T45" fmla="*/ 101 h 101"/>
                  <a:gd name="T46" fmla="*/ 23 w 151"/>
                  <a:gd name="T47" fmla="*/ 100 h 101"/>
                  <a:gd name="T48" fmla="*/ 28 w 151"/>
                  <a:gd name="T49" fmla="*/ 99 h 101"/>
                  <a:gd name="T50" fmla="*/ 35 w 151"/>
                  <a:gd name="T51" fmla="*/ 97 h 101"/>
                  <a:gd name="T52" fmla="*/ 42 w 151"/>
                  <a:gd name="T53" fmla="*/ 95 h 101"/>
                  <a:gd name="T54" fmla="*/ 60 w 151"/>
                  <a:gd name="T55" fmla="*/ 90 h 101"/>
                  <a:gd name="T56" fmla="*/ 81 w 151"/>
                  <a:gd name="T57" fmla="*/ 85 h 101"/>
                  <a:gd name="T58" fmla="*/ 101 w 151"/>
                  <a:gd name="T59" fmla="*/ 80 h 101"/>
                  <a:gd name="T60" fmla="*/ 121 w 151"/>
                  <a:gd name="T61" fmla="*/ 75 h 101"/>
                  <a:gd name="T62" fmla="*/ 130 w 151"/>
                  <a:gd name="T63" fmla="*/ 72 h 101"/>
                  <a:gd name="T64" fmla="*/ 138 w 151"/>
                  <a:gd name="T65" fmla="*/ 70 h 101"/>
                  <a:gd name="T66" fmla="*/ 145 w 151"/>
                  <a:gd name="T67" fmla="*/ 69 h 101"/>
                  <a:gd name="T68" fmla="*/ 151 w 151"/>
                  <a:gd name="T69" fmla="*/ 67 h 101"/>
                  <a:gd name="T70" fmla="*/ 139 w 151"/>
                  <a:gd name="T71" fmla="*/ 0 h 1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1"/>
                  <a:gd name="T109" fmla="*/ 0 h 101"/>
                  <a:gd name="T110" fmla="*/ 151 w 151"/>
                  <a:gd name="T111" fmla="*/ 101 h 1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1" h="101">
                    <a:moveTo>
                      <a:pt x="139" y="0"/>
                    </a:moveTo>
                    <a:lnTo>
                      <a:pt x="132" y="2"/>
                    </a:lnTo>
                    <a:lnTo>
                      <a:pt x="121" y="6"/>
                    </a:lnTo>
                    <a:lnTo>
                      <a:pt x="109" y="9"/>
                    </a:lnTo>
                    <a:lnTo>
                      <a:pt x="96" y="14"/>
                    </a:lnTo>
                    <a:lnTo>
                      <a:pt x="69" y="21"/>
                    </a:lnTo>
                    <a:lnTo>
                      <a:pt x="57" y="25"/>
                    </a:lnTo>
                    <a:lnTo>
                      <a:pt x="46" y="27"/>
                    </a:lnTo>
                    <a:lnTo>
                      <a:pt x="43" y="31"/>
                    </a:lnTo>
                    <a:lnTo>
                      <a:pt x="38" y="36"/>
                    </a:lnTo>
                    <a:lnTo>
                      <a:pt x="31" y="41"/>
                    </a:lnTo>
                    <a:lnTo>
                      <a:pt x="24" y="47"/>
                    </a:lnTo>
                    <a:lnTo>
                      <a:pt x="16" y="53"/>
                    </a:lnTo>
                    <a:lnTo>
                      <a:pt x="9" y="59"/>
                    </a:lnTo>
                    <a:lnTo>
                      <a:pt x="4" y="64"/>
                    </a:lnTo>
                    <a:lnTo>
                      <a:pt x="1" y="69"/>
                    </a:lnTo>
                    <a:lnTo>
                      <a:pt x="0" y="74"/>
                    </a:lnTo>
                    <a:lnTo>
                      <a:pt x="1" y="79"/>
                    </a:lnTo>
                    <a:lnTo>
                      <a:pt x="2" y="84"/>
                    </a:lnTo>
                    <a:lnTo>
                      <a:pt x="4" y="89"/>
                    </a:lnTo>
                    <a:lnTo>
                      <a:pt x="11" y="97"/>
                    </a:lnTo>
                    <a:lnTo>
                      <a:pt x="15" y="99"/>
                    </a:lnTo>
                    <a:lnTo>
                      <a:pt x="19" y="101"/>
                    </a:lnTo>
                    <a:lnTo>
                      <a:pt x="23" y="100"/>
                    </a:lnTo>
                    <a:lnTo>
                      <a:pt x="28" y="99"/>
                    </a:lnTo>
                    <a:lnTo>
                      <a:pt x="35" y="97"/>
                    </a:lnTo>
                    <a:lnTo>
                      <a:pt x="42" y="95"/>
                    </a:lnTo>
                    <a:lnTo>
                      <a:pt x="60" y="90"/>
                    </a:lnTo>
                    <a:lnTo>
                      <a:pt x="81" y="85"/>
                    </a:lnTo>
                    <a:lnTo>
                      <a:pt x="101" y="80"/>
                    </a:lnTo>
                    <a:lnTo>
                      <a:pt x="121" y="75"/>
                    </a:lnTo>
                    <a:lnTo>
                      <a:pt x="130" y="72"/>
                    </a:lnTo>
                    <a:lnTo>
                      <a:pt x="138" y="70"/>
                    </a:lnTo>
                    <a:lnTo>
                      <a:pt x="145" y="69"/>
                    </a:lnTo>
                    <a:lnTo>
                      <a:pt x="151" y="67"/>
                    </a:lnTo>
                    <a:lnTo>
                      <a:pt x="139" y="0"/>
                    </a:lnTo>
                    <a:close/>
                  </a:path>
                </a:pathLst>
              </a:custGeom>
              <a:solidFill>
                <a:srgbClr val="D1DCE6"/>
              </a:solidFill>
              <a:ln w="9525">
                <a:noFill/>
                <a:round/>
                <a:headEnd/>
                <a:tailEnd/>
              </a:ln>
            </p:spPr>
            <p:txBody>
              <a:bodyPr>
                <a:prstTxWarp prst="textNoShape">
                  <a:avLst/>
                </a:prstTxWarp>
              </a:bodyPr>
              <a:lstStyle/>
              <a:p>
                <a:endParaRPr lang="en-US"/>
              </a:p>
            </p:txBody>
          </p:sp>
          <p:sp>
            <p:nvSpPr>
              <p:cNvPr id="62580" name="Freeform 577"/>
              <p:cNvSpPr>
                <a:spLocks noChangeAspect="1"/>
              </p:cNvSpPr>
              <p:nvPr/>
            </p:nvSpPr>
            <p:spPr bwMode="auto">
              <a:xfrm>
                <a:off x="1231" y="695"/>
                <a:ext cx="151" cy="101"/>
              </a:xfrm>
              <a:custGeom>
                <a:avLst/>
                <a:gdLst>
                  <a:gd name="T0" fmla="*/ 139 w 151"/>
                  <a:gd name="T1" fmla="*/ 0 h 101"/>
                  <a:gd name="T2" fmla="*/ 132 w 151"/>
                  <a:gd name="T3" fmla="*/ 2 h 101"/>
                  <a:gd name="T4" fmla="*/ 121 w 151"/>
                  <a:gd name="T5" fmla="*/ 6 h 101"/>
                  <a:gd name="T6" fmla="*/ 109 w 151"/>
                  <a:gd name="T7" fmla="*/ 9 h 101"/>
                  <a:gd name="T8" fmla="*/ 96 w 151"/>
                  <a:gd name="T9" fmla="*/ 14 h 101"/>
                  <a:gd name="T10" fmla="*/ 69 w 151"/>
                  <a:gd name="T11" fmla="*/ 21 h 101"/>
                  <a:gd name="T12" fmla="*/ 57 w 151"/>
                  <a:gd name="T13" fmla="*/ 25 h 101"/>
                  <a:gd name="T14" fmla="*/ 46 w 151"/>
                  <a:gd name="T15" fmla="*/ 27 h 101"/>
                  <a:gd name="T16" fmla="*/ 43 w 151"/>
                  <a:gd name="T17" fmla="*/ 31 h 101"/>
                  <a:gd name="T18" fmla="*/ 38 w 151"/>
                  <a:gd name="T19" fmla="*/ 36 h 101"/>
                  <a:gd name="T20" fmla="*/ 31 w 151"/>
                  <a:gd name="T21" fmla="*/ 41 h 101"/>
                  <a:gd name="T22" fmla="*/ 24 w 151"/>
                  <a:gd name="T23" fmla="*/ 47 h 101"/>
                  <a:gd name="T24" fmla="*/ 16 w 151"/>
                  <a:gd name="T25" fmla="*/ 53 h 101"/>
                  <a:gd name="T26" fmla="*/ 9 w 151"/>
                  <a:gd name="T27" fmla="*/ 59 h 101"/>
                  <a:gd name="T28" fmla="*/ 4 w 151"/>
                  <a:gd name="T29" fmla="*/ 64 h 101"/>
                  <a:gd name="T30" fmla="*/ 1 w 151"/>
                  <a:gd name="T31" fmla="*/ 69 h 101"/>
                  <a:gd name="T32" fmla="*/ 0 w 151"/>
                  <a:gd name="T33" fmla="*/ 74 h 101"/>
                  <a:gd name="T34" fmla="*/ 1 w 151"/>
                  <a:gd name="T35" fmla="*/ 79 h 101"/>
                  <a:gd name="T36" fmla="*/ 2 w 151"/>
                  <a:gd name="T37" fmla="*/ 84 h 101"/>
                  <a:gd name="T38" fmla="*/ 4 w 151"/>
                  <a:gd name="T39" fmla="*/ 89 h 101"/>
                  <a:gd name="T40" fmla="*/ 11 w 151"/>
                  <a:gd name="T41" fmla="*/ 97 h 101"/>
                  <a:gd name="T42" fmla="*/ 15 w 151"/>
                  <a:gd name="T43" fmla="*/ 99 h 101"/>
                  <a:gd name="T44" fmla="*/ 19 w 151"/>
                  <a:gd name="T45" fmla="*/ 101 h 101"/>
                  <a:gd name="T46" fmla="*/ 23 w 151"/>
                  <a:gd name="T47" fmla="*/ 100 h 101"/>
                  <a:gd name="T48" fmla="*/ 28 w 151"/>
                  <a:gd name="T49" fmla="*/ 99 h 101"/>
                  <a:gd name="T50" fmla="*/ 35 w 151"/>
                  <a:gd name="T51" fmla="*/ 97 h 101"/>
                  <a:gd name="T52" fmla="*/ 42 w 151"/>
                  <a:gd name="T53" fmla="*/ 95 h 101"/>
                  <a:gd name="T54" fmla="*/ 60 w 151"/>
                  <a:gd name="T55" fmla="*/ 90 h 101"/>
                  <a:gd name="T56" fmla="*/ 81 w 151"/>
                  <a:gd name="T57" fmla="*/ 85 h 101"/>
                  <a:gd name="T58" fmla="*/ 101 w 151"/>
                  <a:gd name="T59" fmla="*/ 80 h 101"/>
                  <a:gd name="T60" fmla="*/ 121 w 151"/>
                  <a:gd name="T61" fmla="*/ 75 h 101"/>
                  <a:gd name="T62" fmla="*/ 130 w 151"/>
                  <a:gd name="T63" fmla="*/ 72 h 101"/>
                  <a:gd name="T64" fmla="*/ 138 w 151"/>
                  <a:gd name="T65" fmla="*/ 70 h 101"/>
                  <a:gd name="T66" fmla="*/ 145 w 151"/>
                  <a:gd name="T67" fmla="*/ 69 h 101"/>
                  <a:gd name="T68" fmla="*/ 151 w 151"/>
                  <a:gd name="T69" fmla="*/ 67 h 101"/>
                  <a:gd name="T70" fmla="*/ 139 w 151"/>
                  <a:gd name="T71" fmla="*/ 0 h 1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1"/>
                  <a:gd name="T109" fmla="*/ 0 h 101"/>
                  <a:gd name="T110" fmla="*/ 151 w 151"/>
                  <a:gd name="T111" fmla="*/ 101 h 1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1" h="101">
                    <a:moveTo>
                      <a:pt x="139" y="0"/>
                    </a:moveTo>
                    <a:lnTo>
                      <a:pt x="132" y="2"/>
                    </a:lnTo>
                    <a:lnTo>
                      <a:pt x="121" y="6"/>
                    </a:lnTo>
                    <a:lnTo>
                      <a:pt x="109" y="9"/>
                    </a:lnTo>
                    <a:lnTo>
                      <a:pt x="96" y="14"/>
                    </a:lnTo>
                    <a:lnTo>
                      <a:pt x="69" y="21"/>
                    </a:lnTo>
                    <a:lnTo>
                      <a:pt x="57" y="25"/>
                    </a:lnTo>
                    <a:lnTo>
                      <a:pt x="46" y="27"/>
                    </a:lnTo>
                    <a:lnTo>
                      <a:pt x="43" y="31"/>
                    </a:lnTo>
                    <a:lnTo>
                      <a:pt x="38" y="36"/>
                    </a:lnTo>
                    <a:lnTo>
                      <a:pt x="31" y="41"/>
                    </a:lnTo>
                    <a:lnTo>
                      <a:pt x="24" y="47"/>
                    </a:lnTo>
                    <a:lnTo>
                      <a:pt x="16" y="53"/>
                    </a:lnTo>
                    <a:lnTo>
                      <a:pt x="9" y="59"/>
                    </a:lnTo>
                    <a:lnTo>
                      <a:pt x="4" y="64"/>
                    </a:lnTo>
                    <a:lnTo>
                      <a:pt x="1" y="69"/>
                    </a:lnTo>
                    <a:lnTo>
                      <a:pt x="0" y="74"/>
                    </a:lnTo>
                    <a:lnTo>
                      <a:pt x="1" y="79"/>
                    </a:lnTo>
                    <a:lnTo>
                      <a:pt x="2" y="84"/>
                    </a:lnTo>
                    <a:lnTo>
                      <a:pt x="4" y="89"/>
                    </a:lnTo>
                    <a:lnTo>
                      <a:pt x="11" y="97"/>
                    </a:lnTo>
                    <a:lnTo>
                      <a:pt x="15" y="99"/>
                    </a:lnTo>
                    <a:lnTo>
                      <a:pt x="19" y="101"/>
                    </a:lnTo>
                    <a:lnTo>
                      <a:pt x="23" y="100"/>
                    </a:lnTo>
                    <a:lnTo>
                      <a:pt x="28" y="99"/>
                    </a:lnTo>
                    <a:lnTo>
                      <a:pt x="35" y="97"/>
                    </a:lnTo>
                    <a:lnTo>
                      <a:pt x="42" y="95"/>
                    </a:lnTo>
                    <a:lnTo>
                      <a:pt x="60" y="90"/>
                    </a:lnTo>
                    <a:lnTo>
                      <a:pt x="81" y="85"/>
                    </a:lnTo>
                    <a:lnTo>
                      <a:pt x="101" y="80"/>
                    </a:lnTo>
                    <a:lnTo>
                      <a:pt x="121" y="75"/>
                    </a:lnTo>
                    <a:lnTo>
                      <a:pt x="130" y="72"/>
                    </a:lnTo>
                    <a:lnTo>
                      <a:pt x="138" y="70"/>
                    </a:lnTo>
                    <a:lnTo>
                      <a:pt x="145" y="69"/>
                    </a:lnTo>
                    <a:lnTo>
                      <a:pt x="151" y="67"/>
                    </a:lnTo>
                    <a:lnTo>
                      <a:pt x="139" y="0"/>
                    </a:lnTo>
                    <a:close/>
                  </a:path>
                </a:pathLst>
              </a:custGeom>
              <a:solidFill>
                <a:srgbClr val="6B7680"/>
              </a:solidFill>
              <a:ln w="9525">
                <a:noFill/>
                <a:round/>
                <a:headEnd/>
                <a:tailEnd/>
              </a:ln>
            </p:spPr>
            <p:txBody>
              <a:bodyPr>
                <a:prstTxWarp prst="textNoShape">
                  <a:avLst/>
                </a:prstTxWarp>
              </a:bodyPr>
              <a:lstStyle/>
              <a:p>
                <a:endParaRPr lang="en-US"/>
              </a:p>
            </p:txBody>
          </p:sp>
          <p:sp>
            <p:nvSpPr>
              <p:cNvPr id="62581" name="Freeform 578"/>
              <p:cNvSpPr>
                <a:spLocks noChangeAspect="1"/>
              </p:cNvSpPr>
              <p:nvPr/>
            </p:nvSpPr>
            <p:spPr bwMode="auto">
              <a:xfrm>
                <a:off x="1223" y="687"/>
                <a:ext cx="151" cy="101"/>
              </a:xfrm>
              <a:custGeom>
                <a:avLst/>
                <a:gdLst>
                  <a:gd name="T0" fmla="*/ 139 w 151"/>
                  <a:gd name="T1" fmla="*/ 0 h 101"/>
                  <a:gd name="T2" fmla="*/ 132 w 151"/>
                  <a:gd name="T3" fmla="*/ 2 h 101"/>
                  <a:gd name="T4" fmla="*/ 121 w 151"/>
                  <a:gd name="T5" fmla="*/ 6 h 101"/>
                  <a:gd name="T6" fmla="*/ 109 w 151"/>
                  <a:gd name="T7" fmla="*/ 9 h 101"/>
                  <a:gd name="T8" fmla="*/ 96 w 151"/>
                  <a:gd name="T9" fmla="*/ 14 h 101"/>
                  <a:gd name="T10" fmla="*/ 69 w 151"/>
                  <a:gd name="T11" fmla="*/ 21 h 101"/>
                  <a:gd name="T12" fmla="*/ 57 w 151"/>
                  <a:gd name="T13" fmla="*/ 25 h 101"/>
                  <a:gd name="T14" fmla="*/ 46 w 151"/>
                  <a:gd name="T15" fmla="*/ 27 h 101"/>
                  <a:gd name="T16" fmla="*/ 43 w 151"/>
                  <a:gd name="T17" fmla="*/ 31 h 101"/>
                  <a:gd name="T18" fmla="*/ 38 w 151"/>
                  <a:gd name="T19" fmla="*/ 36 h 101"/>
                  <a:gd name="T20" fmla="*/ 31 w 151"/>
                  <a:gd name="T21" fmla="*/ 41 h 101"/>
                  <a:gd name="T22" fmla="*/ 24 w 151"/>
                  <a:gd name="T23" fmla="*/ 47 h 101"/>
                  <a:gd name="T24" fmla="*/ 16 w 151"/>
                  <a:gd name="T25" fmla="*/ 53 h 101"/>
                  <a:gd name="T26" fmla="*/ 9 w 151"/>
                  <a:gd name="T27" fmla="*/ 59 h 101"/>
                  <a:gd name="T28" fmla="*/ 4 w 151"/>
                  <a:gd name="T29" fmla="*/ 64 h 101"/>
                  <a:gd name="T30" fmla="*/ 1 w 151"/>
                  <a:gd name="T31" fmla="*/ 69 h 101"/>
                  <a:gd name="T32" fmla="*/ 0 w 151"/>
                  <a:gd name="T33" fmla="*/ 74 h 101"/>
                  <a:gd name="T34" fmla="*/ 1 w 151"/>
                  <a:gd name="T35" fmla="*/ 79 h 101"/>
                  <a:gd name="T36" fmla="*/ 2 w 151"/>
                  <a:gd name="T37" fmla="*/ 84 h 101"/>
                  <a:gd name="T38" fmla="*/ 4 w 151"/>
                  <a:gd name="T39" fmla="*/ 89 h 101"/>
                  <a:gd name="T40" fmla="*/ 11 w 151"/>
                  <a:gd name="T41" fmla="*/ 97 h 101"/>
                  <a:gd name="T42" fmla="*/ 15 w 151"/>
                  <a:gd name="T43" fmla="*/ 99 h 101"/>
                  <a:gd name="T44" fmla="*/ 19 w 151"/>
                  <a:gd name="T45" fmla="*/ 101 h 101"/>
                  <a:gd name="T46" fmla="*/ 23 w 151"/>
                  <a:gd name="T47" fmla="*/ 100 h 101"/>
                  <a:gd name="T48" fmla="*/ 28 w 151"/>
                  <a:gd name="T49" fmla="*/ 99 h 101"/>
                  <a:gd name="T50" fmla="*/ 35 w 151"/>
                  <a:gd name="T51" fmla="*/ 97 h 101"/>
                  <a:gd name="T52" fmla="*/ 42 w 151"/>
                  <a:gd name="T53" fmla="*/ 95 h 101"/>
                  <a:gd name="T54" fmla="*/ 60 w 151"/>
                  <a:gd name="T55" fmla="*/ 90 h 101"/>
                  <a:gd name="T56" fmla="*/ 81 w 151"/>
                  <a:gd name="T57" fmla="*/ 85 h 101"/>
                  <a:gd name="T58" fmla="*/ 101 w 151"/>
                  <a:gd name="T59" fmla="*/ 80 h 101"/>
                  <a:gd name="T60" fmla="*/ 121 w 151"/>
                  <a:gd name="T61" fmla="*/ 75 h 101"/>
                  <a:gd name="T62" fmla="*/ 130 w 151"/>
                  <a:gd name="T63" fmla="*/ 72 h 101"/>
                  <a:gd name="T64" fmla="*/ 138 w 151"/>
                  <a:gd name="T65" fmla="*/ 70 h 101"/>
                  <a:gd name="T66" fmla="*/ 145 w 151"/>
                  <a:gd name="T67" fmla="*/ 69 h 101"/>
                  <a:gd name="T68" fmla="*/ 151 w 151"/>
                  <a:gd name="T69" fmla="*/ 67 h 101"/>
                  <a:gd name="T70" fmla="*/ 139 w 151"/>
                  <a:gd name="T71" fmla="*/ 0 h 1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1"/>
                  <a:gd name="T109" fmla="*/ 0 h 101"/>
                  <a:gd name="T110" fmla="*/ 151 w 151"/>
                  <a:gd name="T111" fmla="*/ 101 h 1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1" h="101">
                    <a:moveTo>
                      <a:pt x="139" y="0"/>
                    </a:moveTo>
                    <a:lnTo>
                      <a:pt x="132" y="2"/>
                    </a:lnTo>
                    <a:lnTo>
                      <a:pt x="121" y="6"/>
                    </a:lnTo>
                    <a:lnTo>
                      <a:pt x="109" y="9"/>
                    </a:lnTo>
                    <a:lnTo>
                      <a:pt x="96" y="14"/>
                    </a:lnTo>
                    <a:lnTo>
                      <a:pt x="69" y="21"/>
                    </a:lnTo>
                    <a:lnTo>
                      <a:pt x="57" y="25"/>
                    </a:lnTo>
                    <a:lnTo>
                      <a:pt x="46" y="27"/>
                    </a:lnTo>
                    <a:lnTo>
                      <a:pt x="43" y="31"/>
                    </a:lnTo>
                    <a:lnTo>
                      <a:pt x="38" y="36"/>
                    </a:lnTo>
                    <a:lnTo>
                      <a:pt x="31" y="41"/>
                    </a:lnTo>
                    <a:lnTo>
                      <a:pt x="24" y="47"/>
                    </a:lnTo>
                    <a:lnTo>
                      <a:pt x="16" y="53"/>
                    </a:lnTo>
                    <a:lnTo>
                      <a:pt x="9" y="59"/>
                    </a:lnTo>
                    <a:lnTo>
                      <a:pt x="4" y="64"/>
                    </a:lnTo>
                    <a:lnTo>
                      <a:pt x="1" y="69"/>
                    </a:lnTo>
                    <a:lnTo>
                      <a:pt x="0" y="74"/>
                    </a:lnTo>
                    <a:lnTo>
                      <a:pt x="1" y="79"/>
                    </a:lnTo>
                    <a:lnTo>
                      <a:pt x="2" y="84"/>
                    </a:lnTo>
                    <a:lnTo>
                      <a:pt x="4" y="89"/>
                    </a:lnTo>
                    <a:lnTo>
                      <a:pt x="11" y="97"/>
                    </a:lnTo>
                    <a:lnTo>
                      <a:pt x="15" y="99"/>
                    </a:lnTo>
                    <a:lnTo>
                      <a:pt x="19" y="101"/>
                    </a:lnTo>
                    <a:lnTo>
                      <a:pt x="23" y="100"/>
                    </a:lnTo>
                    <a:lnTo>
                      <a:pt x="28" y="99"/>
                    </a:lnTo>
                    <a:lnTo>
                      <a:pt x="35" y="97"/>
                    </a:lnTo>
                    <a:lnTo>
                      <a:pt x="42" y="95"/>
                    </a:lnTo>
                    <a:lnTo>
                      <a:pt x="60" y="90"/>
                    </a:lnTo>
                    <a:lnTo>
                      <a:pt x="81" y="85"/>
                    </a:lnTo>
                    <a:lnTo>
                      <a:pt x="101" y="80"/>
                    </a:lnTo>
                    <a:lnTo>
                      <a:pt x="121" y="75"/>
                    </a:lnTo>
                    <a:lnTo>
                      <a:pt x="130" y="72"/>
                    </a:lnTo>
                    <a:lnTo>
                      <a:pt x="138" y="70"/>
                    </a:lnTo>
                    <a:lnTo>
                      <a:pt x="145" y="69"/>
                    </a:lnTo>
                    <a:lnTo>
                      <a:pt x="151" y="67"/>
                    </a:lnTo>
                    <a:lnTo>
                      <a:pt x="139" y="0"/>
                    </a:lnTo>
                    <a:close/>
                  </a:path>
                </a:pathLst>
              </a:custGeom>
              <a:solidFill>
                <a:srgbClr val="B2C4D6"/>
              </a:solidFill>
              <a:ln w="9525">
                <a:noFill/>
                <a:round/>
                <a:headEnd/>
                <a:tailEnd/>
              </a:ln>
            </p:spPr>
            <p:txBody>
              <a:bodyPr>
                <a:prstTxWarp prst="textNoShape">
                  <a:avLst/>
                </a:prstTxWarp>
              </a:bodyPr>
              <a:lstStyle/>
              <a:p>
                <a:endParaRPr lang="en-US"/>
              </a:p>
            </p:txBody>
          </p:sp>
        </p:grpSp>
        <p:grpSp>
          <p:nvGrpSpPr>
            <p:cNvPr id="24" name="Group 579"/>
            <p:cNvGrpSpPr>
              <a:grpSpLocks noChangeAspect="1"/>
            </p:cNvGrpSpPr>
            <p:nvPr/>
          </p:nvGrpSpPr>
          <p:grpSpPr bwMode="auto">
            <a:xfrm>
              <a:off x="1262" y="667"/>
              <a:ext cx="167" cy="117"/>
              <a:chOff x="1262" y="667"/>
              <a:chExt cx="167" cy="117"/>
            </a:xfrm>
          </p:grpSpPr>
          <p:sp>
            <p:nvSpPr>
              <p:cNvPr id="62576" name="Freeform 580"/>
              <p:cNvSpPr>
                <a:spLocks noChangeAspect="1"/>
              </p:cNvSpPr>
              <p:nvPr/>
            </p:nvSpPr>
            <p:spPr bwMode="auto">
              <a:xfrm>
                <a:off x="1262" y="667"/>
                <a:ext cx="151" cy="101"/>
              </a:xfrm>
              <a:custGeom>
                <a:avLst/>
                <a:gdLst>
                  <a:gd name="T0" fmla="*/ 139 w 151"/>
                  <a:gd name="T1" fmla="*/ 0 h 101"/>
                  <a:gd name="T2" fmla="*/ 134 w 151"/>
                  <a:gd name="T3" fmla="*/ 1 h 101"/>
                  <a:gd name="T4" fmla="*/ 128 w 151"/>
                  <a:gd name="T5" fmla="*/ 3 h 101"/>
                  <a:gd name="T6" fmla="*/ 120 w 151"/>
                  <a:gd name="T7" fmla="*/ 5 h 101"/>
                  <a:gd name="T8" fmla="*/ 111 w 151"/>
                  <a:gd name="T9" fmla="*/ 7 h 101"/>
                  <a:gd name="T10" fmla="*/ 92 w 151"/>
                  <a:gd name="T11" fmla="*/ 12 h 101"/>
                  <a:gd name="T12" fmla="*/ 71 w 151"/>
                  <a:gd name="T13" fmla="*/ 17 h 101"/>
                  <a:gd name="T14" fmla="*/ 50 w 151"/>
                  <a:gd name="T15" fmla="*/ 22 h 101"/>
                  <a:gd name="T16" fmla="*/ 31 w 151"/>
                  <a:gd name="T17" fmla="*/ 27 h 101"/>
                  <a:gd name="T18" fmla="*/ 22 w 151"/>
                  <a:gd name="T19" fmla="*/ 29 h 101"/>
                  <a:gd name="T20" fmla="*/ 14 w 151"/>
                  <a:gd name="T21" fmla="*/ 30 h 101"/>
                  <a:gd name="T22" fmla="*/ 7 w 151"/>
                  <a:gd name="T23" fmla="*/ 32 h 101"/>
                  <a:gd name="T24" fmla="*/ 2 w 151"/>
                  <a:gd name="T25" fmla="*/ 33 h 101"/>
                  <a:gd name="T26" fmla="*/ 1 w 151"/>
                  <a:gd name="T27" fmla="*/ 37 h 101"/>
                  <a:gd name="T28" fmla="*/ 0 w 151"/>
                  <a:gd name="T29" fmla="*/ 43 h 101"/>
                  <a:gd name="T30" fmla="*/ 0 w 151"/>
                  <a:gd name="T31" fmla="*/ 55 h 101"/>
                  <a:gd name="T32" fmla="*/ 1 w 151"/>
                  <a:gd name="T33" fmla="*/ 61 h 101"/>
                  <a:gd name="T34" fmla="*/ 1 w 151"/>
                  <a:gd name="T35" fmla="*/ 66 h 101"/>
                  <a:gd name="T36" fmla="*/ 2 w 151"/>
                  <a:gd name="T37" fmla="*/ 69 h 101"/>
                  <a:gd name="T38" fmla="*/ 2 w 151"/>
                  <a:gd name="T39" fmla="*/ 70 h 101"/>
                  <a:gd name="T40" fmla="*/ 2 w 151"/>
                  <a:gd name="T41" fmla="*/ 71 h 101"/>
                  <a:gd name="T42" fmla="*/ 3 w 151"/>
                  <a:gd name="T43" fmla="*/ 75 h 101"/>
                  <a:gd name="T44" fmla="*/ 5 w 151"/>
                  <a:gd name="T45" fmla="*/ 79 h 101"/>
                  <a:gd name="T46" fmla="*/ 7 w 151"/>
                  <a:gd name="T47" fmla="*/ 85 h 101"/>
                  <a:gd name="T48" fmla="*/ 9 w 151"/>
                  <a:gd name="T49" fmla="*/ 90 h 101"/>
                  <a:gd name="T50" fmla="*/ 12 w 151"/>
                  <a:gd name="T51" fmla="*/ 95 h 101"/>
                  <a:gd name="T52" fmla="*/ 16 w 151"/>
                  <a:gd name="T53" fmla="*/ 99 h 101"/>
                  <a:gd name="T54" fmla="*/ 20 w 151"/>
                  <a:gd name="T55" fmla="*/ 101 h 101"/>
                  <a:gd name="T56" fmla="*/ 24 w 151"/>
                  <a:gd name="T57" fmla="*/ 100 h 101"/>
                  <a:gd name="T58" fmla="*/ 29 w 151"/>
                  <a:gd name="T59" fmla="*/ 99 h 101"/>
                  <a:gd name="T60" fmla="*/ 36 w 151"/>
                  <a:gd name="T61" fmla="*/ 97 h 101"/>
                  <a:gd name="T62" fmla="*/ 43 w 151"/>
                  <a:gd name="T63" fmla="*/ 95 h 101"/>
                  <a:gd name="T64" fmla="*/ 61 w 151"/>
                  <a:gd name="T65" fmla="*/ 91 h 101"/>
                  <a:gd name="T66" fmla="*/ 81 w 151"/>
                  <a:gd name="T67" fmla="*/ 86 h 101"/>
                  <a:gd name="T68" fmla="*/ 102 w 151"/>
                  <a:gd name="T69" fmla="*/ 80 h 101"/>
                  <a:gd name="T70" fmla="*/ 121 w 151"/>
                  <a:gd name="T71" fmla="*/ 76 h 101"/>
                  <a:gd name="T72" fmla="*/ 130 w 151"/>
                  <a:gd name="T73" fmla="*/ 73 h 101"/>
                  <a:gd name="T74" fmla="*/ 138 w 151"/>
                  <a:gd name="T75" fmla="*/ 71 h 101"/>
                  <a:gd name="T76" fmla="*/ 145 w 151"/>
                  <a:gd name="T77" fmla="*/ 70 h 101"/>
                  <a:gd name="T78" fmla="*/ 151 w 151"/>
                  <a:gd name="T79" fmla="*/ 68 h 101"/>
                  <a:gd name="T80" fmla="*/ 139 w 151"/>
                  <a:gd name="T81" fmla="*/ 0 h 10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1"/>
                  <a:gd name="T124" fmla="*/ 0 h 101"/>
                  <a:gd name="T125" fmla="*/ 151 w 151"/>
                  <a:gd name="T126" fmla="*/ 101 h 10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1" h="101">
                    <a:moveTo>
                      <a:pt x="139" y="0"/>
                    </a:moveTo>
                    <a:lnTo>
                      <a:pt x="134" y="1"/>
                    </a:lnTo>
                    <a:lnTo>
                      <a:pt x="128" y="3"/>
                    </a:lnTo>
                    <a:lnTo>
                      <a:pt x="120" y="5"/>
                    </a:lnTo>
                    <a:lnTo>
                      <a:pt x="111" y="7"/>
                    </a:lnTo>
                    <a:lnTo>
                      <a:pt x="92" y="12"/>
                    </a:lnTo>
                    <a:lnTo>
                      <a:pt x="71" y="17"/>
                    </a:lnTo>
                    <a:lnTo>
                      <a:pt x="50" y="22"/>
                    </a:lnTo>
                    <a:lnTo>
                      <a:pt x="31" y="27"/>
                    </a:lnTo>
                    <a:lnTo>
                      <a:pt x="22" y="29"/>
                    </a:lnTo>
                    <a:lnTo>
                      <a:pt x="14" y="30"/>
                    </a:lnTo>
                    <a:lnTo>
                      <a:pt x="7" y="32"/>
                    </a:lnTo>
                    <a:lnTo>
                      <a:pt x="2" y="33"/>
                    </a:lnTo>
                    <a:lnTo>
                      <a:pt x="1" y="37"/>
                    </a:lnTo>
                    <a:lnTo>
                      <a:pt x="0" y="43"/>
                    </a:lnTo>
                    <a:lnTo>
                      <a:pt x="0" y="55"/>
                    </a:lnTo>
                    <a:lnTo>
                      <a:pt x="1" y="61"/>
                    </a:lnTo>
                    <a:lnTo>
                      <a:pt x="1" y="66"/>
                    </a:lnTo>
                    <a:lnTo>
                      <a:pt x="2" y="69"/>
                    </a:lnTo>
                    <a:lnTo>
                      <a:pt x="2" y="70"/>
                    </a:lnTo>
                    <a:lnTo>
                      <a:pt x="2" y="71"/>
                    </a:lnTo>
                    <a:lnTo>
                      <a:pt x="3" y="75"/>
                    </a:lnTo>
                    <a:lnTo>
                      <a:pt x="5" y="79"/>
                    </a:lnTo>
                    <a:lnTo>
                      <a:pt x="7" y="85"/>
                    </a:lnTo>
                    <a:lnTo>
                      <a:pt x="9" y="90"/>
                    </a:lnTo>
                    <a:lnTo>
                      <a:pt x="12" y="95"/>
                    </a:lnTo>
                    <a:lnTo>
                      <a:pt x="16" y="99"/>
                    </a:lnTo>
                    <a:lnTo>
                      <a:pt x="20" y="101"/>
                    </a:lnTo>
                    <a:lnTo>
                      <a:pt x="24" y="100"/>
                    </a:lnTo>
                    <a:lnTo>
                      <a:pt x="29" y="99"/>
                    </a:lnTo>
                    <a:lnTo>
                      <a:pt x="36" y="97"/>
                    </a:lnTo>
                    <a:lnTo>
                      <a:pt x="43" y="95"/>
                    </a:lnTo>
                    <a:lnTo>
                      <a:pt x="61" y="91"/>
                    </a:lnTo>
                    <a:lnTo>
                      <a:pt x="81" y="86"/>
                    </a:lnTo>
                    <a:lnTo>
                      <a:pt x="102" y="80"/>
                    </a:lnTo>
                    <a:lnTo>
                      <a:pt x="121" y="76"/>
                    </a:lnTo>
                    <a:lnTo>
                      <a:pt x="130" y="73"/>
                    </a:lnTo>
                    <a:lnTo>
                      <a:pt x="138" y="71"/>
                    </a:lnTo>
                    <a:lnTo>
                      <a:pt x="145" y="70"/>
                    </a:lnTo>
                    <a:lnTo>
                      <a:pt x="151" y="68"/>
                    </a:lnTo>
                    <a:lnTo>
                      <a:pt x="139" y="0"/>
                    </a:lnTo>
                    <a:close/>
                  </a:path>
                </a:pathLst>
              </a:custGeom>
              <a:solidFill>
                <a:srgbClr val="D1DCE6"/>
              </a:solidFill>
              <a:ln w="9525">
                <a:noFill/>
                <a:round/>
                <a:headEnd/>
                <a:tailEnd/>
              </a:ln>
            </p:spPr>
            <p:txBody>
              <a:bodyPr>
                <a:prstTxWarp prst="textNoShape">
                  <a:avLst/>
                </a:prstTxWarp>
              </a:bodyPr>
              <a:lstStyle/>
              <a:p>
                <a:endParaRPr lang="en-US"/>
              </a:p>
            </p:txBody>
          </p:sp>
          <p:sp>
            <p:nvSpPr>
              <p:cNvPr id="62577" name="Freeform 581"/>
              <p:cNvSpPr>
                <a:spLocks noChangeAspect="1"/>
              </p:cNvSpPr>
              <p:nvPr/>
            </p:nvSpPr>
            <p:spPr bwMode="auto">
              <a:xfrm>
                <a:off x="1278" y="683"/>
                <a:ext cx="151" cy="101"/>
              </a:xfrm>
              <a:custGeom>
                <a:avLst/>
                <a:gdLst>
                  <a:gd name="T0" fmla="*/ 139 w 151"/>
                  <a:gd name="T1" fmla="*/ 0 h 101"/>
                  <a:gd name="T2" fmla="*/ 134 w 151"/>
                  <a:gd name="T3" fmla="*/ 1 h 101"/>
                  <a:gd name="T4" fmla="*/ 128 w 151"/>
                  <a:gd name="T5" fmla="*/ 3 h 101"/>
                  <a:gd name="T6" fmla="*/ 120 w 151"/>
                  <a:gd name="T7" fmla="*/ 5 h 101"/>
                  <a:gd name="T8" fmla="*/ 111 w 151"/>
                  <a:gd name="T9" fmla="*/ 7 h 101"/>
                  <a:gd name="T10" fmla="*/ 92 w 151"/>
                  <a:gd name="T11" fmla="*/ 12 h 101"/>
                  <a:gd name="T12" fmla="*/ 71 w 151"/>
                  <a:gd name="T13" fmla="*/ 17 h 101"/>
                  <a:gd name="T14" fmla="*/ 50 w 151"/>
                  <a:gd name="T15" fmla="*/ 22 h 101"/>
                  <a:gd name="T16" fmla="*/ 31 w 151"/>
                  <a:gd name="T17" fmla="*/ 27 h 101"/>
                  <a:gd name="T18" fmla="*/ 22 w 151"/>
                  <a:gd name="T19" fmla="*/ 29 h 101"/>
                  <a:gd name="T20" fmla="*/ 14 w 151"/>
                  <a:gd name="T21" fmla="*/ 30 h 101"/>
                  <a:gd name="T22" fmla="*/ 7 w 151"/>
                  <a:gd name="T23" fmla="*/ 32 h 101"/>
                  <a:gd name="T24" fmla="*/ 2 w 151"/>
                  <a:gd name="T25" fmla="*/ 33 h 101"/>
                  <a:gd name="T26" fmla="*/ 1 w 151"/>
                  <a:gd name="T27" fmla="*/ 37 h 101"/>
                  <a:gd name="T28" fmla="*/ 0 w 151"/>
                  <a:gd name="T29" fmla="*/ 43 h 101"/>
                  <a:gd name="T30" fmla="*/ 0 w 151"/>
                  <a:gd name="T31" fmla="*/ 55 h 101"/>
                  <a:gd name="T32" fmla="*/ 1 w 151"/>
                  <a:gd name="T33" fmla="*/ 61 h 101"/>
                  <a:gd name="T34" fmla="*/ 1 w 151"/>
                  <a:gd name="T35" fmla="*/ 66 h 101"/>
                  <a:gd name="T36" fmla="*/ 2 w 151"/>
                  <a:gd name="T37" fmla="*/ 69 h 101"/>
                  <a:gd name="T38" fmla="*/ 2 w 151"/>
                  <a:gd name="T39" fmla="*/ 70 h 101"/>
                  <a:gd name="T40" fmla="*/ 2 w 151"/>
                  <a:gd name="T41" fmla="*/ 71 h 101"/>
                  <a:gd name="T42" fmla="*/ 3 w 151"/>
                  <a:gd name="T43" fmla="*/ 75 h 101"/>
                  <a:gd name="T44" fmla="*/ 5 w 151"/>
                  <a:gd name="T45" fmla="*/ 79 h 101"/>
                  <a:gd name="T46" fmla="*/ 7 w 151"/>
                  <a:gd name="T47" fmla="*/ 85 h 101"/>
                  <a:gd name="T48" fmla="*/ 9 w 151"/>
                  <a:gd name="T49" fmla="*/ 90 h 101"/>
                  <a:gd name="T50" fmla="*/ 12 w 151"/>
                  <a:gd name="T51" fmla="*/ 95 h 101"/>
                  <a:gd name="T52" fmla="*/ 16 w 151"/>
                  <a:gd name="T53" fmla="*/ 99 h 101"/>
                  <a:gd name="T54" fmla="*/ 20 w 151"/>
                  <a:gd name="T55" fmla="*/ 101 h 101"/>
                  <a:gd name="T56" fmla="*/ 24 w 151"/>
                  <a:gd name="T57" fmla="*/ 100 h 101"/>
                  <a:gd name="T58" fmla="*/ 29 w 151"/>
                  <a:gd name="T59" fmla="*/ 99 h 101"/>
                  <a:gd name="T60" fmla="*/ 36 w 151"/>
                  <a:gd name="T61" fmla="*/ 97 h 101"/>
                  <a:gd name="T62" fmla="*/ 43 w 151"/>
                  <a:gd name="T63" fmla="*/ 95 h 101"/>
                  <a:gd name="T64" fmla="*/ 61 w 151"/>
                  <a:gd name="T65" fmla="*/ 91 h 101"/>
                  <a:gd name="T66" fmla="*/ 81 w 151"/>
                  <a:gd name="T67" fmla="*/ 86 h 101"/>
                  <a:gd name="T68" fmla="*/ 102 w 151"/>
                  <a:gd name="T69" fmla="*/ 80 h 101"/>
                  <a:gd name="T70" fmla="*/ 121 w 151"/>
                  <a:gd name="T71" fmla="*/ 76 h 101"/>
                  <a:gd name="T72" fmla="*/ 130 w 151"/>
                  <a:gd name="T73" fmla="*/ 73 h 101"/>
                  <a:gd name="T74" fmla="*/ 138 w 151"/>
                  <a:gd name="T75" fmla="*/ 71 h 101"/>
                  <a:gd name="T76" fmla="*/ 145 w 151"/>
                  <a:gd name="T77" fmla="*/ 70 h 101"/>
                  <a:gd name="T78" fmla="*/ 151 w 151"/>
                  <a:gd name="T79" fmla="*/ 68 h 101"/>
                  <a:gd name="T80" fmla="*/ 139 w 151"/>
                  <a:gd name="T81" fmla="*/ 0 h 10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1"/>
                  <a:gd name="T124" fmla="*/ 0 h 101"/>
                  <a:gd name="T125" fmla="*/ 151 w 151"/>
                  <a:gd name="T126" fmla="*/ 101 h 10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1" h="101">
                    <a:moveTo>
                      <a:pt x="139" y="0"/>
                    </a:moveTo>
                    <a:lnTo>
                      <a:pt x="134" y="1"/>
                    </a:lnTo>
                    <a:lnTo>
                      <a:pt x="128" y="3"/>
                    </a:lnTo>
                    <a:lnTo>
                      <a:pt x="120" y="5"/>
                    </a:lnTo>
                    <a:lnTo>
                      <a:pt x="111" y="7"/>
                    </a:lnTo>
                    <a:lnTo>
                      <a:pt x="92" y="12"/>
                    </a:lnTo>
                    <a:lnTo>
                      <a:pt x="71" y="17"/>
                    </a:lnTo>
                    <a:lnTo>
                      <a:pt x="50" y="22"/>
                    </a:lnTo>
                    <a:lnTo>
                      <a:pt x="31" y="27"/>
                    </a:lnTo>
                    <a:lnTo>
                      <a:pt x="22" y="29"/>
                    </a:lnTo>
                    <a:lnTo>
                      <a:pt x="14" y="30"/>
                    </a:lnTo>
                    <a:lnTo>
                      <a:pt x="7" y="32"/>
                    </a:lnTo>
                    <a:lnTo>
                      <a:pt x="2" y="33"/>
                    </a:lnTo>
                    <a:lnTo>
                      <a:pt x="1" y="37"/>
                    </a:lnTo>
                    <a:lnTo>
                      <a:pt x="0" y="43"/>
                    </a:lnTo>
                    <a:lnTo>
                      <a:pt x="0" y="55"/>
                    </a:lnTo>
                    <a:lnTo>
                      <a:pt x="1" y="61"/>
                    </a:lnTo>
                    <a:lnTo>
                      <a:pt x="1" y="66"/>
                    </a:lnTo>
                    <a:lnTo>
                      <a:pt x="2" y="69"/>
                    </a:lnTo>
                    <a:lnTo>
                      <a:pt x="2" y="70"/>
                    </a:lnTo>
                    <a:lnTo>
                      <a:pt x="2" y="71"/>
                    </a:lnTo>
                    <a:lnTo>
                      <a:pt x="3" y="75"/>
                    </a:lnTo>
                    <a:lnTo>
                      <a:pt x="5" y="79"/>
                    </a:lnTo>
                    <a:lnTo>
                      <a:pt x="7" y="85"/>
                    </a:lnTo>
                    <a:lnTo>
                      <a:pt x="9" y="90"/>
                    </a:lnTo>
                    <a:lnTo>
                      <a:pt x="12" y="95"/>
                    </a:lnTo>
                    <a:lnTo>
                      <a:pt x="16" y="99"/>
                    </a:lnTo>
                    <a:lnTo>
                      <a:pt x="20" y="101"/>
                    </a:lnTo>
                    <a:lnTo>
                      <a:pt x="24" y="100"/>
                    </a:lnTo>
                    <a:lnTo>
                      <a:pt x="29" y="99"/>
                    </a:lnTo>
                    <a:lnTo>
                      <a:pt x="36" y="97"/>
                    </a:lnTo>
                    <a:lnTo>
                      <a:pt x="43" y="95"/>
                    </a:lnTo>
                    <a:lnTo>
                      <a:pt x="61" y="91"/>
                    </a:lnTo>
                    <a:lnTo>
                      <a:pt x="81" y="86"/>
                    </a:lnTo>
                    <a:lnTo>
                      <a:pt x="102" y="80"/>
                    </a:lnTo>
                    <a:lnTo>
                      <a:pt x="121" y="76"/>
                    </a:lnTo>
                    <a:lnTo>
                      <a:pt x="130" y="73"/>
                    </a:lnTo>
                    <a:lnTo>
                      <a:pt x="138" y="71"/>
                    </a:lnTo>
                    <a:lnTo>
                      <a:pt x="145" y="70"/>
                    </a:lnTo>
                    <a:lnTo>
                      <a:pt x="151" y="68"/>
                    </a:lnTo>
                    <a:lnTo>
                      <a:pt x="139" y="0"/>
                    </a:lnTo>
                    <a:close/>
                  </a:path>
                </a:pathLst>
              </a:custGeom>
              <a:solidFill>
                <a:srgbClr val="6B7680"/>
              </a:solidFill>
              <a:ln w="9525">
                <a:noFill/>
                <a:round/>
                <a:headEnd/>
                <a:tailEnd/>
              </a:ln>
            </p:spPr>
            <p:txBody>
              <a:bodyPr>
                <a:prstTxWarp prst="textNoShape">
                  <a:avLst/>
                </a:prstTxWarp>
              </a:bodyPr>
              <a:lstStyle/>
              <a:p>
                <a:endParaRPr lang="en-US"/>
              </a:p>
            </p:txBody>
          </p:sp>
          <p:sp>
            <p:nvSpPr>
              <p:cNvPr id="62578" name="Freeform 582"/>
              <p:cNvSpPr>
                <a:spLocks noChangeAspect="1"/>
              </p:cNvSpPr>
              <p:nvPr/>
            </p:nvSpPr>
            <p:spPr bwMode="auto">
              <a:xfrm>
                <a:off x="1270" y="675"/>
                <a:ext cx="151" cy="101"/>
              </a:xfrm>
              <a:custGeom>
                <a:avLst/>
                <a:gdLst>
                  <a:gd name="T0" fmla="*/ 139 w 151"/>
                  <a:gd name="T1" fmla="*/ 0 h 101"/>
                  <a:gd name="T2" fmla="*/ 134 w 151"/>
                  <a:gd name="T3" fmla="*/ 1 h 101"/>
                  <a:gd name="T4" fmla="*/ 128 w 151"/>
                  <a:gd name="T5" fmla="*/ 3 h 101"/>
                  <a:gd name="T6" fmla="*/ 120 w 151"/>
                  <a:gd name="T7" fmla="*/ 5 h 101"/>
                  <a:gd name="T8" fmla="*/ 111 w 151"/>
                  <a:gd name="T9" fmla="*/ 7 h 101"/>
                  <a:gd name="T10" fmla="*/ 92 w 151"/>
                  <a:gd name="T11" fmla="*/ 12 h 101"/>
                  <a:gd name="T12" fmla="*/ 71 w 151"/>
                  <a:gd name="T13" fmla="*/ 17 h 101"/>
                  <a:gd name="T14" fmla="*/ 50 w 151"/>
                  <a:gd name="T15" fmla="*/ 22 h 101"/>
                  <a:gd name="T16" fmla="*/ 31 w 151"/>
                  <a:gd name="T17" fmla="*/ 27 h 101"/>
                  <a:gd name="T18" fmla="*/ 22 w 151"/>
                  <a:gd name="T19" fmla="*/ 29 h 101"/>
                  <a:gd name="T20" fmla="*/ 14 w 151"/>
                  <a:gd name="T21" fmla="*/ 30 h 101"/>
                  <a:gd name="T22" fmla="*/ 7 w 151"/>
                  <a:gd name="T23" fmla="*/ 32 h 101"/>
                  <a:gd name="T24" fmla="*/ 2 w 151"/>
                  <a:gd name="T25" fmla="*/ 33 h 101"/>
                  <a:gd name="T26" fmla="*/ 1 w 151"/>
                  <a:gd name="T27" fmla="*/ 37 h 101"/>
                  <a:gd name="T28" fmla="*/ 0 w 151"/>
                  <a:gd name="T29" fmla="*/ 43 h 101"/>
                  <a:gd name="T30" fmla="*/ 0 w 151"/>
                  <a:gd name="T31" fmla="*/ 55 h 101"/>
                  <a:gd name="T32" fmla="*/ 1 w 151"/>
                  <a:gd name="T33" fmla="*/ 61 h 101"/>
                  <a:gd name="T34" fmla="*/ 1 w 151"/>
                  <a:gd name="T35" fmla="*/ 66 h 101"/>
                  <a:gd name="T36" fmla="*/ 2 w 151"/>
                  <a:gd name="T37" fmla="*/ 69 h 101"/>
                  <a:gd name="T38" fmla="*/ 2 w 151"/>
                  <a:gd name="T39" fmla="*/ 70 h 101"/>
                  <a:gd name="T40" fmla="*/ 2 w 151"/>
                  <a:gd name="T41" fmla="*/ 71 h 101"/>
                  <a:gd name="T42" fmla="*/ 3 w 151"/>
                  <a:gd name="T43" fmla="*/ 75 h 101"/>
                  <a:gd name="T44" fmla="*/ 5 w 151"/>
                  <a:gd name="T45" fmla="*/ 79 h 101"/>
                  <a:gd name="T46" fmla="*/ 7 w 151"/>
                  <a:gd name="T47" fmla="*/ 85 h 101"/>
                  <a:gd name="T48" fmla="*/ 9 w 151"/>
                  <a:gd name="T49" fmla="*/ 90 h 101"/>
                  <a:gd name="T50" fmla="*/ 12 w 151"/>
                  <a:gd name="T51" fmla="*/ 95 h 101"/>
                  <a:gd name="T52" fmla="*/ 16 w 151"/>
                  <a:gd name="T53" fmla="*/ 99 h 101"/>
                  <a:gd name="T54" fmla="*/ 20 w 151"/>
                  <a:gd name="T55" fmla="*/ 101 h 101"/>
                  <a:gd name="T56" fmla="*/ 24 w 151"/>
                  <a:gd name="T57" fmla="*/ 100 h 101"/>
                  <a:gd name="T58" fmla="*/ 29 w 151"/>
                  <a:gd name="T59" fmla="*/ 99 h 101"/>
                  <a:gd name="T60" fmla="*/ 36 w 151"/>
                  <a:gd name="T61" fmla="*/ 97 h 101"/>
                  <a:gd name="T62" fmla="*/ 43 w 151"/>
                  <a:gd name="T63" fmla="*/ 95 h 101"/>
                  <a:gd name="T64" fmla="*/ 61 w 151"/>
                  <a:gd name="T65" fmla="*/ 91 h 101"/>
                  <a:gd name="T66" fmla="*/ 81 w 151"/>
                  <a:gd name="T67" fmla="*/ 86 h 101"/>
                  <a:gd name="T68" fmla="*/ 102 w 151"/>
                  <a:gd name="T69" fmla="*/ 80 h 101"/>
                  <a:gd name="T70" fmla="*/ 121 w 151"/>
                  <a:gd name="T71" fmla="*/ 76 h 101"/>
                  <a:gd name="T72" fmla="*/ 130 w 151"/>
                  <a:gd name="T73" fmla="*/ 73 h 101"/>
                  <a:gd name="T74" fmla="*/ 138 w 151"/>
                  <a:gd name="T75" fmla="*/ 71 h 101"/>
                  <a:gd name="T76" fmla="*/ 145 w 151"/>
                  <a:gd name="T77" fmla="*/ 70 h 101"/>
                  <a:gd name="T78" fmla="*/ 151 w 151"/>
                  <a:gd name="T79" fmla="*/ 68 h 101"/>
                  <a:gd name="T80" fmla="*/ 139 w 151"/>
                  <a:gd name="T81" fmla="*/ 0 h 10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1"/>
                  <a:gd name="T124" fmla="*/ 0 h 101"/>
                  <a:gd name="T125" fmla="*/ 151 w 151"/>
                  <a:gd name="T126" fmla="*/ 101 h 10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1" h="101">
                    <a:moveTo>
                      <a:pt x="139" y="0"/>
                    </a:moveTo>
                    <a:lnTo>
                      <a:pt x="134" y="1"/>
                    </a:lnTo>
                    <a:lnTo>
                      <a:pt x="128" y="3"/>
                    </a:lnTo>
                    <a:lnTo>
                      <a:pt x="120" y="5"/>
                    </a:lnTo>
                    <a:lnTo>
                      <a:pt x="111" y="7"/>
                    </a:lnTo>
                    <a:lnTo>
                      <a:pt x="92" y="12"/>
                    </a:lnTo>
                    <a:lnTo>
                      <a:pt x="71" y="17"/>
                    </a:lnTo>
                    <a:lnTo>
                      <a:pt x="50" y="22"/>
                    </a:lnTo>
                    <a:lnTo>
                      <a:pt x="31" y="27"/>
                    </a:lnTo>
                    <a:lnTo>
                      <a:pt x="22" y="29"/>
                    </a:lnTo>
                    <a:lnTo>
                      <a:pt x="14" y="30"/>
                    </a:lnTo>
                    <a:lnTo>
                      <a:pt x="7" y="32"/>
                    </a:lnTo>
                    <a:lnTo>
                      <a:pt x="2" y="33"/>
                    </a:lnTo>
                    <a:lnTo>
                      <a:pt x="1" y="37"/>
                    </a:lnTo>
                    <a:lnTo>
                      <a:pt x="0" y="43"/>
                    </a:lnTo>
                    <a:lnTo>
                      <a:pt x="0" y="55"/>
                    </a:lnTo>
                    <a:lnTo>
                      <a:pt x="1" y="61"/>
                    </a:lnTo>
                    <a:lnTo>
                      <a:pt x="1" y="66"/>
                    </a:lnTo>
                    <a:lnTo>
                      <a:pt x="2" y="69"/>
                    </a:lnTo>
                    <a:lnTo>
                      <a:pt x="2" y="70"/>
                    </a:lnTo>
                    <a:lnTo>
                      <a:pt x="2" y="71"/>
                    </a:lnTo>
                    <a:lnTo>
                      <a:pt x="3" y="75"/>
                    </a:lnTo>
                    <a:lnTo>
                      <a:pt x="5" y="79"/>
                    </a:lnTo>
                    <a:lnTo>
                      <a:pt x="7" y="85"/>
                    </a:lnTo>
                    <a:lnTo>
                      <a:pt x="9" y="90"/>
                    </a:lnTo>
                    <a:lnTo>
                      <a:pt x="12" y="95"/>
                    </a:lnTo>
                    <a:lnTo>
                      <a:pt x="16" y="99"/>
                    </a:lnTo>
                    <a:lnTo>
                      <a:pt x="20" y="101"/>
                    </a:lnTo>
                    <a:lnTo>
                      <a:pt x="24" y="100"/>
                    </a:lnTo>
                    <a:lnTo>
                      <a:pt x="29" y="99"/>
                    </a:lnTo>
                    <a:lnTo>
                      <a:pt x="36" y="97"/>
                    </a:lnTo>
                    <a:lnTo>
                      <a:pt x="43" y="95"/>
                    </a:lnTo>
                    <a:lnTo>
                      <a:pt x="61" y="91"/>
                    </a:lnTo>
                    <a:lnTo>
                      <a:pt x="81" y="86"/>
                    </a:lnTo>
                    <a:lnTo>
                      <a:pt x="102" y="80"/>
                    </a:lnTo>
                    <a:lnTo>
                      <a:pt x="121" y="76"/>
                    </a:lnTo>
                    <a:lnTo>
                      <a:pt x="130" y="73"/>
                    </a:lnTo>
                    <a:lnTo>
                      <a:pt x="138" y="71"/>
                    </a:lnTo>
                    <a:lnTo>
                      <a:pt x="145" y="70"/>
                    </a:lnTo>
                    <a:lnTo>
                      <a:pt x="151" y="68"/>
                    </a:lnTo>
                    <a:lnTo>
                      <a:pt x="139" y="0"/>
                    </a:lnTo>
                    <a:close/>
                  </a:path>
                </a:pathLst>
              </a:custGeom>
              <a:solidFill>
                <a:srgbClr val="B2C4D6"/>
              </a:solidFill>
              <a:ln w="9525">
                <a:noFill/>
                <a:round/>
                <a:headEnd/>
                <a:tailEnd/>
              </a:ln>
            </p:spPr>
            <p:txBody>
              <a:bodyPr>
                <a:prstTxWarp prst="textNoShape">
                  <a:avLst/>
                </a:prstTxWarp>
              </a:bodyPr>
              <a:lstStyle/>
              <a:p>
                <a:endParaRPr lang="en-US"/>
              </a:p>
            </p:txBody>
          </p:sp>
        </p:grpSp>
        <p:sp>
          <p:nvSpPr>
            <p:cNvPr id="62541" name="Line 583"/>
            <p:cNvSpPr>
              <a:spLocks noChangeAspect="1" noChangeShapeType="1"/>
            </p:cNvSpPr>
            <p:nvPr/>
          </p:nvSpPr>
          <p:spPr bwMode="auto">
            <a:xfrm flipH="1">
              <a:off x="1374" y="622"/>
              <a:ext cx="78" cy="177"/>
            </a:xfrm>
            <a:prstGeom prst="line">
              <a:avLst/>
            </a:prstGeom>
            <a:noFill/>
            <a:ln w="9525">
              <a:solidFill>
                <a:srgbClr val="000000"/>
              </a:solidFill>
              <a:round/>
              <a:headEnd/>
              <a:tailEnd/>
            </a:ln>
          </p:spPr>
          <p:txBody>
            <a:bodyPr>
              <a:prstTxWarp prst="textNoShape">
                <a:avLst/>
              </a:prstTxWarp>
            </a:bodyPr>
            <a:lstStyle/>
            <a:p>
              <a:endParaRPr lang="en-US"/>
            </a:p>
          </p:txBody>
        </p:sp>
        <p:grpSp>
          <p:nvGrpSpPr>
            <p:cNvPr id="25" name="Group 584"/>
            <p:cNvGrpSpPr>
              <a:grpSpLocks noChangeAspect="1"/>
            </p:cNvGrpSpPr>
            <p:nvPr/>
          </p:nvGrpSpPr>
          <p:grpSpPr bwMode="auto">
            <a:xfrm>
              <a:off x="1354" y="776"/>
              <a:ext cx="42" cy="42"/>
              <a:chOff x="1354" y="776"/>
              <a:chExt cx="42" cy="42"/>
            </a:xfrm>
          </p:grpSpPr>
          <p:sp>
            <p:nvSpPr>
              <p:cNvPr id="62573" name="Freeform 585"/>
              <p:cNvSpPr>
                <a:spLocks noChangeAspect="1"/>
              </p:cNvSpPr>
              <p:nvPr/>
            </p:nvSpPr>
            <p:spPr bwMode="auto">
              <a:xfrm>
                <a:off x="1354" y="776"/>
                <a:ext cx="26" cy="26"/>
              </a:xfrm>
              <a:custGeom>
                <a:avLst/>
                <a:gdLst>
                  <a:gd name="T0" fmla="*/ 26 w 26"/>
                  <a:gd name="T1" fmla="*/ 10 h 26"/>
                  <a:gd name="T2" fmla="*/ 24 w 26"/>
                  <a:gd name="T3" fmla="*/ 5 h 26"/>
                  <a:gd name="T4" fmla="*/ 20 w 26"/>
                  <a:gd name="T5" fmla="*/ 2 h 26"/>
                  <a:gd name="T6" fmla="*/ 15 w 26"/>
                  <a:gd name="T7" fmla="*/ 0 h 26"/>
                  <a:gd name="T8" fmla="*/ 10 w 26"/>
                  <a:gd name="T9" fmla="*/ 0 h 26"/>
                  <a:gd name="T10" fmla="*/ 5 w 26"/>
                  <a:gd name="T11" fmla="*/ 2 h 26"/>
                  <a:gd name="T12" fmla="*/ 2 w 26"/>
                  <a:gd name="T13" fmla="*/ 6 h 26"/>
                  <a:gd name="T14" fmla="*/ 0 w 26"/>
                  <a:gd name="T15" fmla="*/ 11 h 26"/>
                  <a:gd name="T16" fmla="*/ 0 w 26"/>
                  <a:gd name="T17" fmla="*/ 16 h 26"/>
                  <a:gd name="T18" fmla="*/ 2 w 26"/>
                  <a:gd name="T19" fmla="*/ 21 h 26"/>
                  <a:gd name="T20" fmla="*/ 6 w 26"/>
                  <a:gd name="T21" fmla="*/ 24 h 26"/>
                  <a:gd name="T22" fmla="*/ 11 w 26"/>
                  <a:gd name="T23" fmla="*/ 26 h 26"/>
                  <a:gd name="T24" fmla="*/ 16 w 26"/>
                  <a:gd name="T25" fmla="*/ 26 h 26"/>
                  <a:gd name="T26" fmla="*/ 21 w 26"/>
                  <a:gd name="T27" fmla="*/ 24 h 26"/>
                  <a:gd name="T28" fmla="*/ 24 w 26"/>
                  <a:gd name="T29" fmla="*/ 20 h 26"/>
                  <a:gd name="T30" fmla="*/ 26 w 26"/>
                  <a:gd name="T31" fmla="*/ 15 h 26"/>
                  <a:gd name="T32" fmla="*/ 26 w 26"/>
                  <a:gd name="T33" fmla="*/ 10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26"/>
                  <a:gd name="T53" fmla="*/ 26 w 26"/>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26">
                    <a:moveTo>
                      <a:pt x="26" y="10"/>
                    </a:moveTo>
                    <a:lnTo>
                      <a:pt x="24" y="5"/>
                    </a:lnTo>
                    <a:lnTo>
                      <a:pt x="20" y="2"/>
                    </a:lnTo>
                    <a:lnTo>
                      <a:pt x="15" y="0"/>
                    </a:lnTo>
                    <a:lnTo>
                      <a:pt x="10" y="0"/>
                    </a:lnTo>
                    <a:lnTo>
                      <a:pt x="5" y="2"/>
                    </a:lnTo>
                    <a:lnTo>
                      <a:pt x="2" y="6"/>
                    </a:lnTo>
                    <a:lnTo>
                      <a:pt x="0" y="11"/>
                    </a:lnTo>
                    <a:lnTo>
                      <a:pt x="0" y="16"/>
                    </a:lnTo>
                    <a:lnTo>
                      <a:pt x="2" y="21"/>
                    </a:lnTo>
                    <a:lnTo>
                      <a:pt x="6" y="24"/>
                    </a:lnTo>
                    <a:lnTo>
                      <a:pt x="11" y="26"/>
                    </a:lnTo>
                    <a:lnTo>
                      <a:pt x="16" y="26"/>
                    </a:lnTo>
                    <a:lnTo>
                      <a:pt x="21" y="24"/>
                    </a:lnTo>
                    <a:lnTo>
                      <a:pt x="24" y="20"/>
                    </a:lnTo>
                    <a:lnTo>
                      <a:pt x="26" y="15"/>
                    </a:lnTo>
                    <a:lnTo>
                      <a:pt x="26" y="10"/>
                    </a:lnTo>
                    <a:close/>
                  </a:path>
                </a:pathLst>
              </a:custGeom>
              <a:solidFill>
                <a:srgbClr val="D1DCE6"/>
              </a:solidFill>
              <a:ln w="9525">
                <a:noFill/>
                <a:round/>
                <a:headEnd/>
                <a:tailEnd/>
              </a:ln>
            </p:spPr>
            <p:txBody>
              <a:bodyPr>
                <a:prstTxWarp prst="textNoShape">
                  <a:avLst/>
                </a:prstTxWarp>
              </a:bodyPr>
              <a:lstStyle/>
              <a:p>
                <a:endParaRPr lang="en-US"/>
              </a:p>
            </p:txBody>
          </p:sp>
          <p:sp>
            <p:nvSpPr>
              <p:cNvPr id="62574" name="Freeform 586"/>
              <p:cNvSpPr>
                <a:spLocks noChangeAspect="1"/>
              </p:cNvSpPr>
              <p:nvPr/>
            </p:nvSpPr>
            <p:spPr bwMode="auto">
              <a:xfrm>
                <a:off x="1370" y="792"/>
                <a:ext cx="26" cy="26"/>
              </a:xfrm>
              <a:custGeom>
                <a:avLst/>
                <a:gdLst>
                  <a:gd name="T0" fmla="*/ 26 w 26"/>
                  <a:gd name="T1" fmla="*/ 10 h 26"/>
                  <a:gd name="T2" fmla="*/ 24 w 26"/>
                  <a:gd name="T3" fmla="*/ 5 h 26"/>
                  <a:gd name="T4" fmla="*/ 20 w 26"/>
                  <a:gd name="T5" fmla="*/ 2 h 26"/>
                  <a:gd name="T6" fmla="*/ 15 w 26"/>
                  <a:gd name="T7" fmla="*/ 0 h 26"/>
                  <a:gd name="T8" fmla="*/ 10 w 26"/>
                  <a:gd name="T9" fmla="*/ 0 h 26"/>
                  <a:gd name="T10" fmla="*/ 5 w 26"/>
                  <a:gd name="T11" fmla="*/ 2 h 26"/>
                  <a:gd name="T12" fmla="*/ 2 w 26"/>
                  <a:gd name="T13" fmla="*/ 6 h 26"/>
                  <a:gd name="T14" fmla="*/ 0 w 26"/>
                  <a:gd name="T15" fmla="*/ 11 h 26"/>
                  <a:gd name="T16" fmla="*/ 0 w 26"/>
                  <a:gd name="T17" fmla="*/ 16 h 26"/>
                  <a:gd name="T18" fmla="*/ 2 w 26"/>
                  <a:gd name="T19" fmla="*/ 21 h 26"/>
                  <a:gd name="T20" fmla="*/ 6 w 26"/>
                  <a:gd name="T21" fmla="*/ 24 h 26"/>
                  <a:gd name="T22" fmla="*/ 11 w 26"/>
                  <a:gd name="T23" fmla="*/ 26 h 26"/>
                  <a:gd name="T24" fmla="*/ 16 w 26"/>
                  <a:gd name="T25" fmla="*/ 26 h 26"/>
                  <a:gd name="T26" fmla="*/ 21 w 26"/>
                  <a:gd name="T27" fmla="*/ 24 h 26"/>
                  <a:gd name="T28" fmla="*/ 24 w 26"/>
                  <a:gd name="T29" fmla="*/ 20 h 26"/>
                  <a:gd name="T30" fmla="*/ 26 w 26"/>
                  <a:gd name="T31" fmla="*/ 15 h 26"/>
                  <a:gd name="T32" fmla="*/ 26 w 26"/>
                  <a:gd name="T33" fmla="*/ 10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26"/>
                  <a:gd name="T53" fmla="*/ 26 w 26"/>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26">
                    <a:moveTo>
                      <a:pt x="26" y="10"/>
                    </a:moveTo>
                    <a:lnTo>
                      <a:pt x="24" y="5"/>
                    </a:lnTo>
                    <a:lnTo>
                      <a:pt x="20" y="2"/>
                    </a:lnTo>
                    <a:lnTo>
                      <a:pt x="15" y="0"/>
                    </a:lnTo>
                    <a:lnTo>
                      <a:pt x="10" y="0"/>
                    </a:lnTo>
                    <a:lnTo>
                      <a:pt x="5" y="2"/>
                    </a:lnTo>
                    <a:lnTo>
                      <a:pt x="2" y="6"/>
                    </a:lnTo>
                    <a:lnTo>
                      <a:pt x="0" y="11"/>
                    </a:lnTo>
                    <a:lnTo>
                      <a:pt x="0" y="16"/>
                    </a:lnTo>
                    <a:lnTo>
                      <a:pt x="2" y="21"/>
                    </a:lnTo>
                    <a:lnTo>
                      <a:pt x="6" y="24"/>
                    </a:lnTo>
                    <a:lnTo>
                      <a:pt x="11" y="26"/>
                    </a:lnTo>
                    <a:lnTo>
                      <a:pt x="16" y="26"/>
                    </a:lnTo>
                    <a:lnTo>
                      <a:pt x="21" y="24"/>
                    </a:lnTo>
                    <a:lnTo>
                      <a:pt x="24" y="20"/>
                    </a:lnTo>
                    <a:lnTo>
                      <a:pt x="26" y="15"/>
                    </a:lnTo>
                    <a:lnTo>
                      <a:pt x="26" y="10"/>
                    </a:lnTo>
                    <a:close/>
                  </a:path>
                </a:pathLst>
              </a:custGeom>
              <a:solidFill>
                <a:srgbClr val="6B7680"/>
              </a:solidFill>
              <a:ln w="9525">
                <a:noFill/>
                <a:round/>
                <a:headEnd/>
                <a:tailEnd/>
              </a:ln>
            </p:spPr>
            <p:txBody>
              <a:bodyPr>
                <a:prstTxWarp prst="textNoShape">
                  <a:avLst/>
                </a:prstTxWarp>
              </a:bodyPr>
              <a:lstStyle/>
              <a:p>
                <a:endParaRPr lang="en-US"/>
              </a:p>
            </p:txBody>
          </p:sp>
          <p:sp>
            <p:nvSpPr>
              <p:cNvPr id="62575" name="Freeform 587"/>
              <p:cNvSpPr>
                <a:spLocks noChangeAspect="1"/>
              </p:cNvSpPr>
              <p:nvPr/>
            </p:nvSpPr>
            <p:spPr bwMode="auto">
              <a:xfrm>
                <a:off x="1362" y="784"/>
                <a:ext cx="26" cy="26"/>
              </a:xfrm>
              <a:custGeom>
                <a:avLst/>
                <a:gdLst>
                  <a:gd name="T0" fmla="*/ 26 w 26"/>
                  <a:gd name="T1" fmla="*/ 10 h 26"/>
                  <a:gd name="T2" fmla="*/ 24 w 26"/>
                  <a:gd name="T3" fmla="*/ 5 h 26"/>
                  <a:gd name="T4" fmla="*/ 20 w 26"/>
                  <a:gd name="T5" fmla="*/ 2 h 26"/>
                  <a:gd name="T6" fmla="*/ 15 w 26"/>
                  <a:gd name="T7" fmla="*/ 0 h 26"/>
                  <a:gd name="T8" fmla="*/ 10 w 26"/>
                  <a:gd name="T9" fmla="*/ 0 h 26"/>
                  <a:gd name="T10" fmla="*/ 5 w 26"/>
                  <a:gd name="T11" fmla="*/ 2 h 26"/>
                  <a:gd name="T12" fmla="*/ 2 w 26"/>
                  <a:gd name="T13" fmla="*/ 6 h 26"/>
                  <a:gd name="T14" fmla="*/ 0 w 26"/>
                  <a:gd name="T15" fmla="*/ 11 h 26"/>
                  <a:gd name="T16" fmla="*/ 0 w 26"/>
                  <a:gd name="T17" fmla="*/ 16 h 26"/>
                  <a:gd name="T18" fmla="*/ 2 w 26"/>
                  <a:gd name="T19" fmla="*/ 21 h 26"/>
                  <a:gd name="T20" fmla="*/ 6 w 26"/>
                  <a:gd name="T21" fmla="*/ 24 h 26"/>
                  <a:gd name="T22" fmla="*/ 11 w 26"/>
                  <a:gd name="T23" fmla="*/ 26 h 26"/>
                  <a:gd name="T24" fmla="*/ 16 w 26"/>
                  <a:gd name="T25" fmla="*/ 26 h 26"/>
                  <a:gd name="T26" fmla="*/ 21 w 26"/>
                  <a:gd name="T27" fmla="*/ 24 h 26"/>
                  <a:gd name="T28" fmla="*/ 24 w 26"/>
                  <a:gd name="T29" fmla="*/ 20 h 26"/>
                  <a:gd name="T30" fmla="*/ 26 w 26"/>
                  <a:gd name="T31" fmla="*/ 15 h 26"/>
                  <a:gd name="T32" fmla="*/ 26 w 26"/>
                  <a:gd name="T33" fmla="*/ 10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26"/>
                  <a:gd name="T53" fmla="*/ 26 w 26"/>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26">
                    <a:moveTo>
                      <a:pt x="26" y="10"/>
                    </a:moveTo>
                    <a:lnTo>
                      <a:pt x="24" y="5"/>
                    </a:lnTo>
                    <a:lnTo>
                      <a:pt x="20" y="2"/>
                    </a:lnTo>
                    <a:lnTo>
                      <a:pt x="15" y="0"/>
                    </a:lnTo>
                    <a:lnTo>
                      <a:pt x="10" y="0"/>
                    </a:lnTo>
                    <a:lnTo>
                      <a:pt x="5" y="2"/>
                    </a:lnTo>
                    <a:lnTo>
                      <a:pt x="2" y="6"/>
                    </a:lnTo>
                    <a:lnTo>
                      <a:pt x="0" y="11"/>
                    </a:lnTo>
                    <a:lnTo>
                      <a:pt x="0" y="16"/>
                    </a:lnTo>
                    <a:lnTo>
                      <a:pt x="2" y="21"/>
                    </a:lnTo>
                    <a:lnTo>
                      <a:pt x="6" y="24"/>
                    </a:lnTo>
                    <a:lnTo>
                      <a:pt x="11" y="26"/>
                    </a:lnTo>
                    <a:lnTo>
                      <a:pt x="16" y="26"/>
                    </a:lnTo>
                    <a:lnTo>
                      <a:pt x="21" y="24"/>
                    </a:lnTo>
                    <a:lnTo>
                      <a:pt x="24" y="20"/>
                    </a:lnTo>
                    <a:lnTo>
                      <a:pt x="26" y="15"/>
                    </a:lnTo>
                    <a:lnTo>
                      <a:pt x="26" y="10"/>
                    </a:lnTo>
                    <a:close/>
                  </a:path>
                </a:pathLst>
              </a:custGeom>
              <a:solidFill>
                <a:srgbClr val="B2C4D6"/>
              </a:solidFill>
              <a:ln w="9525">
                <a:noFill/>
                <a:round/>
                <a:headEnd/>
                <a:tailEnd/>
              </a:ln>
            </p:spPr>
            <p:txBody>
              <a:bodyPr>
                <a:prstTxWarp prst="textNoShape">
                  <a:avLst/>
                </a:prstTxWarp>
              </a:bodyPr>
              <a:lstStyle/>
              <a:p>
                <a:endParaRPr lang="en-US"/>
              </a:p>
            </p:txBody>
          </p:sp>
        </p:grpSp>
        <p:grpSp>
          <p:nvGrpSpPr>
            <p:cNvPr id="26" name="Group 588"/>
            <p:cNvGrpSpPr>
              <a:grpSpLocks noChangeAspect="1"/>
            </p:cNvGrpSpPr>
            <p:nvPr/>
          </p:nvGrpSpPr>
          <p:grpSpPr bwMode="auto">
            <a:xfrm>
              <a:off x="1429" y="608"/>
              <a:ext cx="42" cy="42"/>
              <a:chOff x="1429" y="608"/>
              <a:chExt cx="42" cy="42"/>
            </a:xfrm>
          </p:grpSpPr>
          <p:sp>
            <p:nvSpPr>
              <p:cNvPr id="62570" name="Freeform 589"/>
              <p:cNvSpPr>
                <a:spLocks noChangeAspect="1"/>
              </p:cNvSpPr>
              <p:nvPr/>
            </p:nvSpPr>
            <p:spPr bwMode="auto">
              <a:xfrm>
                <a:off x="1429" y="608"/>
                <a:ext cx="26" cy="26"/>
              </a:xfrm>
              <a:custGeom>
                <a:avLst/>
                <a:gdLst>
                  <a:gd name="T0" fmla="*/ 26 w 26"/>
                  <a:gd name="T1" fmla="*/ 10 h 26"/>
                  <a:gd name="T2" fmla="*/ 24 w 26"/>
                  <a:gd name="T3" fmla="*/ 5 h 26"/>
                  <a:gd name="T4" fmla="*/ 20 w 26"/>
                  <a:gd name="T5" fmla="*/ 2 h 26"/>
                  <a:gd name="T6" fmla="*/ 15 w 26"/>
                  <a:gd name="T7" fmla="*/ 0 h 26"/>
                  <a:gd name="T8" fmla="*/ 10 w 26"/>
                  <a:gd name="T9" fmla="*/ 0 h 26"/>
                  <a:gd name="T10" fmla="*/ 5 w 26"/>
                  <a:gd name="T11" fmla="*/ 2 h 26"/>
                  <a:gd name="T12" fmla="*/ 2 w 26"/>
                  <a:gd name="T13" fmla="*/ 6 h 26"/>
                  <a:gd name="T14" fmla="*/ 0 w 26"/>
                  <a:gd name="T15" fmla="*/ 11 h 26"/>
                  <a:gd name="T16" fmla="*/ 0 w 26"/>
                  <a:gd name="T17" fmla="*/ 16 h 26"/>
                  <a:gd name="T18" fmla="*/ 2 w 26"/>
                  <a:gd name="T19" fmla="*/ 21 h 26"/>
                  <a:gd name="T20" fmla="*/ 6 w 26"/>
                  <a:gd name="T21" fmla="*/ 24 h 26"/>
                  <a:gd name="T22" fmla="*/ 11 w 26"/>
                  <a:gd name="T23" fmla="*/ 26 h 26"/>
                  <a:gd name="T24" fmla="*/ 16 w 26"/>
                  <a:gd name="T25" fmla="*/ 26 h 26"/>
                  <a:gd name="T26" fmla="*/ 21 w 26"/>
                  <a:gd name="T27" fmla="*/ 24 h 26"/>
                  <a:gd name="T28" fmla="*/ 24 w 26"/>
                  <a:gd name="T29" fmla="*/ 20 h 26"/>
                  <a:gd name="T30" fmla="*/ 26 w 26"/>
                  <a:gd name="T31" fmla="*/ 15 h 26"/>
                  <a:gd name="T32" fmla="*/ 26 w 26"/>
                  <a:gd name="T33" fmla="*/ 10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26"/>
                  <a:gd name="T53" fmla="*/ 26 w 26"/>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26">
                    <a:moveTo>
                      <a:pt x="26" y="10"/>
                    </a:moveTo>
                    <a:lnTo>
                      <a:pt x="24" y="5"/>
                    </a:lnTo>
                    <a:lnTo>
                      <a:pt x="20" y="2"/>
                    </a:lnTo>
                    <a:lnTo>
                      <a:pt x="15" y="0"/>
                    </a:lnTo>
                    <a:lnTo>
                      <a:pt x="10" y="0"/>
                    </a:lnTo>
                    <a:lnTo>
                      <a:pt x="5" y="2"/>
                    </a:lnTo>
                    <a:lnTo>
                      <a:pt x="2" y="6"/>
                    </a:lnTo>
                    <a:lnTo>
                      <a:pt x="0" y="11"/>
                    </a:lnTo>
                    <a:lnTo>
                      <a:pt x="0" y="16"/>
                    </a:lnTo>
                    <a:lnTo>
                      <a:pt x="2" y="21"/>
                    </a:lnTo>
                    <a:lnTo>
                      <a:pt x="6" y="24"/>
                    </a:lnTo>
                    <a:lnTo>
                      <a:pt x="11" y="26"/>
                    </a:lnTo>
                    <a:lnTo>
                      <a:pt x="16" y="26"/>
                    </a:lnTo>
                    <a:lnTo>
                      <a:pt x="21" y="24"/>
                    </a:lnTo>
                    <a:lnTo>
                      <a:pt x="24" y="20"/>
                    </a:lnTo>
                    <a:lnTo>
                      <a:pt x="26" y="15"/>
                    </a:lnTo>
                    <a:lnTo>
                      <a:pt x="26" y="10"/>
                    </a:lnTo>
                    <a:close/>
                  </a:path>
                </a:pathLst>
              </a:custGeom>
              <a:solidFill>
                <a:srgbClr val="D1DCE6"/>
              </a:solidFill>
              <a:ln w="9525">
                <a:noFill/>
                <a:round/>
                <a:headEnd/>
                <a:tailEnd/>
              </a:ln>
            </p:spPr>
            <p:txBody>
              <a:bodyPr>
                <a:prstTxWarp prst="textNoShape">
                  <a:avLst/>
                </a:prstTxWarp>
              </a:bodyPr>
              <a:lstStyle/>
              <a:p>
                <a:endParaRPr lang="en-US"/>
              </a:p>
            </p:txBody>
          </p:sp>
          <p:sp>
            <p:nvSpPr>
              <p:cNvPr id="62571" name="Freeform 590"/>
              <p:cNvSpPr>
                <a:spLocks noChangeAspect="1"/>
              </p:cNvSpPr>
              <p:nvPr/>
            </p:nvSpPr>
            <p:spPr bwMode="auto">
              <a:xfrm>
                <a:off x="1445" y="624"/>
                <a:ext cx="26" cy="26"/>
              </a:xfrm>
              <a:custGeom>
                <a:avLst/>
                <a:gdLst>
                  <a:gd name="T0" fmla="*/ 26 w 26"/>
                  <a:gd name="T1" fmla="*/ 10 h 26"/>
                  <a:gd name="T2" fmla="*/ 24 w 26"/>
                  <a:gd name="T3" fmla="*/ 5 h 26"/>
                  <a:gd name="T4" fmla="*/ 20 w 26"/>
                  <a:gd name="T5" fmla="*/ 2 h 26"/>
                  <a:gd name="T6" fmla="*/ 15 w 26"/>
                  <a:gd name="T7" fmla="*/ 0 h 26"/>
                  <a:gd name="T8" fmla="*/ 10 w 26"/>
                  <a:gd name="T9" fmla="*/ 0 h 26"/>
                  <a:gd name="T10" fmla="*/ 5 w 26"/>
                  <a:gd name="T11" fmla="*/ 2 h 26"/>
                  <a:gd name="T12" fmla="*/ 2 w 26"/>
                  <a:gd name="T13" fmla="*/ 6 h 26"/>
                  <a:gd name="T14" fmla="*/ 0 w 26"/>
                  <a:gd name="T15" fmla="*/ 11 h 26"/>
                  <a:gd name="T16" fmla="*/ 0 w 26"/>
                  <a:gd name="T17" fmla="*/ 16 h 26"/>
                  <a:gd name="T18" fmla="*/ 2 w 26"/>
                  <a:gd name="T19" fmla="*/ 21 h 26"/>
                  <a:gd name="T20" fmla="*/ 6 w 26"/>
                  <a:gd name="T21" fmla="*/ 24 h 26"/>
                  <a:gd name="T22" fmla="*/ 11 w 26"/>
                  <a:gd name="T23" fmla="*/ 26 h 26"/>
                  <a:gd name="T24" fmla="*/ 16 w 26"/>
                  <a:gd name="T25" fmla="*/ 26 h 26"/>
                  <a:gd name="T26" fmla="*/ 21 w 26"/>
                  <a:gd name="T27" fmla="*/ 24 h 26"/>
                  <a:gd name="T28" fmla="*/ 24 w 26"/>
                  <a:gd name="T29" fmla="*/ 20 h 26"/>
                  <a:gd name="T30" fmla="*/ 26 w 26"/>
                  <a:gd name="T31" fmla="*/ 15 h 26"/>
                  <a:gd name="T32" fmla="*/ 26 w 26"/>
                  <a:gd name="T33" fmla="*/ 10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26"/>
                  <a:gd name="T53" fmla="*/ 26 w 26"/>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26">
                    <a:moveTo>
                      <a:pt x="26" y="10"/>
                    </a:moveTo>
                    <a:lnTo>
                      <a:pt x="24" y="5"/>
                    </a:lnTo>
                    <a:lnTo>
                      <a:pt x="20" y="2"/>
                    </a:lnTo>
                    <a:lnTo>
                      <a:pt x="15" y="0"/>
                    </a:lnTo>
                    <a:lnTo>
                      <a:pt x="10" y="0"/>
                    </a:lnTo>
                    <a:lnTo>
                      <a:pt x="5" y="2"/>
                    </a:lnTo>
                    <a:lnTo>
                      <a:pt x="2" y="6"/>
                    </a:lnTo>
                    <a:lnTo>
                      <a:pt x="0" y="11"/>
                    </a:lnTo>
                    <a:lnTo>
                      <a:pt x="0" y="16"/>
                    </a:lnTo>
                    <a:lnTo>
                      <a:pt x="2" y="21"/>
                    </a:lnTo>
                    <a:lnTo>
                      <a:pt x="6" y="24"/>
                    </a:lnTo>
                    <a:lnTo>
                      <a:pt x="11" y="26"/>
                    </a:lnTo>
                    <a:lnTo>
                      <a:pt x="16" y="26"/>
                    </a:lnTo>
                    <a:lnTo>
                      <a:pt x="21" y="24"/>
                    </a:lnTo>
                    <a:lnTo>
                      <a:pt x="24" y="20"/>
                    </a:lnTo>
                    <a:lnTo>
                      <a:pt x="26" y="15"/>
                    </a:lnTo>
                    <a:lnTo>
                      <a:pt x="26" y="10"/>
                    </a:lnTo>
                    <a:close/>
                  </a:path>
                </a:pathLst>
              </a:custGeom>
              <a:solidFill>
                <a:srgbClr val="6B7680"/>
              </a:solidFill>
              <a:ln w="9525">
                <a:noFill/>
                <a:round/>
                <a:headEnd/>
                <a:tailEnd/>
              </a:ln>
            </p:spPr>
            <p:txBody>
              <a:bodyPr>
                <a:prstTxWarp prst="textNoShape">
                  <a:avLst/>
                </a:prstTxWarp>
              </a:bodyPr>
              <a:lstStyle/>
              <a:p>
                <a:endParaRPr lang="en-US"/>
              </a:p>
            </p:txBody>
          </p:sp>
          <p:sp>
            <p:nvSpPr>
              <p:cNvPr id="62572" name="Freeform 591"/>
              <p:cNvSpPr>
                <a:spLocks noChangeAspect="1"/>
              </p:cNvSpPr>
              <p:nvPr/>
            </p:nvSpPr>
            <p:spPr bwMode="auto">
              <a:xfrm>
                <a:off x="1437" y="616"/>
                <a:ext cx="26" cy="26"/>
              </a:xfrm>
              <a:custGeom>
                <a:avLst/>
                <a:gdLst>
                  <a:gd name="T0" fmla="*/ 26 w 26"/>
                  <a:gd name="T1" fmla="*/ 10 h 26"/>
                  <a:gd name="T2" fmla="*/ 24 w 26"/>
                  <a:gd name="T3" fmla="*/ 5 h 26"/>
                  <a:gd name="T4" fmla="*/ 20 w 26"/>
                  <a:gd name="T5" fmla="*/ 2 h 26"/>
                  <a:gd name="T6" fmla="*/ 15 w 26"/>
                  <a:gd name="T7" fmla="*/ 0 h 26"/>
                  <a:gd name="T8" fmla="*/ 10 w 26"/>
                  <a:gd name="T9" fmla="*/ 0 h 26"/>
                  <a:gd name="T10" fmla="*/ 5 w 26"/>
                  <a:gd name="T11" fmla="*/ 2 h 26"/>
                  <a:gd name="T12" fmla="*/ 2 w 26"/>
                  <a:gd name="T13" fmla="*/ 6 h 26"/>
                  <a:gd name="T14" fmla="*/ 0 w 26"/>
                  <a:gd name="T15" fmla="*/ 11 h 26"/>
                  <a:gd name="T16" fmla="*/ 0 w 26"/>
                  <a:gd name="T17" fmla="*/ 16 h 26"/>
                  <a:gd name="T18" fmla="*/ 2 w 26"/>
                  <a:gd name="T19" fmla="*/ 21 h 26"/>
                  <a:gd name="T20" fmla="*/ 6 w 26"/>
                  <a:gd name="T21" fmla="*/ 24 h 26"/>
                  <a:gd name="T22" fmla="*/ 11 w 26"/>
                  <a:gd name="T23" fmla="*/ 26 h 26"/>
                  <a:gd name="T24" fmla="*/ 16 w 26"/>
                  <a:gd name="T25" fmla="*/ 26 h 26"/>
                  <a:gd name="T26" fmla="*/ 21 w 26"/>
                  <a:gd name="T27" fmla="*/ 24 h 26"/>
                  <a:gd name="T28" fmla="*/ 24 w 26"/>
                  <a:gd name="T29" fmla="*/ 20 h 26"/>
                  <a:gd name="T30" fmla="*/ 26 w 26"/>
                  <a:gd name="T31" fmla="*/ 15 h 26"/>
                  <a:gd name="T32" fmla="*/ 26 w 26"/>
                  <a:gd name="T33" fmla="*/ 10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26"/>
                  <a:gd name="T53" fmla="*/ 26 w 26"/>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26">
                    <a:moveTo>
                      <a:pt x="26" y="10"/>
                    </a:moveTo>
                    <a:lnTo>
                      <a:pt x="24" y="5"/>
                    </a:lnTo>
                    <a:lnTo>
                      <a:pt x="20" y="2"/>
                    </a:lnTo>
                    <a:lnTo>
                      <a:pt x="15" y="0"/>
                    </a:lnTo>
                    <a:lnTo>
                      <a:pt x="10" y="0"/>
                    </a:lnTo>
                    <a:lnTo>
                      <a:pt x="5" y="2"/>
                    </a:lnTo>
                    <a:lnTo>
                      <a:pt x="2" y="6"/>
                    </a:lnTo>
                    <a:lnTo>
                      <a:pt x="0" y="11"/>
                    </a:lnTo>
                    <a:lnTo>
                      <a:pt x="0" y="16"/>
                    </a:lnTo>
                    <a:lnTo>
                      <a:pt x="2" y="21"/>
                    </a:lnTo>
                    <a:lnTo>
                      <a:pt x="6" y="24"/>
                    </a:lnTo>
                    <a:lnTo>
                      <a:pt x="11" y="26"/>
                    </a:lnTo>
                    <a:lnTo>
                      <a:pt x="16" y="26"/>
                    </a:lnTo>
                    <a:lnTo>
                      <a:pt x="21" y="24"/>
                    </a:lnTo>
                    <a:lnTo>
                      <a:pt x="24" y="20"/>
                    </a:lnTo>
                    <a:lnTo>
                      <a:pt x="26" y="15"/>
                    </a:lnTo>
                    <a:lnTo>
                      <a:pt x="26" y="10"/>
                    </a:lnTo>
                    <a:close/>
                  </a:path>
                </a:pathLst>
              </a:custGeom>
              <a:solidFill>
                <a:srgbClr val="B2C4D6"/>
              </a:solidFill>
              <a:ln w="9525">
                <a:noFill/>
                <a:round/>
                <a:headEnd/>
                <a:tailEnd/>
              </a:ln>
            </p:spPr>
            <p:txBody>
              <a:bodyPr>
                <a:prstTxWarp prst="textNoShape">
                  <a:avLst/>
                </a:prstTxWarp>
              </a:bodyPr>
              <a:lstStyle/>
              <a:p>
                <a:endParaRPr lang="en-US"/>
              </a:p>
            </p:txBody>
          </p:sp>
        </p:grpSp>
        <p:grpSp>
          <p:nvGrpSpPr>
            <p:cNvPr id="27" name="Group 592"/>
            <p:cNvGrpSpPr>
              <a:grpSpLocks noChangeAspect="1"/>
            </p:cNvGrpSpPr>
            <p:nvPr/>
          </p:nvGrpSpPr>
          <p:grpSpPr bwMode="auto">
            <a:xfrm>
              <a:off x="1368" y="544"/>
              <a:ext cx="85" cy="161"/>
              <a:chOff x="1368" y="544"/>
              <a:chExt cx="85" cy="161"/>
            </a:xfrm>
          </p:grpSpPr>
          <p:sp>
            <p:nvSpPr>
              <p:cNvPr id="62567" name="Freeform 593"/>
              <p:cNvSpPr>
                <a:spLocks noChangeAspect="1"/>
              </p:cNvSpPr>
              <p:nvPr/>
            </p:nvSpPr>
            <p:spPr bwMode="auto">
              <a:xfrm>
                <a:off x="1368" y="544"/>
                <a:ext cx="69" cy="145"/>
              </a:xfrm>
              <a:custGeom>
                <a:avLst/>
                <a:gdLst>
                  <a:gd name="T0" fmla="*/ 0 w 69"/>
                  <a:gd name="T1" fmla="*/ 0 h 145"/>
                  <a:gd name="T2" fmla="*/ 45 w 69"/>
                  <a:gd name="T3" fmla="*/ 44 h 145"/>
                  <a:gd name="T4" fmla="*/ 69 w 69"/>
                  <a:gd name="T5" fmla="*/ 145 h 145"/>
                  <a:gd name="T6" fmla="*/ 22 w 69"/>
                  <a:gd name="T7" fmla="*/ 96 h 145"/>
                  <a:gd name="T8" fmla="*/ 0 w 69"/>
                  <a:gd name="T9" fmla="*/ 0 h 145"/>
                  <a:gd name="T10" fmla="*/ 0 60000 65536"/>
                  <a:gd name="T11" fmla="*/ 0 60000 65536"/>
                  <a:gd name="T12" fmla="*/ 0 60000 65536"/>
                  <a:gd name="T13" fmla="*/ 0 60000 65536"/>
                  <a:gd name="T14" fmla="*/ 0 60000 65536"/>
                  <a:gd name="T15" fmla="*/ 0 w 69"/>
                  <a:gd name="T16" fmla="*/ 0 h 145"/>
                  <a:gd name="T17" fmla="*/ 69 w 69"/>
                  <a:gd name="T18" fmla="*/ 145 h 145"/>
                </a:gdLst>
                <a:ahLst/>
                <a:cxnLst>
                  <a:cxn ang="T10">
                    <a:pos x="T0" y="T1"/>
                  </a:cxn>
                  <a:cxn ang="T11">
                    <a:pos x="T2" y="T3"/>
                  </a:cxn>
                  <a:cxn ang="T12">
                    <a:pos x="T4" y="T5"/>
                  </a:cxn>
                  <a:cxn ang="T13">
                    <a:pos x="T6" y="T7"/>
                  </a:cxn>
                  <a:cxn ang="T14">
                    <a:pos x="T8" y="T9"/>
                  </a:cxn>
                </a:cxnLst>
                <a:rect l="T15" t="T16" r="T17" b="T18"/>
                <a:pathLst>
                  <a:path w="69" h="145">
                    <a:moveTo>
                      <a:pt x="0" y="0"/>
                    </a:moveTo>
                    <a:lnTo>
                      <a:pt x="45" y="44"/>
                    </a:lnTo>
                    <a:lnTo>
                      <a:pt x="69" y="145"/>
                    </a:lnTo>
                    <a:lnTo>
                      <a:pt x="22" y="96"/>
                    </a:lnTo>
                    <a:lnTo>
                      <a:pt x="0" y="0"/>
                    </a:lnTo>
                    <a:close/>
                  </a:path>
                </a:pathLst>
              </a:custGeom>
              <a:solidFill>
                <a:srgbClr val="8484E0"/>
              </a:solidFill>
              <a:ln w="9525">
                <a:noFill/>
                <a:round/>
                <a:headEnd/>
                <a:tailEnd/>
              </a:ln>
            </p:spPr>
            <p:txBody>
              <a:bodyPr>
                <a:prstTxWarp prst="textNoShape">
                  <a:avLst/>
                </a:prstTxWarp>
              </a:bodyPr>
              <a:lstStyle/>
              <a:p>
                <a:endParaRPr lang="en-US"/>
              </a:p>
            </p:txBody>
          </p:sp>
          <p:sp>
            <p:nvSpPr>
              <p:cNvPr id="62568" name="Freeform 594"/>
              <p:cNvSpPr>
                <a:spLocks noChangeAspect="1"/>
              </p:cNvSpPr>
              <p:nvPr/>
            </p:nvSpPr>
            <p:spPr bwMode="auto">
              <a:xfrm>
                <a:off x="1384" y="560"/>
                <a:ext cx="69" cy="145"/>
              </a:xfrm>
              <a:custGeom>
                <a:avLst/>
                <a:gdLst>
                  <a:gd name="T0" fmla="*/ 0 w 69"/>
                  <a:gd name="T1" fmla="*/ 0 h 145"/>
                  <a:gd name="T2" fmla="*/ 45 w 69"/>
                  <a:gd name="T3" fmla="*/ 44 h 145"/>
                  <a:gd name="T4" fmla="*/ 69 w 69"/>
                  <a:gd name="T5" fmla="*/ 145 h 145"/>
                  <a:gd name="T6" fmla="*/ 22 w 69"/>
                  <a:gd name="T7" fmla="*/ 96 h 145"/>
                  <a:gd name="T8" fmla="*/ 0 w 69"/>
                  <a:gd name="T9" fmla="*/ 0 h 145"/>
                  <a:gd name="T10" fmla="*/ 0 60000 65536"/>
                  <a:gd name="T11" fmla="*/ 0 60000 65536"/>
                  <a:gd name="T12" fmla="*/ 0 60000 65536"/>
                  <a:gd name="T13" fmla="*/ 0 60000 65536"/>
                  <a:gd name="T14" fmla="*/ 0 60000 65536"/>
                  <a:gd name="T15" fmla="*/ 0 w 69"/>
                  <a:gd name="T16" fmla="*/ 0 h 145"/>
                  <a:gd name="T17" fmla="*/ 69 w 69"/>
                  <a:gd name="T18" fmla="*/ 145 h 145"/>
                </a:gdLst>
                <a:ahLst/>
                <a:cxnLst>
                  <a:cxn ang="T10">
                    <a:pos x="T0" y="T1"/>
                  </a:cxn>
                  <a:cxn ang="T11">
                    <a:pos x="T2" y="T3"/>
                  </a:cxn>
                  <a:cxn ang="T12">
                    <a:pos x="T4" y="T5"/>
                  </a:cxn>
                  <a:cxn ang="T13">
                    <a:pos x="T6" y="T7"/>
                  </a:cxn>
                  <a:cxn ang="T14">
                    <a:pos x="T8" y="T9"/>
                  </a:cxn>
                </a:cxnLst>
                <a:rect l="T15" t="T16" r="T17" b="T18"/>
                <a:pathLst>
                  <a:path w="69" h="145">
                    <a:moveTo>
                      <a:pt x="0" y="0"/>
                    </a:moveTo>
                    <a:lnTo>
                      <a:pt x="45" y="44"/>
                    </a:lnTo>
                    <a:lnTo>
                      <a:pt x="69" y="145"/>
                    </a:lnTo>
                    <a:lnTo>
                      <a:pt x="22" y="96"/>
                    </a:lnTo>
                    <a:lnTo>
                      <a:pt x="0" y="0"/>
                    </a:lnTo>
                    <a:close/>
                  </a:path>
                </a:pathLst>
              </a:custGeom>
              <a:solidFill>
                <a:srgbClr val="1E1E7A"/>
              </a:solidFill>
              <a:ln w="9525">
                <a:noFill/>
                <a:round/>
                <a:headEnd/>
                <a:tailEnd/>
              </a:ln>
            </p:spPr>
            <p:txBody>
              <a:bodyPr>
                <a:prstTxWarp prst="textNoShape">
                  <a:avLst/>
                </a:prstTxWarp>
              </a:bodyPr>
              <a:lstStyle/>
              <a:p>
                <a:endParaRPr lang="en-US"/>
              </a:p>
            </p:txBody>
          </p:sp>
          <p:sp>
            <p:nvSpPr>
              <p:cNvPr id="62569" name="Freeform 595"/>
              <p:cNvSpPr>
                <a:spLocks noChangeAspect="1"/>
              </p:cNvSpPr>
              <p:nvPr/>
            </p:nvSpPr>
            <p:spPr bwMode="auto">
              <a:xfrm>
                <a:off x="1376" y="552"/>
                <a:ext cx="69" cy="145"/>
              </a:xfrm>
              <a:custGeom>
                <a:avLst/>
                <a:gdLst>
                  <a:gd name="T0" fmla="*/ 0 w 69"/>
                  <a:gd name="T1" fmla="*/ 0 h 145"/>
                  <a:gd name="T2" fmla="*/ 45 w 69"/>
                  <a:gd name="T3" fmla="*/ 44 h 145"/>
                  <a:gd name="T4" fmla="*/ 69 w 69"/>
                  <a:gd name="T5" fmla="*/ 145 h 145"/>
                  <a:gd name="T6" fmla="*/ 22 w 69"/>
                  <a:gd name="T7" fmla="*/ 96 h 145"/>
                  <a:gd name="T8" fmla="*/ 0 w 69"/>
                  <a:gd name="T9" fmla="*/ 0 h 145"/>
                  <a:gd name="T10" fmla="*/ 0 60000 65536"/>
                  <a:gd name="T11" fmla="*/ 0 60000 65536"/>
                  <a:gd name="T12" fmla="*/ 0 60000 65536"/>
                  <a:gd name="T13" fmla="*/ 0 60000 65536"/>
                  <a:gd name="T14" fmla="*/ 0 60000 65536"/>
                  <a:gd name="T15" fmla="*/ 0 w 69"/>
                  <a:gd name="T16" fmla="*/ 0 h 145"/>
                  <a:gd name="T17" fmla="*/ 69 w 69"/>
                  <a:gd name="T18" fmla="*/ 145 h 145"/>
                </a:gdLst>
                <a:ahLst/>
                <a:cxnLst>
                  <a:cxn ang="T10">
                    <a:pos x="T0" y="T1"/>
                  </a:cxn>
                  <a:cxn ang="T11">
                    <a:pos x="T2" y="T3"/>
                  </a:cxn>
                  <a:cxn ang="T12">
                    <a:pos x="T4" y="T5"/>
                  </a:cxn>
                  <a:cxn ang="T13">
                    <a:pos x="T6" y="T7"/>
                  </a:cxn>
                  <a:cxn ang="T14">
                    <a:pos x="T8" y="T9"/>
                  </a:cxn>
                </a:cxnLst>
                <a:rect l="T15" t="T16" r="T17" b="T18"/>
                <a:pathLst>
                  <a:path w="69" h="145">
                    <a:moveTo>
                      <a:pt x="0" y="0"/>
                    </a:moveTo>
                    <a:lnTo>
                      <a:pt x="45" y="44"/>
                    </a:lnTo>
                    <a:lnTo>
                      <a:pt x="69" y="145"/>
                    </a:lnTo>
                    <a:lnTo>
                      <a:pt x="22" y="96"/>
                    </a:lnTo>
                    <a:lnTo>
                      <a:pt x="0" y="0"/>
                    </a:lnTo>
                    <a:close/>
                  </a:path>
                </a:pathLst>
              </a:custGeom>
              <a:solidFill>
                <a:srgbClr val="3333CC"/>
              </a:solidFill>
              <a:ln w="9525">
                <a:noFill/>
                <a:round/>
                <a:headEnd/>
                <a:tailEnd/>
              </a:ln>
            </p:spPr>
            <p:txBody>
              <a:bodyPr>
                <a:prstTxWarp prst="textNoShape">
                  <a:avLst/>
                </a:prstTxWarp>
              </a:bodyPr>
              <a:lstStyle/>
              <a:p>
                <a:endParaRPr lang="en-US"/>
              </a:p>
            </p:txBody>
          </p:sp>
        </p:grpSp>
        <p:grpSp>
          <p:nvGrpSpPr>
            <p:cNvPr id="28" name="Group 596"/>
            <p:cNvGrpSpPr>
              <a:grpSpLocks noChangeAspect="1"/>
            </p:cNvGrpSpPr>
            <p:nvPr/>
          </p:nvGrpSpPr>
          <p:grpSpPr bwMode="auto">
            <a:xfrm>
              <a:off x="1387" y="646"/>
              <a:ext cx="83" cy="120"/>
              <a:chOff x="1387" y="646"/>
              <a:chExt cx="83" cy="120"/>
            </a:xfrm>
          </p:grpSpPr>
          <p:sp>
            <p:nvSpPr>
              <p:cNvPr id="62564" name="Freeform 597"/>
              <p:cNvSpPr>
                <a:spLocks noChangeAspect="1"/>
              </p:cNvSpPr>
              <p:nvPr/>
            </p:nvSpPr>
            <p:spPr bwMode="auto">
              <a:xfrm>
                <a:off x="1387" y="646"/>
                <a:ext cx="67" cy="104"/>
              </a:xfrm>
              <a:custGeom>
                <a:avLst/>
                <a:gdLst>
                  <a:gd name="T0" fmla="*/ 45 w 67"/>
                  <a:gd name="T1" fmla="*/ 0 h 104"/>
                  <a:gd name="T2" fmla="*/ 42 w 67"/>
                  <a:gd name="T3" fmla="*/ 1 h 104"/>
                  <a:gd name="T4" fmla="*/ 36 w 67"/>
                  <a:gd name="T5" fmla="*/ 2 h 104"/>
                  <a:gd name="T6" fmla="*/ 30 w 67"/>
                  <a:gd name="T7" fmla="*/ 3 h 104"/>
                  <a:gd name="T8" fmla="*/ 24 w 67"/>
                  <a:gd name="T9" fmla="*/ 5 h 104"/>
                  <a:gd name="T10" fmla="*/ 11 w 67"/>
                  <a:gd name="T11" fmla="*/ 7 h 104"/>
                  <a:gd name="T12" fmla="*/ 6 w 67"/>
                  <a:gd name="T13" fmla="*/ 9 h 104"/>
                  <a:gd name="T14" fmla="*/ 2 w 67"/>
                  <a:gd name="T15" fmla="*/ 10 h 104"/>
                  <a:gd name="T16" fmla="*/ 1 w 67"/>
                  <a:gd name="T17" fmla="*/ 16 h 104"/>
                  <a:gd name="T18" fmla="*/ 0 w 67"/>
                  <a:gd name="T19" fmla="*/ 23 h 104"/>
                  <a:gd name="T20" fmla="*/ 2 w 67"/>
                  <a:gd name="T21" fmla="*/ 40 h 104"/>
                  <a:gd name="T22" fmla="*/ 3 w 67"/>
                  <a:gd name="T23" fmla="*/ 48 h 104"/>
                  <a:gd name="T24" fmla="*/ 4 w 67"/>
                  <a:gd name="T25" fmla="*/ 54 h 104"/>
                  <a:gd name="T26" fmla="*/ 5 w 67"/>
                  <a:gd name="T27" fmla="*/ 58 h 104"/>
                  <a:gd name="T28" fmla="*/ 5 w 67"/>
                  <a:gd name="T29" fmla="*/ 60 h 104"/>
                  <a:gd name="T30" fmla="*/ 5 w 67"/>
                  <a:gd name="T31" fmla="*/ 62 h 104"/>
                  <a:gd name="T32" fmla="*/ 7 w 67"/>
                  <a:gd name="T33" fmla="*/ 66 h 104"/>
                  <a:gd name="T34" fmla="*/ 9 w 67"/>
                  <a:gd name="T35" fmla="*/ 72 h 104"/>
                  <a:gd name="T36" fmla="*/ 11 w 67"/>
                  <a:gd name="T37" fmla="*/ 80 h 104"/>
                  <a:gd name="T38" fmla="*/ 15 w 67"/>
                  <a:gd name="T39" fmla="*/ 87 h 104"/>
                  <a:gd name="T40" fmla="*/ 18 w 67"/>
                  <a:gd name="T41" fmla="*/ 95 h 104"/>
                  <a:gd name="T42" fmla="*/ 22 w 67"/>
                  <a:gd name="T43" fmla="*/ 100 h 104"/>
                  <a:gd name="T44" fmla="*/ 26 w 67"/>
                  <a:gd name="T45" fmla="*/ 104 h 104"/>
                  <a:gd name="T46" fmla="*/ 38 w 67"/>
                  <a:gd name="T47" fmla="*/ 101 h 104"/>
                  <a:gd name="T48" fmla="*/ 49 w 67"/>
                  <a:gd name="T49" fmla="*/ 98 h 104"/>
                  <a:gd name="T50" fmla="*/ 59 w 67"/>
                  <a:gd name="T51" fmla="*/ 95 h 104"/>
                  <a:gd name="T52" fmla="*/ 67 w 67"/>
                  <a:gd name="T53" fmla="*/ 93 h 104"/>
                  <a:gd name="T54" fmla="*/ 45 w 67"/>
                  <a:gd name="T55" fmla="*/ 0 h 1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7"/>
                  <a:gd name="T85" fmla="*/ 0 h 104"/>
                  <a:gd name="T86" fmla="*/ 67 w 67"/>
                  <a:gd name="T87" fmla="*/ 104 h 10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7" h="104">
                    <a:moveTo>
                      <a:pt x="45" y="0"/>
                    </a:moveTo>
                    <a:lnTo>
                      <a:pt x="42" y="1"/>
                    </a:lnTo>
                    <a:lnTo>
                      <a:pt x="36" y="2"/>
                    </a:lnTo>
                    <a:lnTo>
                      <a:pt x="30" y="3"/>
                    </a:lnTo>
                    <a:lnTo>
                      <a:pt x="24" y="5"/>
                    </a:lnTo>
                    <a:lnTo>
                      <a:pt x="11" y="7"/>
                    </a:lnTo>
                    <a:lnTo>
                      <a:pt x="6" y="9"/>
                    </a:lnTo>
                    <a:lnTo>
                      <a:pt x="2" y="10"/>
                    </a:lnTo>
                    <a:lnTo>
                      <a:pt x="1" y="16"/>
                    </a:lnTo>
                    <a:lnTo>
                      <a:pt x="0" y="23"/>
                    </a:lnTo>
                    <a:lnTo>
                      <a:pt x="2" y="40"/>
                    </a:lnTo>
                    <a:lnTo>
                      <a:pt x="3" y="48"/>
                    </a:lnTo>
                    <a:lnTo>
                      <a:pt x="4" y="54"/>
                    </a:lnTo>
                    <a:lnTo>
                      <a:pt x="5" y="58"/>
                    </a:lnTo>
                    <a:lnTo>
                      <a:pt x="5" y="60"/>
                    </a:lnTo>
                    <a:lnTo>
                      <a:pt x="5" y="62"/>
                    </a:lnTo>
                    <a:lnTo>
                      <a:pt x="7" y="66"/>
                    </a:lnTo>
                    <a:lnTo>
                      <a:pt x="9" y="72"/>
                    </a:lnTo>
                    <a:lnTo>
                      <a:pt x="11" y="80"/>
                    </a:lnTo>
                    <a:lnTo>
                      <a:pt x="15" y="87"/>
                    </a:lnTo>
                    <a:lnTo>
                      <a:pt x="18" y="95"/>
                    </a:lnTo>
                    <a:lnTo>
                      <a:pt x="22" y="100"/>
                    </a:lnTo>
                    <a:lnTo>
                      <a:pt x="26" y="104"/>
                    </a:lnTo>
                    <a:lnTo>
                      <a:pt x="38" y="101"/>
                    </a:lnTo>
                    <a:lnTo>
                      <a:pt x="49" y="98"/>
                    </a:lnTo>
                    <a:lnTo>
                      <a:pt x="59" y="95"/>
                    </a:lnTo>
                    <a:lnTo>
                      <a:pt x="67" y="93"/>
                    </a:lnTo>
                    <a:lnTo>
                      <a:pt x="45" y="0"/>
                    </a:lnTo>
                    <a:close/>
                  </a:path>
                </a:pathLst>
              </a:custGeom>
              <a:solidFill>
                <a:srgbClr val="9CB3CB"/>
              </a:solidFill>
              <a:ln w="9525">
                <a:noFill/>
                <a:round/>
                <a:headEnd/>
                <a:tailEnd/>
              </a:ln>
            </p:spPr>
            <p:txBody>
              <a:bodyPr>
                <a:prstTxWarp prst="textNoShape">
                  <a:avLst/>
                </a:prstTxWarp>
              </a:bodyPr>
              <a:lstStyle/>
              <a:p>
                <a:endParaRPr lang="en-US"/>
              </a:p>
            </p:txBody>
          </p:sp>
          <p:sp>
            <p:nvSpPr>
              <p:cNvPr id="62565" name="Freeform 598"/>
              <p:cNvSpPr>
                <a:spLocks noChangeAspect="1"/>
              </p:cNvSpPr>
              <p:nvPr/>
            </p:nvSpPr>
            <p:spPr bwMode="auto">
              <a:xfrm>
                <a:off x="1403" y="662"/>
                <a:ext cx="67" cy="104"/>
              </a:xfrm>
              <a:custGeom>
                <a:avLst/>
                <a:gdLst>
                  <a:gd name="T0" fmla="*/ 45 w 67"/>
                  <a:gd name="T1" fmla="*/ 0 h 104"/>
                  <a:gd name="T2" fmla="*/ 42 w 67"/>
                  <a:gd name="T3" fmla="*/ 1 h 104"/>
                  <a:gd name="T4" fmla="*/ 36 w 67"/>
                  <a:gd name="T5" fmla="*/ 2 h 104"/>
                  <a:gd name="T6" fmla="*/ 30 w 67"/>
                  <a:gd name="T7" fmla="*/ 3 h 104"/>
                  <a:gd name="T8" fmla="*/ 24 w 67"/>
                  <a:gd name="T9" fmla="*/ 5 h 104"/>
                  <a:gd name="T10" fmla="*/ 11 w 67"/>
                  <a:gd name="T11" fmla="*/ 7 h 104"/>
                  <a:gd name="T12" fmla="*/ 6 w 67"/>
                  <a:gd name="T13" fmla="*/ 9 h 104"/>
                  <a:gd name="T14" fmla="*/ 2 w 67"/>
                  <a:gd name="T15" fmla="*/ 10 h 104"/>
                  <a:gd name="T16" fmla="*/ 1 w 67"/>
                  <a:gd name="T17" fmla="*/ 16 h 104"/>
                  <a:gd name="T18" fmla="*/ 0 w 67"/>
                  <a:gd name="T19" fmla="*/ 23 h 104"/>
                  <a:gd name="T20" fmla="*/ 2 w 67"/>
                  <a:gd name="T21" fmla="*/ 40 h 104"/>
                  <a:gd name="T22" fmla="*/ 3 w 67"/>
                  <a:gd name="T23" fmla="*/ 48 h 104"/>
                  <a:gd name="T24" fmla="*/ 4 w 67"/>
                  <a:gd name="T25" fmla="*/ 54 h 104"/>
                  <a:gd name="T26" fmla="*/ 5 w 67"/>
                  <a:gd name="T27" fmla="*/ 58 h 104"/>
                  <a:gd name="T28" fmla="*/ 5 w 67"/>
                  <a:gd name="T29" fmla="*/ 60 h 104"/>
                  <a:gd name="T30" fmla="*/ 5 w 67"/>
                  <a:gd name="T31" fmla="*/ 62 h 104"/>
                  <a:gd name="T32" fmla="*/ 7 w 67"/>
                  <a:gd name="T33" fmla="*/ 66 h 104"/>
                  <a:gd name="T34" fmla="*/ 9 w 67"/>
                  <a:gd name="T35" fmla="*/ 72 h 104"/>
                  <a:gd name="T36" fmla="*/ 11 w 67"/>
                  <a:gd name="T37" fmla="*/ 80 h 104"/>
                  <a:gd name="T38" fmla="*/ 15 w 67"/>
                  <a:gd name="T39" fmla="*/ 87 h 104"/>
                  <a:gd name="T40" fmla="*/ 18 w 67"/>
                  <a:gd name="T41" fmla="*/ 95 h 104"/>
                  <a:gd name="T42" fmla="*/ 22 w 67"/>
                  <a:gd name="T43" fmla="*/ 100 h 104"/>
                  <a:gd name="T44" fmla="*/ 26 w 67"/>
                  <a:gd name="T45" fmla="*/ 104 h 104"/>
                  <a:gd name="T46" fmla="*/ 38 w 67"/>
                  <a:gd name="T47" fmla="*/ 101 h 104"/>
                  <a:gd name="T48" fmla="*/ 49 w 67"/>
                  <a:gd name="T49" fmla="*/ 98 h 104"/>
                  <a:gd name="T50" fmla="*/ 59 w 67"/>
                  <a:gd name="T51" fmla="*/ 95 h 104"/>
                  <a:gd name="T52" fmla="*/ 67 w 67"/>
                  <a:gd name="T53" fmla="*/ 93 h 104"/>
                  <a:gd name="T54" fmla="*/ 45 w 67"/>
                  <a:gd name="T55" fmla="*/ 0 h 1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7"/>
                  <a:gd name="T85" fmla="*/ 0 h 104"/>
                  <a:gd name="T86" fmla="*/ 67 w 67"/>
                  <a:gd name="T87" fmla="*/ 104 h 10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7" h="104">
                    <a:moveTo>
                      <a:pt x="45" y="0"/>
                    </a:moveTo>
                    <a:lnTo>
                      <a:pt x="42" y="1"/>
                    </a:lnTo>
                    <a:lnTo>
                      <a:pt x="36" y="2"/>
                    </a:lnTo>
                    <a:lnTo>
                      <a:pt x="30" y="3"/>
                    </a:lnTo>
                    <a:lnTo>
                      <a:pt x="24" y="5"/>
                    </a:lnTo>
                    <a:lnTo>
                      <a:pt x="11" y="7"/>
                    </a:lnTo>
                    <a:lnTo>
                      <a:pt x="6" y="9"/>
                    </a:lnTo>
                    <a:lnTo>
                      <a:pt x="2" y="10"/>
                    </a:lnTo>
                    <a:lnTo>
                      <a:pt x="1" y="16"/>
                    </a:lnTo>
                    <a:lnTo>
                      <a:pt x="0" y="23"/>
                    </a:lnTo>
                    <a:lnTo>
                      <a:pt x="2" y="40"/>
                    </a:lnTo>
                    <a:lnTo>
                      <a:pt x="3" y="48"/>
                    </a:lnTo>
                    <a:lnTo>
                      <a:pt x="4" y="54"/>
                    </a:lnTo>
                    <a:lnTo>
                      <a:pt x="5" y="58"/>
                    </a:lnTo>
                    <a:lnTo>
                      <a:pt x="5" y="60"/>
                    </a:lnTo>
                    <a:lnTo>
                      <a:pt x="5" y="62"/>
                    </a:lnTo>
                    <a:lnTo>
                      <a:pt x="7" y="66"/>
                    </a:lnTo>
                    <a:lnTo>
                      <a:pt x="9" y="72"/>
                    </a:lnTo>
                    <a:lnTo>
                      <a:pt x="11" y="80"/>
                    </a:lnTo>
                    <a:lnTo>
                      <a:pt x="15" y="87"/>
                    </a:lnTo>
                    <a:lnTo>
                      <a:pt x="18" y="95"/>
                    </a:lnTo>
                    <a:lnTo>
                      <a:pt x="22" y="100"/>
                    </a:lnTo>
                    <a:lnTo>
                      <a:pt x="26" y="104"/>
                    </a:lnTo>
                    <a:lnTo>
                      <a:pt x="38" y="101"/>
                    </a:lnTo>
                    <a:lnTo>
                      <a:pt x="49" y="98"/>
                    </a:lnTo>
                    <a:lnTo>
                      <a:pt x="59" y="95"/>
                    </a:lnTo>
                    <a:lnTo>
                      <a:pt x="67" y="93"/>
                    </a:lnTo>
                    <a:lnTo>
                      <a:pt x="45" y="0"/>
                    </a:lnTo>
                    <a:close/>
                  </a:path>
                </a:pathLst>
              </a:custGeom>
              <a:solidFill>
                <a:srgbClr val="364D65"/>
              </a:solidFill>
              <a:ln w="9525">
                <a:noFill/>
                <a:round/>
                <a:headEnd/>
                <a:tailEnd/>
              </a:ln>
            </p:spPr>
            <p:txBody>
              <a:bodyPr>
                <a:prstTxWarp prst="textNoShape">
                  <a:avLst/>
                </a:prstTxWarp>
              </a:bodyPr>
              <a:lstStyle/>
              <a:p>
                <a:endParaRPr lang="en-US"/>
              </a:p>
            </p:txBody>
          </p:sp>
          <p:sp>
            <p:nvSpPr>
              <p:cNvPr id="62566" name="Freeform 599"/>
              <p:cNvSpPr>
                <a:spLocks noChangeAspect="1"/>
              </p:cNvSpPr>
              <p:nvPr/>
            </p:nvSpPr>
            <p:spPr bwMode="auto">
              <a:xfrm>
                <a:off x="1395" y="654"/>
                <a:ext cx="67" cy="104"/>
              </a:xfrm>
              <a:custGeom>
                <a:avLst/>
                <a:gdLst>
                  <a:gd name="T0" fmla="*/ 45 w 67"/>
                  <a:gd name="T1" fmla="*/ 0 h 104"/>
                  <a:gd name="T2" fmla="*/ 42 w 67"/>
                  <a:gd name="T3" fmla="*/ 1 h 104"/>
                  <a:gd name="T4" fmla="*/ 36 w 67"/>
                  <a:gd name="T5" fmla="*/ 2 h 104"/>
                  <a:gd name="T6" fmla="*/ 30 w 67"/>
                  <a:gd name="T7" fmla="*/ 3 h 104"/>
                  <a:gd name="T8" fmla="*/ 24 w 67"/>
                  <a:gd name="T9" fmla="*/ 5 h 104"/>
                  <a:gd name="T10" fmla="*/ 11 w 67"/>
                  <a:gd name="T11" fmla="*/ 7 h 104"/>
                  <a:gd name="T12" fmla="*/ 6 w 67"/>
                  <a:gd name="T13" fmla="*/ 9 h 104"/>
                  <a:gd name="T14" fmla="*/ 2 w 67"/>
                  <a:gd name="T15" fmla="*/ 10 h 104"/>
                  <a:gd name="T16" fmla="*/ 1 w 67"/>
                  <a:gd name="T17" fmla="*/ 16 h 104"/>
                  <a:gd name="T18" fmla="*/ 0 w 67"/>
                  <a:gd name="T19" fmla="*/ 23 h 104"/>
                  <a:gd name="T20" fmla="*/ 2 w 67"/>
                  <a:gd name="T21" fmla="*/ 40 h 104"/>
                  <a:gd name="T22" fmla="*/ 3 w 67"/>
                  <a:gd name="T23" fmla="*/ 48 h 104"/>
                  <a:gd name="T24" fmla="*/ 4 w 67"/>
                  <a:gd name="T25" fmla="*/ 54 h 104"/>
                  <a:gd name="T26" fmla="*/ 5 w 67"/>
                  <a:gd name="T27" fmla="*/ 58 h 104"/>
                  <a:gd name="T28" fmla="*/ 5 w 67"/>
                  <a:gd name="T29" fmla="*/ 60 h 104"/>
                  <a:gd name="T30" fmla="*/ 5 w 67"/>
                  <a:gd name="T31" fmla="*/ 62 h 104"/>
                  <a:gd name="T32" fmla="*/ 7 w 67"/>
                  <a:gd name="T33" fmla="*/ 66 h 104"/>
                  <a:gd name="T34" fmla="*/ 9 w 67"/>
                  <a:gd name="T35" fmla="*/ 72 h 104"/>
                  <a:gd name="T36" fmla="*/ 11 w 67"/>
                  <a:gd name="T37" fmla="*/ 80 h 104"/>
                  <a:gd name="T38" fmla="*/ 15 w 67"/>
                  <a:gd name="T39" fmla="*/ 87 h 104"/>
                  <a:gd name="T40" fmla="*/ 18 w 67"/>
                  <a:gd name="T41" fmla="*/ 95 h 104"/>
                  <a:gd name="T42" fmla="*/ 22 w 67"/>
                  <a:gd name="T43" fmla="*/ 100 h 104"/>
                  <a:gd name="T44" fmla="*/ 26 w 67"/>
                  <a:gd name="T45" fmla="*/ 104 h 104"/>
                  <a:gd name="T46" fmla="*/ 38 w 67"/>
                  <a:gd name="T47" fmla="*/ 101 h 104"/>
                  <a:gd name="T48" fmla="*/ 49 w 67"/>
                  <a:gd name="T49" fmla="*/ 98 h 104"/>
                  <a:gd name="T50" fmla="*/ 59 w 67"/>
                  <a:gd name="T51" fmla="*/ 95 h 104"/>
                  <a:gd name="T52" fmla="*/ 67 w 67"/>
                  <a:gd name="T53" fmla="*/ 93 h 104"/>
                  <a:gd name="T54" fmla="*/ 45 w 67"/>
                  <a:gd name="T55" fmla="*/ 0 h 1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7"/>
                  <a:gd name="T85" fmla="*/ 0 h 104"/>
                  <a:gd name="T86" fmla="*/ 67 w 67"/>
                  <a:gd name="T87" fmla="*/ 104 h 10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7" h="104">
                    <a:moveTo>
                      <a:pt x="45" y="0"/>
                    </a:moveTo>
                    <a:lnTo>
                      <a:pt x="42" y="1"/>
                    </a:lnTo>
                    <a:lnTo>
                      <a:pt x="36" y="2"/>
                    </a:lnTo>
                    <a:lnTo>
                      <a:pt x="30" y="3"/>
                    </a:lnTo>
                    <a:lnTo>
                      <a:pt x="24" y="5"/>
                    </a:lnTo>
                    <a:lnTo>
                      <a:pt x="11" y="7"/>
                    </a:lnTo>
                    <a:lnTo>
                      <a:pt x="6" y="9"/>
                    </a:lnTo>
                    <a:lnTo>
                      <a:pt x="2" y="10"/>
                    </a:lnTo>
                    <a:lnTo>
                      <a:pt x="1" y="16"/>
                    </a:lnTo>
                    <a:lnTo>
                      <a:pt x="0" y="23"/>
                    </a:lnTo>
                    <a:lnTo>
                      <a:pt x="2" y="40"/>
                    </a:lnTo>
                    <a:lnTo>
                      <a:pt x="3" y="48"/>
                    </a:lnTo>
                    <a:lnTo>
                      <a:pt x="4" y="54"/>
                    </a:lnTo>
                    <a:lnTo>
                      <a:pt x="5" y="58"/>
                    </a:lnTo>
                    <a:lnTo>
                      <a:pt x="5" y="60"/>
                    </a:lnTo>
                    <a:lnTo>
                      <a:pt x="5" y="62"/>
                    </a:lnTo>
                    <a:lnTo>
                      <a:pt x="7" y="66"/>
                    </a:lnTo>
                    <a:lnTo>
                      <a:pt x="9" y="72"/>
                    </a:lnTo>
                    <a:lnTo>
                      <a:pt x="11" y="80"/>
                    </a:lnTo>
                    <a:lnTo>
                      <a:pt x="15" y="87"/>
                    </a:lnTo>
                    <a:lnTo>
                      <a:pt x="18" y="95"/>
                    </a:lnTo>
                    <a:lnTo>
                      <a:pt x="22" y="100"/>
                    </a:lnTo>
                    <a:lnTo>
                      <a:pt x="26" y="104"/>
                    </a:lnTo>
                    <a:lnTo>
                      <a:pt x="38" y="101"/>
                    </a:lnTo>
                    <a:lnTo>
                      <a:pt x="49" y="98"/>
                    </a:lnTo>
                    <a:lnTo>
                      <a:pt x="59" y="95"/>
                    </a:lnTo>
                    <a:lnTo>
                      <a:pt x="67" y="93"/>
                    </a:lnTo>
                    <a:lnTo>
                      <a:pt x="45" y="0"/>
                    </a:lnTo>
                    <a:close/>
                  </a:path>
                </a:pathLst>
              </a:custGeom>
              <a:solidFill>
                <a:srgbClr val="5A81A8"/>
              </a:solidFill>
              <a:ln w="9525">
                <a:noFill/>
                <a:round/>
                <a:headEnd/>
                <a:tailEnd/>
              </a:ln>
            </p:spPr>
            <p:txBody>
              <a:bodyPr>
                <a:prstTxWarp prst="textNoShape">
                  <a:avLst/>
                </a:prstTxWarp>
              </a:bodyPr>
              <a:lstStyle/>
              <a:p>
                <a:endParaRPr lang="en-US"/>
              </a:p>
            </p:txBody>
          </p:sp>
        </p:grpSp>
        <p:grpSp>
          <p:nvGrpSpPr>
            <p:cNvPr id="29" name="Group 600"/>
            <p:cNvGrpSpPr>
              <a:grpSpLocks noChangeAspect="1"/>
            </p:cNvGrpSpPr>
            <p:nvPr/>
          </p:nvGrpSpPr>
          <p:grpSpPr bwMode="auto">
            <a:xfrm>
              <a:off x="1428" y="645"/>
              <a:ext cx="45" cy="109"/>
              <a:chOff x="1428" y="645"/>
              <a:chExt cx="45" cy="109"/>
            </a:xfrm>
          </p:grpSpPr>
          <p:sp>
            <p:nvSpPr>
              <p:cNvPr id="62561" name="Freeform 601"/>
              <p:cNvSpPr>
                <a:spLocks noChangeAspect="1"/>
              </p:cNvSpPr>
              <p:nvPr/>
            </p:nvSpPr>
            <p:spPr bwMode="auto">
              <a:xfrm>
                <a:off x="1428" y="645"/>
                <a:ext cx="29" cy="93"/>
              </a:xfrm>
              <a:custGeom>
                <a:avLst/>
                <a:gdLst>
                  <a:gd name="T0" fmla="*/ 24 w 29"/>
                  <a:gd name="T1" fmla="*/ 44 h 93"/>
                  <a:gd name="T2" fmla="*/ 19 w 29"/>
                  <a:gd name="T3" fmla="*/ 26 h 93"/>
                  <a:gd name="T4" fmla="*/ 16 w 29"/>
                  <a:gd name="T5" fmla="*/ 19 h 93"/>
                  <a:gd name="T6" fmla="*/ 13 w 29"/>
                  <a:gd name="T7" fmla="*/ 12 h 93"/>
                  <a:gd name="T8" fmla="*/ 10 w 29"/>
                  <a:gd name="T9" fmla="*/ 7 h 93"/>
                  <a:gd name="T10" fmla="*/ 8 w 29"/>
                  <a:gd name="T11" fmla="*/ 3 h 93"/>
                  <a:gd name="T12" fmla="*/ 5 w 29"/>
                  <a:gd name="T13" fmla="*/ 1 h 93"/>
                  <a:gd name="T14" fmla="*/ 3 w 29"/>
                  <a:gd name="T15" fmla="*/ 0 h 93"/>
                  <a:gd name="T16" fmla="*/ 1 w 29"/>
                  <a:gd name="T17" fmla="*/ 2 h 93"/>
                  <a:gd name="T18" fmla="*/ 0 w 29"/>
                  <a:gd name="T19" fmla="*/ 5 h 93"/>
                  <a:gd name="T20" fmla="*/ 0 w 29"/>
                  <a:gd name="T21" fmla="*/ 10 h 93"/>
                  <a:gd name="T22" fmla="*/ 0 w 29"/>
                  <a:gd name="T23" fmla="*/ 16 h 93"/>
                  <a:gd name="T24" fmla="*/ 0 w 29"/>
                  <a:gd name="T25" fmla="*/ 23 h 93"/>
                  <a:gd name="T26" fmla="*/ 1 w 29"/>
                  <a:gd name="T27" fmla="*/ 31 h 93"/>
                  <a:gd name="T28" fmla="*/ 5 w 29"/>
                  <a:gd name="T29" fmla="*/ 49 h 93"/>
                  <a:gd name="T30" fmla="*/ 10 w 29"/>
                  <a:gd name="T31" fmla="*/ 67 h 93"/>
                  <a:gd name="T32" fmla="*/ 13 w 29"/>
                  <a:gd name="T33" fmla="*/ 74 h 93"/>
                  <a:gd name="T34" fmla="*/ 16 w 29"/>
                  <a:gd name="T35" fmla="*/ 81 h 93"/>
                  <a:gd name="T36" fmla="*/ 19 w 29"/>
                  <a:gd name="T37" fmla="*/ 86 h 93"/>
                  <a:gd name="T38" fmla="*/ 21 w 29"/>
                  <a:gd name="T39" fmla="*/ 90 h 93"/>
                  <a:gd name="T40" fmla="*/ 24 w 29"/>
                  <a:gd name="T41" fmla="*/ 92 h 93"/>
                  <a:gd name="T42" fmla="*/ 26 w 29"/>
                  <a:gd name="T43" fmla="*/ 93 h 93"/>
                  <a:gd name="T44" fmla="*/ 28 w 29"/>
                  <a:gd name="T45" fmla="*/ 91 h 93"/>
                  <a:gd name="T46" fmla="*/ 29 w 29"/>
                  <a:gd name="T47" fmla="*/ 88 h 93"/>
                  <a:gd name="T48" fmla="*/ 29 w 29"/>
                  <a:gd name="T49" fmla="*/ 84 h 93"/>
                  <a:gd name="T50" fmla="*/ 29 w 29"/>
                  <a:gd name="T51" fmla="*/ 78 h 93"/>
                  <a:gd name="T52" fmla="*/ 29 w 29"/>
                  <a:gd name="T53" fmla="*/ 70 h 93"/>
                  <a:gd name="T54" fmla="*/ 28 w 29"/>
                  <a:gd name="T55" fmla="*/ 62 h 93"/>
                  <a:gd name="T56" fmla="*/ 24 w 29"/>
                  <a:gd name="T57" fmla="*/ 44 h 9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93"/>
                  <a:gd name="T89" fmla="*/ 29 w 29"/>
                  <a:gd name="T90" fmla="*/ 93 h 9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93">
                    <a:moveTo>
                      <a:pt x="24" y="44"/>
                    </a:moveTo>
                    <a:lnTo>
                      <a:pt x="19" y="26"/>
                    </a:lnTo>
                    <a:lnTo>
                      <a:pt x="16" y="19"/>
                    </a:lnTo>
                    <a:lnTo>
                      <a:pt x="13" y="12"/>
                    </a:lnTo>
                    <a:lnTo>
                      <a:pt x="10" y="7"/>
                    </a:lnTo>
                    <a:lnTo>
                      <a:pt x="8" y="3"/>
                    </a:lnTo>
                    <a:lnTo>
                      <a:pt x="5" y="1"/>
                    </a:lnTo>
                    <a:lnTo>
                      <a:pt x="3" y="0"/>
                    </a:lnTo>
                    <a:lnTo>
                      <a:pt x="1" y="2"/>
                    </a:lnTo>
                    <a:lnTo>
                      <a:pt x="0" y="5"/>
                    </a:lnTo>
                    <a:lnTo>
                      <a:pt x="0" y="10"/>
                    </a:lnTo>
                    <a:lnTo>
                      <a:pt x="0" y="16"/>
                    </a:lnTo>
                    <a:lnTo>
                      <a:pt x="0" y="23"/>
                    </a:lnTo>
                    <a:lnTo>
                      <a:pt x="1" y="31"/>
                    </a:lnTo>
                    <a:lnTo>
                      <a:pt x="5" y="49"/>
                    </a:lnTo>
                    <a:lnTo>
                      <a:pt x="10" y="67"/>
                    </a:lnTo>
                    <a:lnTo>
                      <a:pt x="13" y="74"/>
                    </a:lnTo>
                    <a:lnTo>
                      <a:pt x="16" y="81"/>
                    </a:lnTo>
                    <a:lnTo>
                      <a:pt x="19" y="86"/>
                    </a:lnTo>
                    <a:lnTo>
                      <a:pt x="21" y="90"/>
                    </a:lnTo>
                    <a:lnTo>
                      <a:pt x="24" y="92"/>
                    </a:lnTo>
                    <a:lnTo>
                      <a:pt x="26" y="93"/>
                    </a:lnTo>
                    <a:lnTo>
                      <a:pt x="28" y="91"/>
                    </a:lnTo>
                    <a:lnTo>
                      <a:pt x="29" y="88"/>
                    </a:lnTo>
                    <a:lnTo>
                      <a:pt x="29" y="84"/>
                    </a:lnTo>
                    <a:lnTo>
                      <a:pt x="29" y="78"/>
                    </a:lnTo>
                    <a:lnTo>
                      <a:pt x="29" y="70"/>
                    </a:lnTo>
                    <a:lnTo>
                      <a:pt x="28" y="62"/>
                    </a:lnTo>
                    <a:lnTo>
                      <a:pt x="24" y="44"/>
                    </a:lnTo>
                    <a:close/>
                  </a:path>
                </a:pathLst>
              </a:custGeom>
              <a:solidFill>
                <a:srgbClr val="C2D0DF"/>
              </a:solidFill>
              <a:ln w="9525">
                <a:noFill/>
                <a:round/>
                <a:headEnd/>
                <a:tailEnd/>
              </a:ln>
            </p:spPr>
            <p:txBody>
              <a:bodyPr>
                <a:prstTxWarp prst="textNoShape">
                  <a:avLst/>
                </a:prstTxWarp>
              </a:bodyPr>
              <a:lstStyle/>
              <a:p>
                <a:endParaRPr lang="en-US"/>
              </a:p>
            </p:txBody>
          </p:sp>
          <p:sp>
            <p:nvSpPr>
              <p:cNvPr id="62562" name="Freeform 602"/>
              <p:cNvSpPr>
                <a:spLocks noChangeAspect="1"/>
              </p:cNvSpPr>
              <p:nvPr/>
            </p:nvSpPr>
            <p:spPr bwMode="auto">
              <a:xfrm>
                <a:off x="1444" y="661"/>
                <a:ext cx="29" cy="93"/>
              </a:xfrm>
              <a:custGeom>
                <a:avLst/>
                <a:gdLst>
                  <a:gd name="T0" fmla="*/ 24 w 29"/>
                  <a:gd name="T1" fmla="*/ 44 h 93"/>
                  <a:gd name="T2" fmla="*/ 19 w 29"/>
                  <a:gd name="T3" fmla="*/ 26 h 93"/>
                  <a:gd name="T4" fmla="*/ 16 w 29"/>
                  <a:gd name="T5" fmla="*/ 19 h 93"/>
                  <a:gd name="T6" fmla="*/ 13 w 29"/>
                  <a:gd name="T7" fmla="*/ 12 h 93"/>
                  <a:gd name="T8" fmla="*/ 10 w 29"/>
                  <a:gd name="T9" fmla="*/ 7 h 93"/>
                  <a:gd name="T10" fmla="*/ 8 w 29"/>
                  <a:gd name="T11" fmla="*/ 3 h 93"/>
                  <a:gd name="T12" fmla="*/ 5 w 29"/>
                  <a:gd name="T13" fmla="*/ 1 h 93"/>
                  <a:gd name="T14" fmla="*/ 3 w 29"/>
                  <a:gd name="T15" fmla="*/ 0 h 93"/>
                  <a:gd name="T16" fmla="*/ 1 w 29"/>
                  <a:gd name="T17" fmla="*/ 2 h 93"/>
                  <a:gd name="T18" fmla="*/ 0 w 29"/>
                  <a:gd name="T19" fmla="*/ 5 h 93"/>
                  <a:gd name="T20" fmla="*/ 0 w 29"/>
                  <a:gd name="T21" fmla="*/ 10 h 93"/>
                  <a:gd name="T22" fmla="*/ 0 w 29"/>
                  <a:gd name="T23" fmla="*/ 16 h 93"/>
                  <a:gd name="T24" fmla="*/ 0 w 29"/>
                  <a:gd name="T25" fmla="*/ 23 h 93"/>
                  <a:gd name="T26" fmla="*/ 1 w 29"/>
                  <a:gd name="T27" fmla="*/ 31 h 93"/>
                  <a:gd name="T28" fmla="*/ 5 w 29"/>
                  <a:gd name="T29" fmla="*/ 49 h 93"/>
                  <a:gd name="T30" fmla="*/ 10 w 29"/>
                  <a:gd name="T31" fmla="*/ 67 h 93"/>
                  <a:gd name="T32" fmla="*/ 13 w 29"/>
                  <a:gd name="T33" fmla="*/ 74 h 93"/>
                  <a:gd name="T34" fmla="*/ 16 w 29"/>
                  <a:gd name="T35" fmla="*/ 81 h 93"/>
                  <a:gd name="T36" fmla="*/ 19 w 29"/>
                  <a:gd name="T37" fmla="*/ 86 h 93"/>
                  <a:gd name="T38" fmla="*/ 21 w 29"/>
                  <a:gd name="T39" fmla="*/ 90 h 93"/>
                  <a:gd name="T40" fmla="*/ 24 w 29"/>
                  <a:gd name="T41" fmla="*/ 92 h 93"/>
                  <a:gd name="T42" fmla="*/ 26 w 29"/>
                  <a:gd name="T43" fmla="*/ 93 h 93"/>
                  <a:gd name="T44" fmla="*/ 28 w 29"/>
                  <a:gd name="T45" fmla="*/ 91 h 93"/>
                  <a:gd name="T46" fmla="*/ 29 w 29"/>
                  <a:gd name="T47" fmla="*/ 88 h 93"/>
                  <a:gd name="T48" fmla="*/ 29 w 29"/>
                  <a:gd name="T49" fmla="*/ 84 h 93"/>
                  <a:gd name="T50" fmla="*/ 29 w 29"/>
                  <a:gd name="T51" fmla="*/ 78 h 93"/>
                  <a:gd name="T52" fmla="*/ 29 w 29"/>
                  <a:gd name="T53" fmla="*/ 70 h 93"/>
                  <a:gd name="T54" fmla="*/ 28 w 29"/>
                  <a:gd name="T55" fmla="*/ 62 h 93"/>
                  <a:gd name="T56" fmla="*/ 24 w 29"/>
                  <a:gd name="T57" fmla="*/ 44 h 9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93"/>
                  <a:gd name="T89" fmla="*/ 29 w 29"/>
                  <a:gd name="T90" fmla="*/ 93 h 9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93">
                    <a:moveTo>
                      <a:pt x="24" y="44"/>
                    </a:moveTo>
                    <a:lnTo>
                      <a:pt x="19" y="26"/>
                    </a:lnTo>
                    <a:lnTo>
                      <a:pt x="16" y="19"/>
                    </a:lnTo>
                    <a:lnTo>
                      <a:pt x="13" y="12"/>
                    </a:lnTo>
                    <a:lnTo>
                      <a:pt x="10" y="7"/>
                    </a:lnTo>
                    <a:lnTo>
                      <a:pt x="8" y="3"/>
                    </a:lnTo>
                    <a:lnTo>
                      <a:pt x="5" y="1"/>
                    </a:lnTo>
                    <a:lnTo>
                      <a:pt x="3" y="0"/>
                    </a:lnTo>
                    <a:lnTo>
                      <a:pt x="1" y="2"/>
                    </a:lnTo>
                    <a:lnTo>
                      <a:pt x="0" y="5"/>
                    </a:lnTo>
                    <a:lnTo>
                      <a:pt x="0" y="10"/>
                    </a:lnTo>
                    <a:lnTo>
                      <a:pt x="0" y="16"/>
                    </a:lnTo>
                    <a:lnTo>
                      <a:pt x="0" y="23"/>
                    </a:lnTo>
                    <a:lnTo>
                      <a:pt x="1" y="31"/>
                    </a:lnTo>
                    <a:lnTo>
                      <a:pt x="5" y="49"/>
                    </a:lnTo>
                    <a:lnTo>
                      <a:pt x="10" y="67"/>
                    </a:lnTo>
                    <a:lnTo>
                      <a:pt x="13" y="74"/>
                    </a:lnTo>
                    <a:lnTo>
                      <a:pt x="16" y="81"/>
                    </a:lnTo>
                    <a:lnTo>
                      <a:pt x="19" y="86"/>
                    </a:lnTo>
                    <a:lnTo>
                      <a:pt x="21" y="90"/>
                    </a:lnTo>
                    <a:lnTo>
                      <a:pt x="24" y="92"/>
                    </a:lnTo>
                    <a:lnTo>
                      <a:pt x="26" y="93"/>
                    </a:lnTo>
                    <a:lnTo>
                      <a:pt x="28" y="91"/>
                    </a:lnTo>
                    <a:lnTo>
                      <a:pt x="29" y="88"/>
                    </a:lnTo>
                    <a:lnTo>
                      <a:pt x="29" y="84"/>
                    </a:lnTo>
                    <a:lnTo>
                      <a:pt x="29" y="78"/>
                    </a:lnTo>
                    <a:lnTo>
                      <a:pt x="29" y="70"/>
                    </a:lnTo>
                    <a:lnTo>
                      <a:pt x="28" y="62"/>
                    </a:lnTo>
                    <a:lnTo>
                      <a:pt x="24" y="44"/>
                    </a:lnTo>
                    <a:close/>
                  </a:path>
                </a:pathLst>
              </a:custGeom>
              <a:solidFill>
                <a:srgbClr val="5C6A79"/>
              </a:solidFill>
              <a:ln w="9525">
                <a:noFill/>
                <a:round/>
                <a:headEnd/>
                <a:tailEnd/>
              </a:ln>
            </p:spPr>
            <p:txBody>
              <a:bodyPr>
                <a:prstTxWarp prst="textNoShape">
                  <a:avLst/>
                </a:prstTxWarp>
              </a:bodyPr>
              <a:lstStyle/>
              <a:p>
                <a:endParaRPr lang="en-US"/>
              </a:p>
            </p:txBody>
          </p:sp>
          <p:sp>
            <p:nvSpPr>
              <p:cNvPr id="62563" name="Freeform 603"/>
              <p:cNvSpPr>
                <a:spLocks noChangeAspect="1"/>
              </p:cNvSpPr>
              <p:nvPr/>
            </p:nvSpPr>
            <p:spPr bwMode="auto">
              <a:xfrm>
                <a:off x="1436" y="653"/>
                <a:ext cx="29" cy="93"/>
              </a:xfrm>
              <a:custGeom>
                <a:avLst/>
                <a:gdLst>
                  <a:gd name="T0" fmla="*/ 24 w 29"/>
                  <a:gd name="T1" fmla="*/ 44 h 93"/>
                  <a:gd name="T2" fmla="*/ 19 w 29"/>
                  <a:gd name="T3" fmla="*/ 26 h 93"/>
                  <a:gd name="T4" fmla="*/ 16 w 29"/>
                  <a:gd name="T5" fmla="*/ 19 h 93"/>
                  <a:gd name="T6" fmla="*/ 13 w 29"/>
                  <a:gd name="T7" fmla="*/ 12 h 93"/>
                  <a:gd name="T8" fmla="*/ 10 w 29"/>
                  <a:gd name="T9" fmla="*/ 7 h 93"/>
                  <a:gd name="T10" fmla="*/ 8 w 29"/>
                  <a:gd name="T11" fmla="*/ 3 h 93"/>
                  <a:gd name="T12" fmla="*/ 5 w 29"/>
                  <a:gd name="T13" fmla="*/ 1 h 93"/>
                  <a:gd name="T14" fmla="*/ 3 w 29"/>
                  <a:gd name="T15" fmla="*/ 0 h 93"/>
                  <a:gd name="T16" fmla="*/ 1 w 29"/>
                  <a:gd name="T17" fmla="*/ 2 h 93"/>
                  <a:gd name="T18" fmla="*/ 0 w 29"/>
                  <a:gd name="T19" fmla="*/ 5 h 93"/>
                  <a:gd name="T20" fmla="*/ 0 w 29"/>
                  <a:gd name="T21" fmla="*/ 10 h 93"/>
                  <a:gd name="T22" fmla="*/ 0 w 29"/>
                  <a:gd name="T23" fmla="*/ 16 h 93"/>
                  <a:gd name="T24" fmla="*/ 0 w 29"/>
                  <a:gd name="T25" fmla="*/ 23 h 93"/>
                  <a:gd name="T26" fmla="*/ 1 w 29"/>
                  <a:gd name="T27" fmla="*/ 31 h 93"/>
                  <a:gd name="T28" fmla="*/ 5 w 29"/>
                  <a:gd name="T29" fmla="*/ 49 h 93"/>
                  <a:gd name="T30" fmla="*/ 10 w 29"/>
                  <a:gd name="T31" fmla="*/ 67 h 93"/>
                  <a:gd name="T32" fmla="*/ 13 w 29"/>
                  <a:gd name="T33" fmla="*/ 74 h 93"/>
                  <a:gd name="T34" fmla="*/ 16 w 29"/>
                  <a:gd name="T35" fmla="*/ 81 h 93"/>
                  <a:gd name="T36" fmla="*/ 19 w 29"/>
                  <a:gd name="T37" fmla="*/ 86 h 93"/>
                  <a:gd name="T38" fmla="*/ 21 w 29"/>
                  <a:gd name="T39" fmla="*/ 90 h 93"/>
                  <a:gd name="T40" fmla="*/ 24 w 29"/>
                  <a:gd name="T41" fmla="*/ 92 h 93"/>
                  <a:gd name="T42" fmla="*/ 26 w 29"/>
                  <a:gd name="T43" fmla="*/ 93 h 93"/>
                  <a:gd name="T44" fmla="*/ 28 w 29"/>
                  <a:gd name="T45" fmla="*/ 91 h 93"/>
                  <a:gd name="T46" fmla="*/ 29 w 29"/>
                  <a:gd name="T47" fmla="*/ 88 h 93"/>
                  <a:gd name="T48" fmla="*/ 29 w 29"/>
                  <a:gd name="T49" fmla="*/ 84 h 93"/>
                  <a:gd name="T50" fmla="*/ 29 w 29"/>
                  <a:gd name="T51" fmla="*/ 78 h 93"/>
                  <a:gd name="T52" fmla="*/ 29 w 29"/>
                  <a:gd name="T53" fmla="*/ 70 h 93"/>
                  <a:gd name="T54" fmla="*/ 28 w 29"/>
                  <a:gd name="T55" fmla="*/ 62 h 93"/>
                  <a:gd name="T56" fmla="*/ 24 w 29"/>
                  <a:gd name="T57" fmla="*/ 44 h 9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
                  <a:gd name="T88" fmla="*/ 0 h 93"/>
                  <a:gd name="T89" fmla="*/ 29 w 29"/>
                  <a:gd name="T90" fmla="*/ 93 h 9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 h="93">
                    <a:moveTo>
                      <a:pt x="24" y="44"/>
                    </a:moveTo>
                    <a:lnTo>
                      <a:pt x="19" y="26"/>
                    </a:lnTo>
                    <a:lnTo>
                      <a:pt x="16" y="19"/>
                    </a:lnTo>
                    <a:lnTo>
                      <a:pt x="13" y="12"/>
                    </a:lnTo>
                    <a:lnTo>
                      <a:pt x="10" y="7"/>
                    </a:lnTo>
                    <a:lnTo>
                      <a:pt x="8" y="3"/>
                    </a:lnTo>
                    <a:lnTo>
                      <a:pt x="5" y="1"/>
                    </a:lnTo>
                    <a:lnTo>
                      <a:pt x="3" y="0"/>
                    </a:lnTo>
                    <a:lnTo>
                      <a:pt x="1" y="2"/>
                    </a:lnTo>
                    <a:lnTo>
                      <a:pt x="0" y="5"/>
                    </a:lnTo>
                    <a:lnTo>
                      <a:pt x="0" y="10"/>
                    </a:lnTo>
                    <a:lnTo>
                      <a:pt x="0" y="16"/>
                    </a:lnTo>
                    <a:lnTo>
                      <a:pt x="0" y="23"/>
                    </a:lnTo>
                    <a:lnTo>
                      <a:pt x="1" y="31"/>
                    </a:lnTo>
                    <a:lnTo>
                      <a:pt x="5" y="49"/>
                    </a:lnTo>
                    <a:lnTo>
                      <a:pt x="10" y="67"/>
                    </a:lnTo>
                    <a:lnTo>
                      <a:pt x="13" y="74"/>
                    </a:lnTo>
                    <a:lnTo>
                      <a:pt x="16" y="81"/>
                    </a:lnTo>
                    <a:lnTo>
                      <a:pt x="19" y="86"/>
                    </a:lnTo>
                    <a:lnTo>
                      <a:pt x="21" y="90"/>
                    </a:lnTo>
                    <a:lnTo>
                      <a:pt x="24" y="92"/>
                    </a:lnTo>
                    <a:lnTo>
                      <a:pt x="26" y="93"/>
                    </a:lnTo>
                    <a:lnTo>
                      <a:pt x="28" y="91"/>
                    </a:lnTo>
                    <a:lnTo>
                      <a:pt x="29" y="88"/>
                    </a:lnTo>
                    <a:lnTo>
                      <a:pt x="29" y="84"/>
                    </a:lnTo>
                    <a:lnTo>
                      <a:pt x="29" y="78"/>
                    </a:lnTo>
                    <a:lnTo>
                      <a:pt x="29" y="70"/>
                    </a:lnTo>
                    <a:lnTo>
                      <a:pt x="28" y="62"/>
                    </a:lnTo>
                    <a:lnTo>
                      <a:pt x="24" y="44"/>
                    </a:lnTo>
                    <a:close/>
                  </a:path>
                </a:pathLst>
              </a:custGeom>
              <a:solidFill>
                <a:srgbClr val="99B1C9"/>
              </a:solidFill>
              <a:ln w="9525">
                <a:noFill/>
                <a:round/>
                <a:headEnd/>
                <a:tailEnd/>
              </a:ln>
            </p:spPr>
            <p:txBody>
              <a:bodyPr>
                <a:prstTxWarp prst="textNoShape">
                  <a:avLst/>
                </a:prstTxWarp>
              </a:bodyPr>
              <a:lstStyle/>
              <a:p>
                <a:endParaRPr lang="en-US"/>
              </a:p>
            </p:txBody>
          </p:sp>
        </p:grpSp>
        <p:grpSp>
          <p:nvGrpSpPr>
            <p:cNvPr id="30" name="Group 604"/>
            <p:cNvGrpSpPr>
              <a:grpSpLocks noChangeAspect="1"/>
            </p:cNvGrpSpPr>
            <p:nvPr/>
          </p:nvGrpSpPr>
          <p:grpSpPr bwMode="auto">
            <a:xfrm>
              <a:off x="1409" y="710"/>
              <a:ext cx="85" cy="161"/>
              <a:chOff x="1409" y="710"/>
              <a:chExt cx="85" cy="161"/>
            </a:xfrm>
          </p:grpSpPr>
          <p:sp>
            <p:nvSpPr>
              <p:cNvPr id="62558" name="Freeform 605"/>
              <p:cNvSpPr>
                <a:spLocks noChangeAspect="1"/>
              </p:cNvSpPr>
              <p:nvPr/>
            </p:nvSpPr>
            <p:spPr bwMode="auto">
              <a:xfrm>
                <a:off x="1409" y="710"/>
                <a:ext cx="69" cy="145"/>
              </a:xfrm>
              <a:custGeom>
                <a:avLst/>
                <a:gdLst>
                  <a:gd name="T0" fmla="*/ 0 w 69"/>
                  <a:gd name="T1" fmla="*/ 0 h 145"/>
                  <a:gd name="T2" fmla="*/ 45 w 69"/>
                  <a:gd name="T3" fmla="*/ 44 h 145"/>
                  <a:gd name="T4" fmla="*/ 69 w 69"/>
                  <a:gd name="T5" fmla="*/ 145 h 145"/>
                  <a:gd name="T6" fmla="*/ 22 w 69"/>
                  <a:gd name="T7" fmla="*/ 96 h 145"/>
                  <a:gd name="T8" fmla="*/ 0 w 69"/>
                  <a:gd name="T9" fmla="*/ 0 h 145"/>
                  <a:gd name="T10" fmla="*/ 0 60000 65536"/>
                  <a:gd name="T11" fmla="*/ 0 60000 65536"/>
                  <a:gd name="T12" fmla="*/ 0 60000 65536"/>
                  <a:gd name="T13" fmla="*/ 0 60000 65536"/>
                  <a:gd name="T14" fmla="*/ 0 60000 65536"/>
                  <a:gd name="T15" fmla="*/ 0 w 69"/>
                  <a:gd name="T16" fmla="*/ 0 h 145"/>
                  <a:gd name="T17" fmla="*/ 69 w 69"/>
                  <a:gd name="T18" fmla="*/ 145 h 145"/>
                </a:gdLst>
                <a:ahLst/>
                <a:cxnLst>
                  <a:cxn ang="T10">
                    <a:pos x="T0" y="T1"/>
                  </a:cxn>
                  <a:cxn ang="T11">
                    <a:pos x="T2" y="T3"/>
                  </a:cxn>
                  <a:cxn ang="T12">
                    <a:pos x="T4" y="T5"/>
                  </a:cxn>
                  <a:cxn ang="T13">
                    <a:pos x="T6" y="T7"/>
                  </a:cxn>
                  <a:cxn ang="T14">
                    <a:pos x="T8" y="T9"/>
                  </a:cxn>
                </a:cxnLst>
                <a:rect l="T15" t="T16" r="T17" b="T18"/>
                <a:pathLst>
                  <a:path w="69" h="145">
                    <a:moveTo>
                      <a:pt x="0" y="0"/>
                    </a:moveTo>
                    <a:lnTo>
                      <a:pt x="45" y="44"/>
                    </a:lnTo>
                    <a:lnTo>
                      <a:pt x="69" y="145"/>
                    </a:lnTo>
                    <a:lnTo>
                      <a:pt x="22" y="96"/>
                    </a:lnTo>
                    <a:lnTo>
                      <a:pt x="0" y="0"/>
                    </a:lnTo>
                    <a:close/>
                  </a:path>
                </a:pathLst>
              </a:custGeom>
              <a:solidFill>
                <a:srgbClr val="8484E0"/>
              </a:solidFill>
              <a:ln w="9525">
                <a:noFill/>
                <a:round/>
                <a:headEnd/>
                <a:tailEnd/>
              </a:ln>
            </p:spPr>
            <p:txBody>
              <a:bodyPr>
                <a:prstTxWarp prst="textNoShape">
                  <a:avLst/>
                </a:prstTxWarp>
              </a:bodyPr>
              <a:lstStyle/>
              <a:p>
                <a:endParaRPr lang="en-US"/>
              </a:p>
            </p:txBody>
          </p:sp>
          <p:sp>
            <p:nvSpPr>
              <p:cNvPr id="62559" name="Freeform 606"/>
              <p:cNvSpPr>
                <a:spLocks noChangeAspect="1"/>
              </p:cNvSpPr>
              <p:nvPr/>
            </p:nvSpPr>
            <p:spPr bwMode="auto">
              <a:xfrm>
                <a:off x="1425" y="726"/>
                <a:ext cx="69" cy="145"/>
              </a:xfrm>
              <a:custGeom>
                <a:avLst/>
                <a:gdLst>
                  <a:gd name="T0" fmla="*/ 0 w 69"/>
                  <a:gd name="T1" fmla="*/ 0 h 145"/>
                  <a:gd name="T2" fmla="*/ 45 w 69"/>
                  <a:gd name="T3" fmla="*/ 44 h 145"/>
                  <a:gd name="T4" fmla="*/ 69 w 69"/>
                  <a:gd name="T5" fmla="*/ 145 h 145"/>
                  <a:gd name="T6" fmla="*/ 22 w 69"/>
                  <a:gd name="T7" fmla="*/ 96 h 145"/>
                  <a:gd name="T8" fmla="*/ 0 w 69"/>
                  <a:gd name="T9" fmla="*/ 0 h 145"/>
                  <a:gd name="T10" fmla="*/ 0 60000 65536"/>
                  <a:gd name="T11" fmla="*/ 0 60000 65536"/>
                  <a:gd name="T12" fmla="*/ 0 60000 65536"/>
                  <a:gd name="T13" fmla="*/ 0 60000 65536"/>
                  <a:gd name="T14" fmla="*/ 0 60000 65536"/>
                  <a:gd name="T15" fmla="*/ 0 w 69"/>
                  <a:gd name="T16" fmla="*/ 0 h 145"/>
                  <a:gd name="T17" fmla="*/ 69 w 69"/>
                  <a:gd name="T18" fmla="*/ 145 h 145"/>
                </a:gdLst>
                <a:ahLst/>
                <a:cxnLst>
                  <a:cxn ang="T10">
                    <a:pos x="T0" y="T1"/>
                  </a:cxn>
                  <a:cxn ang="T11">
                    <a:pos x="T2" y="T3"/>
                  </a:cxn>
                  <a:cxn ang="T12">
                    <a:pos x="T4" y="T5"/>
                  </a:cxn>
                  <a:cxn ang="T13">
                    <a:pos x="T6" y="T7"/>
                  </a:cxn>
                  <a:cxn ang="T14">
                    <a:pos x="T8" y="T9"/>
                  </a:cxn>
                </a:cxnLst>
                <a:rect l="T15" t="T16" r="T17" b="T18"/>
                <a:pathLst>
                  <a:path w="69" h="145">
                    <a:moveTo>
                      <a:pt x="0" y="0"/>
                    </a:moveTo>
                    <a:lnTo>
                      <a:pt x="45" y="44"/>
                    </a:lnTo>
                    <a:lnTo>
                      <a:pt x="69" y="145"/>
                    </a:lnTo>
                    <a:lnTo>
                      <a:pt x="22" y="96"/>
                    </a:lnTo>
                    <a:lnTo>
                      <a:pt x="0" y="0"/>
                    </a:lnTo>
                    <a:close/>
                  </a:path>
                </a:pathLst>
              </a:custGeom>
              <a:solidFill>
                <a:srgbClr val="1E1E7A"/>
              </a:solidFill>
              <a:ln w="9525">
                <a:noFill/>
                <a:round/>
                <a:headEnd/>
                <a:tailEnd/>
              </a:ln>
            </p:spPr>
            <p:txBody>
              <a:bodyPr>
                <a:prstTxWarp prst="textNoShape">
                  <a:avLst/>
                </a:prstTxWarp>
              </a:bodyPr>
              <a:lstStyle/>
              <a:p>
                <a:endParaRPr lang="en-US"/>
              </a:p>
            </p:txBody>
          </p:sp>
          <p:sp>
            <p:nvSpPr>
              <p:cNvPr id="62560" name="Freeform 607"/>
              <p:cNvSpPr>
                <a:spLocks noChangeAspect="1"/>
              </p:cNvSpPr>
              <p:nvPr/>
            </p:nvSpPr>
            <p:spPr bwMode="auto">
              <a:xfrm>
                <a:off x="1417" y="718"/>
                <a:ext cx="69" cy="145"/>
              </a:xfrm>
              <a:custGeom>
                <a:avLst/>
                <a:gdLst>
                  <a:gd name="T0" fmla="*/ 0 w 69"/>
                  <a:gd name="T1" fmla="*/ 0 h 145"/>
                  <a:gd name="T2" fmla="*/ 45 w 69"/>
                  <a:gd name="T3" fmla="*/ 44 h 145"/>
                  <a:gd name="T4" fmla="*/ 69 w 69"/>
                  <a:gd name="T5" fmla="*/ 145 h 145"/>
                  <a:gd name="T6" fmla="*/ 22 w 69"/>
                  <a:gd name="T7" fmla="*/ 96 h 145"/>
                  <a:gd name="T8" fmla="*/ 0 w 69"/>
                  <a:gd name="T9" fmla="*/ 0 h 145"/>
                  <a:gd name="T10" fmla="*/ 0 60000 65536"/>
                  <a:gd name="T11" fmla="*/ 0 60000 65536"/>
                  <a:gd name="T12" fmla="*/ 0 60000 65536"/>
                  <a:gd name="T13" fmla="*/ 0 60000 65536"/>
                  <a:gd name="T14" fmla="*/ 0 60000 65536"/>
                  <a:gd name="T15" fmla="*/ 0 w 69"/>
                  <a:gd name="T16" fmla="*/ 0 h 145"/>
                  <a:gd name="T17" fmla="*/ 69 w 69"/>
                  <a:gd name="T18" fmla="*/ 145 h 145"/>
                </a:gdLst>
                <a:ahLst/>
                <a:cxnLst>
                  <a:cxn ang="T10">
                    <a:pos x="T0" y="T1"/>
                  </a:cxn>
                  <a:cxn ang="T11">
                    <a:pos x="T2" y="T3"/>
                  </a:cxn>
                  <a:cxn ang="T12">
                    <a:pos x="T4" y="T5"/>
                  </a:cxn>
                  <a:cxn ang="T13">
                    <a:pos x="T6" y="T7"/>
                  </a:cxn>
                  <a:cxn ang="T14">
                    <a:pos x="T8" y="T9"/>
                  </a:cxn>
                </a:cxnLst>
                <a:rect l="T15" t="T16" r="T17" b="T18"/>
                <a:pathLst>
                  <a:path w="69" h="145">
                    <a:moveTo>
                      <a:pt x="0" y="0"/>
                    </a:moveTo>
                    <a:lnTo>
                      <a:pt x="45" y="44"/>
                    </a:lnTo>
                    <a:lnTo>
                      <a:pt x="69" y="145"/>
                    </a:lnTo>
                    <a:lnTo>
                      <a:pt x="22" y="96"/>
                    </a:lnTo>
                    <a:lnTo>
                      <a:pt x="0" y="0"/>
                    </a:lnTo>
                    <a:close/>
                  </a:path>
                </a:pathLst>
              </a:custGeom>
              <a:solidFill>
                <a:srgbClr val="3333CC"/>
              </a:solidFill>
              <a:ln w="9525">
                <a:noFill/>
                <a:round/>
                <a:headEnd/>
                <a:tailEnd/>
              </a:ln>
            </p:spPr>
            <p:txBody>
              <a:bodyPr>
                <a:prstTxWarp prst="textNoShape">
                  <a:avLst/>
                </a:prstTxWarp>
              </a:bodyPr>
              <a:lstStyle/>
              <a:p>
                <a:endParaRPr lang="en-US"/>
              </a:p>
            </p:txBody>
          </p:sp>
        </p:grpSp>
        <p:grpSp>
          <p:nvGrpSpPr>
            <p:cNvPr id="31" name="Group 608"/>
            <p:cNvGrpSpPr>
              <a:grpSpLocks noChangeAspect="1"/>
            </p:cNvGrpSpPr>
            <p:nvPr/>
          </p:nvGrpSpPr>
          <p:grpSpPr bwMode="auto">
            <a:xfrm>
              <a:off x="1951" y="1321"/>
              <a:ext cx="115" cy="252"/>
              <a:chOff x="1951" y="1321"/>
              <a:chExt cx="115" cy="252"/>
            </a:xfrm>
          </p:grpSpPr>
          <p:sp>
            <p:nvSpPr>
              <p:cNvPr id="62555" name="Freeform 609"/>
              <p:cNvSpPr>
                <a:spLocks noChangeAspect="1"/>
              </p:cNvSpPr>
              <p:nvPr/>
            </p:nvSpPr>
            <p:spPr bwMode="auto">
              <a:xfrm>
                <a:off x="1990" y="1340"/>
                <a:ext cx="76" cy="206"/>
              </a:xfrm>
              <a:custGeom>
                <a:avLst/>
                <a:gdLst>
                  <a:gd name="T0" fmla="*/ 0 w 76"/>
                  <a:gd name="T1" fmla="*/ 0 h 206"/>
                  <a:gd name="T2" fmla="*/ 16 w 76"/>
                  <a:gd name="T3" fmla="*/ 8 h 206"/>
                  <a:gd name="T4" fmla="*/ 30 w 76"/>
                  <a:gd name="T5" fmla="*/ 19 h 206"/>
                  <a:gd name="T6" fmla="*/ 43 w 76"/>
                  <a:gd name="T7" fmla="*/ 31 h 206"/>
                  <a:gd name="T8" fmla="*/ 55 w 76"/>
                  <a:gd name="T9" fmla="*/ 46 h 206"/>
                  <a:gd name="T10" fmla="*/ 64 w 76"/>
                  <a:gd name="T11" fmla="*/ 63 h 206"/>
                  <a:gd name="T12" fmla="*/ 70 w 76"/>
                  <a:gd name="T13" fmla="*/ 81 h 206"/>
                  <a:gd name="T14" fmla="*/ 75 w 76"/>
                  <a:gd name="T15" fmla="*/ 100 h 206"/>
                  <a:gd name="T16" fmla="*/ 76 w 76"/>
                  <a:gd name="T17" fmla="*/ 121 h 206"/>
                  <a:gd name="T18" fmla="*/ 76 w 76"/>
                  <a:gd name="T19" fmla="*/ 133 h 206"/>
                  <a:gd name="T20" fmla="*/ 74 w 76"/>
                  <a:gd name="T21" fmla="*/ 145 h 206"/>
                  <a:gd name="T22" fmla="*/ 68 w 76"/>
                  <a:gd name="T23" fmla="*/ 167 h 206"/>
                  <a:gd name="T24" fmla="*/ 59 w 76"/>
                  <a:gd name="T25" fmla="*/ 188 h 206"/>
                  <a:gd name="T26" fmla="*/ 46 w 76"/>
                  <a:gd name="T27" fmla="*/ 206 h 2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
                  <a:gd name="T43" fmla="*/ 0 h 206"/>
                  <a:gd name="T44" fmla="*/ 76 w 76"/>
                  <a:gd name="T45" fmla="*/ 206 h 2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 h="206">
                    <a:moveTo>
                      <a:pt x="0" y="0"/>
                    </a:moveTo>
                    <a:lnTo>
                      <a:pt x="16" y="8"/>
                    </a:lnTo>
                    <a:lnTo>
                      <a:pt x="30" y="19"/>
                    </a:lnTo>
                    <a:lnTo>
                      <a:pt x="43" y="31"/>
                    </a:lnTo>
                    <a:lnTo>
                      <a:pt x="55" y="46"/>
                    </a:lnTo>
                    <a:lnTo>
                      <a:pt x="64" y="63"/>
                    </a:lnTo>
                    <a:lnTo>
                      <a:pt x="70" y="81"/>
                    </a:lnTo>
                    <a:lnTo>
                      <a:pt x="75" y="100"/>
                    </a:lnTo>
                    <a:lnTo>
                      <a:pt x="76" y="121"/>
                    </a:lnTo>
                    <a:lnTo>
                      <a:pt x="76" y="133"/>
                    </a:lnTo>
                    <a:lnTo>
                      <a:pt x="74" y="145"/>
                    </a:lnTo>
                    <a:lnTo>
                      <a:pt x="68" y="167"/>
                    </a:lnTo>
                    <a:lnTo>
                      <a:pt x="59" y="188"/>
                    </a:lnTo>
                    <a:lnTo>
                      <a:pt x="46" y="206"/>
                    </a:lnTo>
                  </a:path>
                </a:pathLst>
              </a:custGeom>
              <a:noFill/>
              <a:ln w="9525">
                <a:solidFill>
                  <a:srgbClr val="000000"/>
                </a:solidFill>
                <a:round/>
                <a:headEnd/>
                <a:tailEnd/>
              </a:ln>
            </p:spPr>
            <p:txBody>
              <a:bodyPr>
                <a:prstTxWarp prst="textNoShape">
                  <a:avLst/>
                </a:prstTxWarp>
              </a:bodyPr>
              <a:lstStyle/>
              <a:p>
                <a:endParaRPr lang="en-US"/>
              </a:p>
            </p:txBody>
          </p:sp>
          <p:sp>
            <p:nvSpPr>
              <p:cNvPr id="62556" name="Freeform 610"/>
              <p:cNvSpPr>
                <a:spLocks noChangeAspect="1"/>
              </p:cNvSpPr>
              <p:nvPr/>
            </p:nvSpPr>
            <p:spPr bwMode="auto">
              <a:xfrm>
                <a:off x="1951" y="1321"/>
                <a:ext cx="45" cy="41"/>
              </a:xfrm>
              <a:custGeom>
                <a:avLst/>
                <a:gdLst>
                  <a:gd name="T0" fmla="*/ 45 w 45"/>
                  <a:gd name="T1" fmla="*/ 0 h 41"/>
                  <a:gd name="T2" fmla="*/ 0 w 45"/>
                  <a:gd name="T3" fmla="*/ 12 h 41"/>
                  <a:gd name="T4" fmla="*/ 37 w 45"/>
                  <a:gd name="T5" fmla="*/ 41 h 41"/>
                  <a:gd name="T6" fmla="*/ 45 w 45"/>
                  <a:gd name="T7" fmla="*/ 0 h 41"/>
                  <a:gd name="T8" fmla="*/ 0 60000 65536"/>
                  <a:gd name="T9" fmla="*/ 0 60000 65536"/>
                  <a:gd name="T10" fmla="*/ 0 60000 65536"/>
                  <a:gd name="T11" fmla="*/ 0 60000 65536"/>
                  <a:gd name="T12" fmla="*/ 0 w 45"/>
                  <a:gd name="T13" fmla="*/ 0 h 41"/>
                  <a:gd name="T14" fmla="*/ 45 w 45"/>
                  <a:gd name="T15" fmla="*/ 41 h 41"/>
                </a:gdLst>
                <a:ahLst/>
                <a:cxnLst>
                  <a:cxn ang="T8">
                    <a:pos x="T0" y="T1"/>
                  </a:cxn>
                  <a:cxn ang="T9">
                    <a:pos x="T2" y="T3"/>
                  </a:cxn>
                  <a:cxn ang="T10">
                    <a:pos x="T4" y="T5"/>
                  </a:cxn>
                  <a:cxn ang="T11">
                    <a:pos x="T6" y="T7"/>
                  </a:cxn>
                </a:cxnLst>
                <a:rect l="T12" t="T13" r="T14" b="T15"/>
                <a:pathLst>
                  <a:path w="45" h="41">
                    <a:moveTo>
                      <a:pt x="45" y="0"/>
                    </a:moveTo>
                    <a:lnTo>
                      <a:pt x="0" y="12"/>
                    </a:lnTo>
                    <a:lnTo>
                      <a:pt x="37" y="41"/>
                    </a:lnTo>
                    <a:lnTo>
                      <a:pt x="45" y="0"/>
                    </a:lnTo>
                    <a:close/>
                  </a:path>
                </a:pathLst>
              </a:custGeom>
              <a:solidFill>
                <a:srgbClr val="000000"/>
              </a:solidFill>
              <a:ln w="9525">
                <a:noFill/>
                <a:round/>
                <a:headEnd/>
                <a:tailEnd/>
              </a:ln>
            </p:spPr>
            <p:txBody>
              <a:bodyPr>
                <a:prstTxWarp prst="textNoShape">
                  <a:avLst/>
                </a:prstTxWarp>
              </a:bodyPr>
              <a:lstStyle/>
              <a:p>
                <a:endParaRPr lang="en-US"/>
              </a:p>
            </p:txBody>
          </p:sp>
          <p:sp>
            <p:nvSpPr>
              <p:cNvPr id="62557" name="Freeform 611"/>
              <p:cNvSpPr>
                <a:spLocks noChangeAspect="1"/>
              </p:cNvSpPr>
              <p:nvPr/>
            </p:nvSpPr>
            <p:spPr bwMode="auto">
              <a:xfrm>
                <a:off x="2007" y="1531"/>
                <a:ext cx="45" cy="42"/>
              </a:xfrm>
              <a:custGeom>
                <a:avLst/>
                <a:gdLst>
                  <a:gd name="T0" fmla="*/ 17 w 45"/>
                  <a:gd name="T1" fmla="*/ 0 h 42"/>
                  <a:gd name="T2" fmla="*/ 0 w 45"/>
                  <a:gd name="T3" fmla="*/ 42 h 42"/>
                  <a:gd name="T4" fmla="*/ 45 w 45"/>
                  <a:gd name="T5" fmla="*/ 30 h 42"/>
                  <a:gd name="T6" fmla="*/ 17 w 45"/>
                  <a:gd name="T7" fmla="*/ 0 h 42"/>
                  <a:gd name="T8" fmla="*/ 0 60000 65536"/>
                  <a:gd name="T9" fmla="*/ 0 60000 65536"/>
                  <a:gd name="T10" fmla="*/ 0 60000 65536"/>
                  <a:gd name="T11" fmla="*/ 0 60000 65536"/>
                  <a:gd name="T12" fmla="*/ 0 w 45"/>
                  <a:gd name="T13" fmla="*/ 0 h 42"/>
                  <a:gd name="T14" fmla="*/ 45 w 45"/>
                  <a:gd name="T15" fmla="*/ 42 h 42"/>
                </a:gdLst>
                <a:ahLst/>
                <a:cxnLst>
                  <a:cxn ang="T8">
                    <a:pos x="T0" y="T1"/>
                  </a:cxn>
                  <a:cxn ang="T9">
                    <a:pos x="T2" y="T3"/>
                  </a:cxn>
                  <a:cxn ang="T10">
                    <a:pos x="T4" y="T5"/>
                  </a:cxn>
                  <a:cxn ang="T11">
                    <a:pos x="T6" y="T7"/>
                  </a:cxn>
                </a:cxnLst>
                <a:rect l="T12" t="T13" r="T14" b="T15"/>
                <a:pathLst>
                  <a:path w="45" h="42">
                    <a:moveTo>
                      <a:pt x="17" y="0"/>
                    </a:moveTo>
                    <a:lnTo>
                      <a:pt x="0" y="42"/>
                    </a:lnTo>
                    <a:lnTo>
                      <a:pt x="45" y="30"/>
                    </a:lnTo>
                    <a:lnTo>
                      <a:pt x="17" y="0"/>
                    </a:lnTo>
                    <a:close/>
                  </a:path>
                </a:pathLst>
              </a:custGeom>
              <a:solidFill>
                <a:srgbClr val="000000"/>
              </a:solidFill>
              <a:ln w="9525">
                <a:noFill/>
                <a:round/>
                <a:headEnd/>
                <a:tailEnd/>
              </a:ln>
            </p:spPr>
            <p:txBody>
              <a:bodyPr>
                <a:prstTxWarp prst="textNoShape">
                  <a:avLst/>
                </a:prstTxWarp>
              </a:bodyPr>
              <a:lstStyle/>
              <a:p>
                <a:endParaRPr lang="en-US"/>
              </a:p>
            </p:txBody>
          </p:sp>
        </p:grpSp>
        <p:sp>
          <p:nvSpPr>
            <p:cNvPr id="62549" name="Rectangle 612"/>
            <p:cNvSpPr>
              <a:spLocks noChangeAspect="1" noChangeArrowheads="1"/>
            </p:cNvSpPr>
            <p:nvPr/>
          </p:nvSpPr>
          <p:spPr bwMode="auto">
            <a:xfrm>
              <a:off x="2073" y="1370"/>
              <a:ext cx="238" cy="69"/>
            </a:xfrm>
            <a:prstGeom prst="rect">
              <a:avLst/>
            </a:prstGeom>
            <a:noFill/>
            <a:ln w="9525">
              <a:noFill/>
              <a:miter lim="800000"/>
              <a:headEnd/>
              <a:tailEnd/>
            </a:ln>
          </p:spPr>
          <p:txBody>
            <a:bodyPr>
              <a:prstTxWarp prst="textNoShape">
                <a:avLst/>
              </a:prstTxWarp>
            </a:bodyPr>
            <a:lstStyle/>
            <a:p>
              <a:endParaRPr lang="en-US"/>
            </a:p>
          </p:txBody>
        </p:sp>
        <p:sp>
          <p:nvSpPr>
            <p:cNvPr id="62550" name="Rectangle 613"/>
            <p:cNvSpPr>
              <a:spLocks noChangeAspect="1" noChangeArrowheads="1"/>
            </p:cNvSpPr>
            <p:nvPr/>
          </p:nvSpPr>
          <p:spPr bwMode="auto">
            <a:xfrm>
              <a:off x="2073" y="1360"/>
              <a:ext cx="198" cy="101"/>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000" dirty="0">
                  <a:solidFill>
                    <a:srgbClr val="000000"/>
                  </a:solidFill>
                </a:rPr>
                <a:t>23.5</a:t>
              </a:r>
              <a:r>
                <a:rPr lang="en-US" sz="2000" dirty="0">
                  <a:solidFill>
                    <a:srgbClr val="000000"/>
                  </a:solidFill>
                  <a:sym typeface="Symbol" charset="2"/>
                </a:rPr>
                <a:t></a:t>
              </a:r>
              <a:endParaRPr lang="en-US" sz="2000" dirty="0">
                <a:latin typeface="Times New Roman" charset="0"/>
              </a:endParaRPr>
            </a:p>
          </p:txBody>
        </p:sp>
        <p:sp>
          <p:nvSpPr>
            <p:cNvPr id="62551" name="Rectangle 614"/>
            <p:cNvSpPr>
              <a:spLocks noChangeAspect="1" noChangeArrowheads="1"/>
            </p:cNvSpPr>
            <p:nvPr/>
          </p:nvSpPr>
          <p:spPr bwMode="auto">
            <a:xfrm>
              <a:off x="2073" y="1498"/>
              <a:ext cx="238" cy="70"/>
            </a:xfrm>
            <a:prstGeom prst="rect">
              <a:avLst/>
            </a:prstGeom>
            <a:noFill/>
            <a:ln w="9525">
              <a:noFill/>
              <a:miter lim="800000"/>
              <a:headEnd/>
              <a:tailEnd/>
            </a:ln>
          </p:spPr>
          <p:txBody>
            <a:bodyPr>
              <a:prstTxWarp prst="textNoShape">
                <a:avLst/>
              </a:prstTxWarp>
            </a:bodyPr>
            <a:lstStyle/>
            <a:p>
              <a:endParaRPr lang="en-US"/>
            </a:p>
          </p:txBody>
        </p:sp>
        <p:sp>
          <p:nvSpPr>
            <p:cNvPr id="62552" name="Rectangle 615"/>
            <p:cNvSpPr>
              <a:spLocks noChangeAspect="1" noChangeArrowheads="1"/>
            </p:cNvSpPr>
            <p:nvPr/>
          </p:nvSpPr>
          <p:spPr bwMode="auto">
            <a:xfrm>
              <a:off x="2077" y="1480"/>
              <a:ext cx="198" cy="101"/>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000" dirty="0">
                  <a:solidFill>
                    <a:srgbClr val="000000"/>
                  </a:solidFill>
                </a:rPr>
                <a:t>28.7</a:t>
              </a:r>
              <a:r>
                <a:rPr lang="en-US" sz="2000" dirty="0">
                  <a:solidFill>
                    <a:srgbClr val="000000"/>
                  </a:solidFill>
                  <a:sym typeface="Symbol" charset="2"/>
                </a:rPr>
                <a:t></a:t>
              </a:r>
              <a:endParaRPr lang="en-US" sz="2000" dirty="0">
                <a:latin typeface="Times New Roman" charset="0"/>
              </a:endParaRPr>
            </a:p>
          </p:txBody>
        </p:sp>
        <p:sp>
          <p:nvSpPr>
            <p:cNvPr id="62553" name="Rectangle 616"/>
            <p:cNvSpPr>
              <a:spLocks noChangeAspect="1" noChangeArrowheads="1"/>
            </p:cNvSpPr>
            <p:nvPr/>
          </p:nvSpPr>
          <p:spPr bwMode="auto">
            <a:xfrm>
              <a:off x="3128" y="554"/>
              <a:ext cx="152" cy="70"/>
            </a:xfrm>
            <a:prstGeom prst="rect">
              <a:avLst/>
            </a:prstGeom>
            <a:noFill/>
            <a:ln w="9525">
              <a:noFill/>
              <a:miter lim="800000"/>
              <a:headEnd/>
              <a:tailEnd/>
            </a:ln>
          </p:spPr>
          <p:txBody>
            <a:bodyPr>
              <a:prstTxWarp prst="textNoShape">
                <a:avLst/>
              </a:prstTxWarp>
            </a:bodyPr>
            <a:lstStyle/>
            <a:p>
              <a:endParaRPr lang="en-US"/>
            </a:p>
          </p:txBody>
        </p:sp>
        <p:sp>
          <p:nvSpPr>
            <p:cNvPr id="62554" name="Rectangle 617"/>
            <p:cNvSpPr>
              <a:spLocks noChangeAspect="1" noChangeArrowheads="1"/>
            </p:cNvSpPr>
            <p:nvPr/>
          </p:nvSpPr>
          <p:spPr bwMode="auto">
            <a:xfrm>
              <a:off x="3132" y="466"/>
              <a:ext cx="160" cy="101"/>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000" b="1" dirty="0">
                  <a:solidFill>
                    <a:srgbClr val="8F8E5D"/>
                  </a:solidFill>
                </a:rPr>
                <a:t>Sun</a:t>
              </a:r>
              <a:endParaRPr lang="en-US" sz="2000" dirty="0">
                <a:latin typeface="Times New Roman" charset="0"/>
              </a:endParaRPr>
            </a:p>
          </p:txBody>
        </p:sp>
      </p:grpSp>
      <p:sp>
        <p:nvSpPr>
          <p:cNvPr id="62468" name="Text Box 618"/>
          <p:cNvSpPr txBox="1">
            <a:spLocks noChangeArrowheads="1"/>
          </p:cNvSpPr>
          <p:nvPr/>
        </p:nvSpPr>
        <p:spPr bwMode="auto">
          <a:xfrm>
            <a:off x="609600" y="6096000"/>
            <a:ext cx="8153400" cy="533400"/>
          </a:xfrm>
          <a:prstGeom prst="rect">
            <a:avLst/>
          </a:prstGeom>
          <a:noFill/>
          <a:ln w="19050">
            <a:noFill/>
            <a:miter lim="800000"/>
            <a:headEnd/>
            <a:tailEnd/>
          </a:ln>
          <a:effectLst>
            <a:prstShdw prst="shdw17" dist="17961" dir="2700000">
              <a:srgbClr val="999999">
                <a:alpha val="74997"/>
              </a:srgbClr>
            </a:prstShdw>
          </a:effectLst>
        </p:spPr>
        <p:txBody>
          <a:bodyPr lIns="0" tIns="0" rIns="0" bIns="0">
            <a:prstTxWarp prst="textNoShape">
              <a:avLst/>
            </a:prstTxWarp>
          </a:bodyPr>
          <a:lstStyle/>
          <a:p>
            <a:r>
              <a:rPr lang="en-US" sz="1800" dirty="0" err="1"/>
              <a:t>MPF’s</a:t>
            </a:r>
            <a:r>
              <a:rPr lang="en-US" sz="1800" dirty="0"/>
              <a:t> orbit allows continuous view of Galactic bulge planet search field and continuous data data downlink to a dedicated ground station in White Sands.</a:t>
            </a:r>
          </a:p>
        </p:txBody>
      </p:sp>
      <p:sp>
        <p:nvSpPr>
          <p:cNvPr id="619" name="Rectangle 539"/>
          <p:cNvSpPr>
            <a:spLocks noChangeAspect="1" noChangeArrowheads="1"/>
          </p:cNvSpPr>
          <p:nvPr/>
        </p:nvSpPr>
        <p:spPr bwMode="auto">
          <a:xfrm>
            <a:off x="3657600" y="4343400"/>
            <a:ext cx="175928" cy="273012"/>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b="1" dirty="0" smtClean="0">
                <a:solidFill>
                  <a:srgbClr val="000000"/>
                </a:solidFill>
                <a:latin typeface="Symbol" charset="2"/>
              </a:rPr>
              <a:t>W</a:t>
            </a:r>
            <a:endParaRPr lang="en-US" dirty="0">
              <a:latin typeface="Times New Roman"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892847" y="508000"/>
            <a:ext cx="7481456" cy="5755423"/>
          </a:xfrm>
          <a:prstGeom prst="rect">
            <a:avLst/>
          </a:prstGeom>
          <a:noFill/>
        </p:spPr>
        <p:txBody>
          <a:bodyPr wrap="square" rtlCol="0">
            <a:spAutoFit/>
          </a:bodyPr>
          <a:lstStyle/>
          <a:p>
            <a:r>
              <a:rPr lang="en-US" sz="1600" dirty="0" smtClean="0"/>
              <a:t>My personal perspective:</a:t>
            </a:r>
          </a:p>
          <a:p>
            <a:endParaRPr lang="en-US" sz="1600" dirty="0" smtClean="0"/>
          </a:p>
          <a:p>
            <a:r>
              <a:rPr lang="en-US" sz="1600" dirty="0" smtClean="0"/>
              <a:t>Prior to the disclosure of this NRO opportunity, NASA’s WFIRST Science Definition Team, led by Paul Schechter and Jim Green, had made great progress in developing the WFIRST mission well beyond the original notions laid out by the EOS Panel and NWNH Decadal Survey  Reports.  Two design reference missions that could meet and exceed NWNH science goals, within time frame and budget, are well advanced.</a:t>
            </a:r>
            <a:endParaRPr lang="en-US" sz="1600" dirty="0" smtClean="0"/>
          </a:p>
          <a:p>
            <a:endParaRPr lang="en-US" sz="1600" dirty="0" smtClean="0"/>
          </a:p>
          <a:p>
            <a:r>
              <a:rPr lang="en-US" sz="1600" dirty="0" smtClean="0"/>
              <a:t>However, In</a:t>
            </a:r>
            <a:r>
              <a:rPr lang="en-US" sz="1600" dirty="0" smtClean="0"/>
              <a:t> </a:t>
            </a:r>
            <a:r>
              <a:rPr lang="en-US" sz="1600" dirty="0" smtClean="0"/>
              <a:t>my </a:t>
            </a:r>
            <a:r>
              <a:rPr lang="en-US" sz="1600" dirty="0" smtClean="0"/>
              <a:t>opinion, </a:t>
            </a:r>
            <a:r>
              <a:rPr lang="en-US" sz="1600" dirty="0" smtClean="0"/>
              <a:t>if one of the “new opportunity” NRO 2.4-m telescopes can match or improve on performance, cost, and schedule for the full WFIRST science program --- DE, </a:t>
            </a:r>
            <a:r>
              <a:rPr lang="en-US" sz="1600" dirty="0" err="1" smtClean="0"/>
              <a:t>Exoplanets</a:t>
            </a:r>
            <a:r>
              <a:rPr lang="en-US" sz="1600" dirty="0" smtClean="0"/>
              <a:t>, IR Surveys, and GO --- this new opportunity </a:t>
            </a:r>
            <a:r>
              <a:rPr lang="en-US" sz="1600" dirty="0" err="1" smtClean="0"/>
              <a:t>supercedes</a:t>
            </a:r>
            <a:r>
              <a:rPr lang="en-US" sz="1600" dirty="0" smtClean="0"/>
              <a:t> and essentially replaces previous proposals for the WFIRST telescope, but not of course for the wide-field IR camera – the heart of the project.  I personally cannot imagine shelving a 2.4-m telescope to pursue one of the current SDT designs unless it could be demonstrated the 2.4-m would fail </a:t>
            </a:r>
            <a:r>
              <a:rPr lang="en-US" sz="1600" u="sng" dirty="0" smtClean="0"/>
              <a:t>qualitatively</a:t>
            </a:r>
            <a:r>
              <a:rPr lang="en-US" sz="1600" dirty="0" smtClean="0"/>
              <a:t> to accomplish the WFIRST science.  In that case, NASA and the community would face a difficult decision about whether to go ahead with implementing some reduced WFIRST program, and/or something else covered in NWNH (but not the highest priority</a:t>
            </a:r>
            <a:r>
              <a:rPr lang="en-US" sz="1600" dirty="0" smtClean="0"/>
              <a:t>) </a:t>
            </a:r>
            <a:r>
              <a:rPr lang="en-US" sz="1600" dirty="0" smtClean="0"/>
              <a:t>but using NRO-1.</a:t>
            </a:r>
            <a:endParaRPr lang="en-US" sz="1600" dirty="0" smtClean="0"/>
          </a:p>
          <a:p>
            <a:endParaRPr lang="en-US" sz="1600" dirty="0" smtClean="0"/>
          </a:p>
          <a:p>
            <a:r>
              <a:rPr lang="en-US" sz="1600" dirty="0" smtClean="0"/>
              <a:t>The present preliminary report suggests that this is not the case and that the potential exists to have greater capability for the WFIRST science, enable additional scientific opportunities, match or reduce cost, and improve schedule, and that this possibility should be pursued as vigorously as possible by the astronomical community.</a:t>
            </a:r>
            <a:endParaRPr lang="en-US" sz="16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838969" y="407939"/>
            <a:ext cx="7612302" cy="2862323"/>
          </a:xfrm>
          <a:prstGeom prst="rect">
            <a:avLst/>
          </a:prstGeom>
          <a:noFill/>
        </p:spPr>
        <p:txBody>
          <a:bodyPr wrap="square" rtlCol="0">
            <a:spAutoFit/>
          </a:bodyPr>
          <a:lstStyle/>
          <a:p>
            <a:r>
              <a:rPr lang="en-US" dirty="0" smtClean="0"/>
              <a:t>The New Worlds New Horizons Decadal Survey recommended 1.5-m wide-field infrared space telescope --- WFIRST --- as its highest priority space mission for the 2010-2020 time frame.  The recommendation to the Decadal Survey Committee from the Electromagnetic Observations from Space Panel was based on the recognition that, among the &gt;50 proposals for new space initiatives, several of the highest priority science programs needed essentially the same space facility: </a:t>
            </a:r>
          </a:p>
          <a:p>
            <a:endParaRPr lang="en-US" dirty="0" smtClean="0"/>
          </a:p>
          <a:p>
            <a:endParaRPr lang="en-US" dirty="0" smtClean="0"/>
          </a:p>
          <a:p>
            <a:endParaRPr lang="en-US" dirty="0"/>
          </a:p>
        </p:txBody>
      </p:sp>
      <p:sp>
        <p:nvSpPr>
          <p:cNvPr id="5" name="TextBox 4"/>
          <p:cNvSpPr txBox="1"/>
          <p:nvPr/>
        </p:nvSpPr>
        <p:spPr>
          <a:xfrm>
            <a:off x="838969" y="2616970"/>
            <a:ext cx="7296726" cy="1569660"/>
          </a:xfrm>
          <a:prstGeom prst="rect">
            <a:avLst/>
          </a:prstGeom>
          <a:noFill/>
        </p:spPr>
        <p:txBody>
          <a:bodyPr wrap="square" rtlCol="0">
            <a:spAutoFit/>
          </a:bodyPr>
          <a:lstStyle/>
          <a:p>
            <a:r>
              <a:rPr lang="en-US" sz="1600" i="1" dirty="0" smtClean="0"/>
              <a:t>“Subjects as disparate as the history of the acceleration of universe, the discovery of </a:t>
            </a:r>
            <a:r>
              <a:rPr lang="en-US" sz="1600" i="1" dirty="0" err="1" smtClean="0"/>
              <a:t>exoplanets</a:t>
            </a:r>
            <a:r>
              <a:rPr lang="en-US" sz="1600" i="1" dirty="0" smtClean="0"/>
              <a:t> in habitable zones and beyond, the history of the assembly of the Milky Way and the evolution of galaxies in the first billion years all stood to benefit from the dramatic increase in the number of infra-red sensitive pixels -- roughly 200 million -- that one could reasonably hope to place in orbit.”  </a:t>
            </a:r>
            <a:r>
              <a:rPr lang="en-US" sz="1600" dirty="0" smtClean="0"/>
              <a:t>--- Dr. Paul Schechter, testimony to the House Appropriations Subcommittee, March 22, 2012</a:t>
            </a:r>
            <a:endParaRPr lang="en-US" sz="1600" i="1" dirty="0"/>
          </a:p>
        </p:txBody>
      </p:sp>
      <p:sp>
        <p:nvSpPr>
          <p:cNvPr id="6" name="TextBox 5"/>
          <p:cNvSpPr txBox="1"/>
          <p:nvPr/>
        </p:nvSpPr>
        <p:spPr>
          <a:xfrm>
            <a:off x="838969" y="4394970"/>
            <a:ext cx="7612302" cy="2031325"/>
          </a:xfrm>
          <a:prstGeom prst="rect">
            <a:avLst/>
          </a:prstGeom>
          <a:noFill/>
        </p:spPr>
        <p:txBody>
          <a:bodyPr wrap="square" rtlCol="0">
            <a:spAutoFit/>
          </a:bodyPr>
          <a:lstStyle/>
          <a:p>
            <a:r>
              <a:rPr lang="en-US" dirty="0" smtClean="0"/>
              <a:t>Schechter’s  point is key: The NWNH vision of the WFIRST mission was a 1.5-m telescope with a large-area IR camera.  Although the description of WFIRST in NWNH included a </a:t>
            </a:r>
            <a:r>
              <a:rPr lang="en-US" dirty="0" err="1" smtClean="0"/>
              <a:t>strawman</a:t>
            </a:r>
            <a:r>
              <a:rPr lang="en-US" dirty="0" smtClean="0"/>
              <a:t> concept for the telescope (essentially the JDEM-Omega design), it is </a:t>
            </a:r>
            <a:r>
              <a:rPr lang="en-US" u="sng" dirty="0" smtClean="0"/>
              <a:t>not the telescope </a:t>
            </a:r>
            <a:r>
              <a:rPr lang="en-US" dirty="0" smtClean="0"/>
              <a:t>that defines WFIRST, but neither is WFIRST</a:t>
            </a:r>
            <a:r>
              <a:rPr lang="en-US" u="sng" dirty="0" smtClean="0"/>
              <a:t> </a:t>
            </a:r>
            <a:r>
              <a:rPr lang="en-US" dirty="0" smtClean="0"/>
              <a:t>just </a:t>
            </a:r>
            <a:r>
              <a:rPr lang="en-US" u="sng" dirty="0" smtClean="0"/>
              <a:t>a collection of science goals</a:t>
            </a:r>
            <a:r>
              <a:rPr lang="en-US" dirty="0" smtClean="0"/>
              <a:t>.  The hardware that is the key is a wide-field IR camera in space, capable of carrying out a diverse program of</a:t>
            </a:r>
            <a:r>
              <a:rPr lang="en-US" dirty="0" smtClean="0">
                <a:solidFill>
                  <a:srgbClr val="660066"/>
                </a:solidFill>
              </a:rPr>
              <a:t> </a:t>
            </a:r>
            <a:r>
              <a:rPr lang="en-US" b="1" dirty="0" smtClean="0">
                <a:solidFill>
                  <a:srgbClr val="660066"/>
                </a:solidFill>
              </a:rPr>
              <a:t>Dark Energy, Planet-finding, Surveys, and GO science.</a:t>
            </a:r>
            <a:endParaRPr lang="en-US" b="1" dirty="0">
              <a:solidFill>
                <a:srgbClr val="660066"/>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Brief Summary of New Asset</a:t>
            </a:r>
            <a:endParaRPr lang="en-US" dirty="0"/>
          </a:p>
        </p:txBody>
      </p:sp>
      <p:sp>
        <p:nvSpPr>
          <p:cNvPr id="3" name="Content Placeholder 2"/>
          <p:cNvSpPr>
            <a:spLocks noGrp="1"/>
          </p:cNvSpPr>
          <p:nvPr>
            <p:ph idx="1"/>
          </p:nvPr>
        </p:nvSpPr>
        <p:spPr>
          <a:xfrm>
            <a:off x="457200" y="1376088"/>
            <a:ext cx="5460487" cy="4914967"/>
          </a:xfrm>
        </p:spPr>
        <p:txBody>
          <a:bodyPr>
            <a:normAutofit fontScale="77500" lnSpcReduction="20000"/>
          </a:bodyPr>
          <a:lstStyle/>
          <a:p>
            <a:r>
              <a:rPr lang="en-US" dirty="0" smtClean="0"/>
              <a:t>Two 2.4-m telescopes have been transferred to NASA:</a:t>
            </a:r>
          </a:p>
          <a:p>
            <a:pPr lvl="1"/>
            <a:r>
              <a:rPr lang="en-US" dirty="0" smtClean="0"/>
              <a:t>Designed as a TMA system but tertiary mirror is not applicable for science mission</a:t>
            </a:r>
          </a:p>
          <a:p>
            <a:pPr lvl="1"/>
            <a:r>
              <a:rPr lang="en-US" dirty="0" smtClean="0"/>
              <a:t>Primary mirror is f/1.2, on-axis system</a:t>
            </a:r>
          </a:p>
          <a:p>
            <a:pPr lvl="1"/>
            <a:r>
              <a:rPr lang="en-US" dirty="0" smtClean="0"/>
              <a:t>Compact design is similar to the dynamic test unit shown here</a:t>
            </a:r>
          </a:p>
          <a:p>
            <a:pPr lvl="1"/>
            <a:r>
              <a:rPr lang="en-US" dirty="0" smtClean="0"/>
              <a:t>Thermal control heaters are already on the shell</a:t>
            </a:r>
          </a:p>
          <a:p>
            <a:pPr lvl="1"/>
            <a:r>
              <a:rPr lang="en-US" dirty="0" smtClean="0"/>
              <a:t>6 struts position the secondary mirror</a:t>
            </a:r>
          </a:p>
          <a:p>
            <a:pPr lvl="2"/>
            <a:r>
              <a:rPr lang="en-US" dirty="0" smtClean="0"/>
              <a:t>6 actuators at the base of the SM struts</a:t>
            </a:r>
          </a:p>
          <a:p>
            <a:pPr lvl="2"/>
            <a:r>
              <a:rPr lang="en-US" dirty="0" smtClean="0"/>
              <a:t>1 focus actuator on the SMA for fine focus</a:t>
            </a:r>
          </a:p>
          <a:p>
            <a:pPr lvl="1"/>
            <a:r>
              <a:rPr lang="en-US" dirty="0" smtClean="0"/>
              <a:t>Long struts to spacecraft bus provide approximately 1.5m of available space for aft optics, instruments, etc.</a:t>
            </a:r>
            <a:endParaRPr lang="en-US" dirty="0"/>
          </a:p>
        </p:txBody>
      </p:sp>
      <p:pic>
        <p:nvPicPr>
          <p:cNvPr id="4" name="Picture 3" descr="DTU.jp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917687" y="1638129"/>
            <a:ext cx="2721389" cy="4643783"/>
          </a:xfrm>
          <a:prstGeom prst="rect">
            <a:avLst/>
          </a:prstGeom>
          <a:effectLst>
            <a:outerShdw blurRad="50800" dist="38100" dir="2700000" algn="tl" rotWithShape="0">
              <a:srgbClr val="000000">
                <a:alpha val="43000"/>
              </a:srgbClr>
            </a:outerShdw>
          </a:effectLst>
        </p:spPr>
      </p:pic>
      <p:cxnSp>
        <p:nvCxnSpPr>
          <p:cNvPr id="6" name="Straight Arrow Connector 5"/>
          <p:cNvCxnSpPr/>
          <p:nvPr/>
        </p:nvCxnSpPr>
        <p:spPr>
          <a:xfrm>
            <a:off x="4941188" y="3655107"/>
            <a:ext cx="885786" cy="10672"/>
          </a:xfrm>
          <a:prstGeom prst="straightConnector1">
            <a:avLst/>
          </a:prstGeom>
          <a:ln w="57150" cmpd="sng">
            <a:solidFill>
              <a:srgbClr val="FF0000"/>
            </a:solidFill>
            <a:tailEnd type="arrow"/>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87398" y="101600"/>
            <a:ext cx="7747002" cy="400110"/>
          </a:xfrm>
          <a:prstGeom prst="rect">
            <a:avLst/>
          </a:prstGeom>
          <a:noFill/>
        </p:spPr>
        <p:txBody>
          <a:bodyPr wrap="square" rtlCol="0">
            <a:spAutoFit/>
          </a:bodyPr>
          <a:lstStyle/>
          <a:p>
            <a:r>
              <a:rPr lang="en-US" sz="2000" dirty="0" smtClean="0">
                <a:solidFill>
                  <a:srgbClr val="007300"/>
                </a:solidFill>
              </a:rPr>
              <a:t>Picture of the “dynamic test </a:t>
            </a:r>
            <a:r>
              <a:rPr lang="en-US" sz="2000" dirty="0" err="1" smtClean="0">
                <a:solidFill>
                  <a:srgbClr val="007300"/>
                </a:solidFill>
              </a:rPr>
              <a:t>unit”courtesy</a:t>
            </a:r>
            <a:r>
              <a:rPr lang="en-US" sz="2000" dirty="0" smtClean="0">
                <a:solidFill>
                  <a:srgbClr val="007300"/>
                </a:solidFill>
              </a:rPr>
              <a:t> of </a:t>
            </a:r>
            <a:r>
              <a:rPr lang="en-US" sz="2000" dirty="0" err="1" smtClean="0">
                <a:solidFill>
                  <a:srgbClr val="007300"/>
                </a:solidFill>
              </a:rPr>
              <a:t>Exelis</a:t>
            </a:r>
            <a:r>
              <a:rPr lang="en-US" sz="2000" dirty="0" smtClean="0">
                <a:solidFill>
                  <a:srgbClr val="007300"/>
                </a:solidFill>
              </a:rPr>
              <a:t> via Gary Matthews</a:t>
            </a:r>
            <a:endParaRPr lang="en-US" sz="2000" dirty="0">
              <a:solidFill>
                <a:srgbClr val="007300"/>
              </a:solidFill>
            </a:endParaRPr>
          </a:p>
        </p:txBody>
      </p:sp>
      <p:sp>
        <p:nvSpPr>
          <p:cNvPr id="8" name="Rectangle 7"/>
          <p:cNvSpPr/>
          <p:nvPr/>
        </p:nvSpPr>
        <p:spPr>
          <a:xfrm>
            <a:off x="787398" y="4419600"/>
            <a:ext cx="5130289" cy="990600"/>
          </a:xfrm>
          <a:prstGeom prst="rect">
            <a:avLst/>
          </a:prstGeom>
          <a:no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800600" y="6642100"/>
            <a:ext cx="184666" cy="369332"/>
          </a:xfrm>
          <a:prstGeom prst="rect">
            <a:avLst/>
          </a:prstGeom>
          <a:noFill/>
        </p:spPr>
        <p:txBody>
          <a:bodyPr wrap="none" rtlCol="0">
            <a:spAutoFit/>
          </a:bodyPr>
          <a:lstStyle/>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387976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919241" y="3599059"/>
            <a:ext cx="5148559" cy="3159125"/>
          </a:xfrm>
          <a:prstGeom prst="rect">
            <a:avLst/>
          </a:prstGeom>
          <a:noFill/>
          <a:ln w="9525">
            <a:noFill/>
            <a:miter lim="800000"/>
            <a:headEnd/>
            <a:tailEnd/>
          </a:ln>
        </p:spPr>
      </p:pic>
      <p:sp>
        <p:nvSpPr>
          <p:cNvPr id="17409" name="Title 1"/>
          <p:cNvSpPr>
            <a:spLocks noGrp="1"/>
          </p:cNvSpPr>
          <p:nvPr>
            <p:ph type="title"/>
          </p:nvPr>
        </p:nvSpPr>
        <p:spPr>
          <a:xfrm>
            <a:off x="6172200" y="1219200"/>
            <a:ext cx="2895600" cy="2133600"/>
          </a:xfrm>
        </p:spPr>
        <p:txBody>
          <a:bodyPr/>
          <a:lstStyle/>
          <a:p>
            <a:pPr algn="l"/>
            <a:r>
              <a:rPr lang="en-US" sz="2000" u="sng" dirty="0" smtClean="0">
                <a:latin typeface="Arial" pitchFamily="34" charset="0"/>
                <a:cs typeface="Arial" pitchFamily="34" charset="0"/>
              </a:rPr>
              <a:t>Potential Payload Overview:</a:t>
            </a: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- 2 wide field instruments                  - 2 small, finer sampled instruments</a:t>
            </a:r>
          </a:p>
        </p:txBody>
      </p:sp>
      <p:sp>
        <p:nvSpPr>
          <p:cNvPr id="5" name="Content Placeholder 4"/>
          <p:cNvSpPr>
            <a:spLocks noGrp="1"/>
          </p:cNvSpPr>
          <p:nvPr>
            <p:ph idx="1"/>
          </p:nvPr>
        </p:nvSpPr>
        <p:spPr>
          <a:xfrm>
            <a:off x="67733" y="762000"/>
            <a:ext cx="5867400" cy="2971800"/>
          </a:xfrm>
        </p:spPr>
        <p:txBody>
          <a:bodyPr/>
          <a:lstStyle/>
          <a:p>
            <a:pPr>
              <a:buNone/>
            </a:pPr>
            <a:r>
              <a:rPr lang="en-US" u="sng" dirty="0" smtClean="0">
                <a:latin typeface="Arial" pitchFamily="34" charset="0"/>
                <a:cs typeface="Arial" pitchFamily="34" charset="0"/>
              </a:rPr>
              <a:t>Preliminary Instrument Design:</a:t>
            </a:r>
          </a:p>
          <a:p>
            <a:r>
              <a:rPr lang="en-US" sz="1800" dirty="0" smtClean="0">
                <a:latin typeface="Arial" pitchFamily="34" charset="0"/>
                <a:cs typeface="Arial" pitchFamily="34" charset="0"/>
              </a:rPr>
              <a:t>Based on existing telescope  primary and secondary mirrors </a:t>
            </a:r>
            <a:r>
              <a:rPr lang="en-US" sz="1800" u="sng" dirty="0" smtClean="0">
                <a:latin typeface="Arial" pitchFamily="34" charset="0"/>
                <a:cs typeface="Arial" pitchFamily="34" charset="0"/>
              </a:rPr>
              <a:t>without changes</a:t>
            </a:r>
          </a:p>
          <a:p>
            <a:r>
              <a:rPr lang="en-US" sz="1800" dirty="0" smtClean="0">
                <a:latin typeface="Arial" pitchFamily="34" charset="0"/>
                <a:cs typeface="Arial" pitchFamily="34" charset="0"/>
              </a:rPr>
              <a:t>Initial wide-field instrument shown; 2</a:t>
            </a:r>
            <a:r>
              <a:rPr lang="en-US" sz="1800" baseline="30000" dirty="0" smtClean="0">
                <a:latin typeface="Arial" pitchFamily="34" charset="0"/>
                <a:cs typeface="Arial" pitchFamily="34" charset="0"/>
              </a:rPr>
              <a:t>nd</a:t>
            </a:r>
            <a:r>
              <a:rPr lang="en-US" sz="1800" dirty="0" smtClean="0">
                <a:latin typeface="Arial" pitchFamily="34" charset="0"/>
                <a:cs typeface="Arial" pitchFamily="34" charset="0"/>
              </a:rPr>
              <a:t> wide-field instrument would be a mirror image</a:t>
            </a:r>
          </a:p>
          <a:p>
            <a:pPr lvl="1"/>
            <a:r>
              <a:rPr lang="en-US" sz="1400" dirty="0" smtClean="0">
                <a:latin typeface="Arial" pitchFamily="34" charset="0"/>
                <a:cs typeface="Arial" pitchFamily="34" charset="0"/>
              </a:rPr>
              <a:t>3 mirror camera, folded, with filter at pupil</a:t>
            </a:r>
          </a:p>
          <a:p>
            <a:r>
              <a:rPr lang="en-US" sz="1800" dirty="0" smtClean="0">
                <a:latin typeface="Arial" pitchFamily="34" charset="0"/>
                <a:cs typeface="Arial" pitchFamily="34" charset="0"/>
              </a:rPr>
              <a:t>Filter &amp; prism wheels (not shown) in ea. wide field instrument</a:t>
            </a:r>
          </a:p>
          <a:p>
            <a:r>
              <a:rPr lang="en-US" sz="1800" dirty="0" smtClean="0">
                <a:latin typeface="Arial" pitchFamily="34" charset="0"/>
                <a:cs typeface="Arial" pitchFamily="34" charset="0"/>
              </a:rPr>
              <a:t>Fits within instrument volume</a:t>
            </a:r>
          </a:p>
          <a:p>
            <a:pPr>
              <a:buNone/>
            </a:pPr>
            <a:r>
              <a:rPr lang="en-US" sz="1800" dirty="0" smtClean="0">
                <a:latin typeface="Arial" pitchFamily="34" charset="0"/>
                <a:cs typeface="Arial" pitchFamily="34" charset="0"/>
              </a:rPr>
              <a:t>	implied by existing struts</a:t>
            </a:r>
          </a:p>
        </p:txBody>
      </p:sp>
      <p:sp>
        <p:nvSpPr>
          <p:cNvPr id="7" name="Slide Number Placeholder 6"/>
          <p:cNvSpPr>
            <a:spLocks noGrp="1"/>
          </p:cNvSpPr>
          <p:nvPr>
            <p:ph type="sldNum" sz="quarter" idx="11"/>
          </p:nvPr>
        </p:nvSpPr>
        <p:spPr/>
        <p:txBody>
          <a:bodyPr/>
          <a:lstStyle/>
          <a:p>
            <a:fld id="{89C880FB-2C45-4FB5-A14A-EB32B0597AD2}" type="slidenum">
              <a:rPr lang="en-US" smtClean="0"/>
              <a:pPr/>
              <a:t>5</a:t>
            </a:fld>
            <a:endParaRPr lang="en-US"/>
          </a:p>
        </p:txBody>
      </p:sp>
      <p:cxnSp>
        <p:nvCxnSpPr>
          <p:cNvPr id="10" name="Straight Arrow Connector 9"/>
          <p:cNvCxnSpPr>
            <a:stCxn id="13" idx="0"/>
          </p:cNvCxnSpPr>
          <p:nvPr/>
        </p:nvCxnSpPr>
        <p:spPr bwMode="auto">
          <a:xfrm flipV="1">
            <a:off x="8229600" y="5638800"/>
            <a:ext cx="76200" cy="14942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3" name="TextBox 12"/>
          <p:cNvSpPr txBox="1"/>
          <p:nvPr/>
        </p:nvSpPr>
        <p:spPr>
          <a:xfrm>
            <a:off x="8001000" y="5788223"/>
            <a:ext cx="457200" cy="307777"/>
          </a:xfrm>
          <a:prstGeom prst="rect">
            <a:avLst/>
          </a:prstGeom>
          <a:noFill/>
        </p:spPr>
        <p:txBody>
          <a:bodyPr wrap="square" rtlCol="0">
            <a:spAutoFit/>
          </a:bodyPr>
          <a:lstStyle/>
          <a:p>
            <a:r>
              <a:rPr lang="en-US" sz="1400" b="1" dirty="0" smtClean="0">
                <a:solidFill>
                  <a:srgbClr val="FF6699"/>
                </a:solidFill>
              </a:rPr>
              <a:t>F1</a:t>
            </a:r>
            <a:endParaRPr lang="en-US" sz="1400" b="1" dirty="0">
              <a:solidFill>
                <a:srgbClr val="FF6699"/>
              </a:solidFill>
            </a:endParaRPr>
          </a:p>
        </p:txBody>
      </p:sp>
      <p:sp>
        <p:nvSpPr>
          <p:cNvPr id="14" name="TextBox 13"/>
          <p:cNvSpPr txBox="1"/>
          <p:nvPr/>
        </p:nvSpPr>
        <p:spPr>
          <a:xfrm>
            <a:off x="8458200" y="4188022"/>
            <a:ext cx="457200" cy="307777"/>
          </a:xfrm>
          <a:prstGeom prst="rect">
            <a:avLst/>
          </a:prstGeom>
          <a:noFill/>
        </p:spPr>
        <p:txBody>
          <a:bodyPr wrap="square" rtlCol="0">
            <a:spAutoFit/>
          </a:bodyPr>
          <a:lstStyle/>
          <a:p>
            <a:r>
              <a:rPr lang="en-US" sz="1400" b="1" dirty="0" smtClean="0">
                <a:solidFill>
                  <a:srgbClr val="FF6699"/>
                </a:solidFill>
              </a:rPr>
              <a:t>F2</a:t>
            </a:r>
            <a:endParaRPr lang="en-US" sz="1400" b="1" dirty="0">
              <a:solidFill>
                <a:srgbClr val="FF6699"/>
              </a:solidFill>
            </a:endParaRPr>
          </a:p>
        </p:txBody>
      </p:sp>
      <p:sp>
        <p:nvSpPr>
          <p:cNvPr id="15" name="TextBox 14"/>
          <p:cNvSpPr txBox="1"/>
          <p:nvPr/>
        </p:nvSpPr>
        <p:spPr>
          <a:xfrm>
            <a:off x="8229600" y="5178622"/>
            <a:ext cx="445956" cy="338554"/>
          </a:xfrm>
          <a:prstGeom prst="rect">
            <a:avLst/>
          </a:prstGeom>
          <a:noFill/>
        </p:spPr>
        <p:txBody>
          <a:bodyPr wrap="none" rtlCol="0">
            <a:spAutoFit/>
          </a:bodyPr>
          <a:lstStyle/>
          <a:p>
            <a:r>
              <a:rPr lang="en-US" sz="1600" b="1" dirty="0" smtClean="0">
                <a:solidFill>
                  <a:srgbClr val="FF6699"/>
                </a:solidFill>
              </a:rPr>
              <a:t>C1</a:t>
            </a:r>
            <a:endParaRPr lang="en-US" sz="1600" b="1" dirty="0">
              <a:solidFill>
                <a:srgbClr val="FF6699"/>
              </a:solidFill>
            </a:endParaRPr>
          </a:p>
        </p:txBody>
      </p:sp>
      <p:sp>
        <p:nvSpPr>
          <p:cNvPr id="16" name="TextBox 15"/>
          <p:cNvSpPr txBox="1"/>
          <p:nvPr/>
        </p:nvSpPr>
        <p:spPr>
          <a:xfrm>
            <a:off x="7924800" y="4264222"/>
            <a:ext cx="445956" cy="338554"/>
          </a:xfrm>
          <a:prstGeom prst="rect">
            <a:avLst/>
          </a:prstGeom>
          <a:noFill/>
        </p:spPr>
        <p:txBody>
          <a:bodyPr wrap="none" rtlCol="0">
            <a:spAutoFit/>
          </a:bodyPr>
          <a:lstStyle/>
          <a:p>
            <a:r>
              <a:rPr lang="en-US" sz="1600" b="1" dirty="0" smtClean="0">
                <a:solidFill>
                  <a:srgbClr val="FF6699"/>
                </a:solidFill>
              </a:rPr>
              <a:t>C2</a:t>
            </a:r>
            <a:endParaRPr lang="en-US" sz="1600" b="1" dirty="0">
              <a:solidFill>
                <a:srgbClr val="FF6699"/>
              </a:solidFill>
            </a:endParaRPr>
          </a:p>
        </p:txBody>
      </p:sp>
      <p:sp>
        <p:nvSpPr>
          <p:cNvPr id="17" name="TextBox 16"/>
          <p:cNvSpPr txBox="1"/>
          <p:nvPr/>
        </p:nvSpPr>
        <p:spPr>
          <a:xfrm>
            <a:off x="7696200" y="5105400"/>
            <a:ext cx="445956" cy="338554"/>
          </a:xfrm>
          <a:prstGeom prst="rect">
            <a:avLst/>
          </a:prstGeom>
          <a:noFill/>
        </p:spPr>
        <p:txBody>
          <a:bodyPr wrap="none" rtlCol="0">
            <a:spAutoFit/>
          </a:bodyPr>
          <a:lstStyle/>
          <a:p>
            <a:r>
              <a:rPr lang="en-US" sz="1600" b="1" dirty="0" smtClean="0">
                <a:solidFill>
                  <a:srgbClr val="FF6699"/>
                </a:solidFill>
              </a:rPr>
              <a:t>C3</a:t>
            </a:r>
            <a:endParaRPr lang="en-US" sz="1600" b="1" dirty="0">
              <a:solidFill>
                <a:srgbClr val="FF6699"/>
              </a:solidFill>
            </a:endParaRPr>
          </a:p>
        </p:txBody>
      </p:sp>
      <p:sp>
        <p:nvSpPr>
          <p:cNvPr id="18" name="TextBox 17"/>
          <p:cNvSpPr txBox="1"/>
          <p:nvPr/>
        </p:nvSpPr>
        <p:spPr>
          <a:xfrm>
            <a:off x="7391400" y="4416622"/>
            <a:ext cx="578172" cy="338554"/>
          </a:xfrm>
          <a:prstGeom prst="rect">
            <a:avLst/>
          </a:prstGeom>
          <a:noFill/>
        </p:spPr>
        <p:txBody>
          <a:bodyPr wrap="none" rtlCol="0">
            <a:spAutoFit/>
          </a:bodyPr>
          <a:lstStyle/>
          <a:p>
            <a:r>
              <a:rPr lang="en-US" sz="1600" b="1" dirty="0" smtClean="0">
                <a:solidFill>
                  <a:srgbClr val="FF6699"/>
                </a:solidFill>
              </a:rPr>
              <a:t>FPA</a:t>
            </a:r>
            <a:endParaRPr lang="en-US" sz="1600" b="1" dirty="0">
              <a:solidFill>
                <a:srgbClr val="FF6699"/>
              </a:solidFill>
            </a:endParaRPr>
          </a:p>
        </p:txBody>
      </p:sp>
      <p:sp>
        <p:nvSpPr>
          <p:cNvPr id="20" name="TextBox 19"/>
          <p:cNvSpPr txBox="1"/>
          <p:nvPr/>
        </p:nvSpPr>
        <p:spPr>
          <a:xfrm>
            <a:off x="7391400" y="4035622"/>
            <a:ext cx="750756" cy="307777"/>
          </a:xfrm>
          <a:prstGeom prst="rect">
            <a:avLst/>
          </a:prstGeom>
          <a:noFill/>
        </p:spPr>
        <p:txBody>
          <a:bodyPr wrap="square" rtlCol="0">
            <a:spAutoFit/>
          </a:bodyPr>
          <a:lstStyle/>
          <a:p>
            <a:r>
              <a:rPr lang="en-US" sz="1400" b="1" dirty="0" smtClean="0">
                <a:solidFill>
                  <a:srgbClr val="FF6699"/>
                </a:solidFill>
              </a:rPr>
              <a:t>Filter</a:t>
            </a:r>
            <a:endParaRPr lang="en-US" sz="1400" b="1" dirty="0">
              <a:solidFill>
                <a:srgbClr val="FF6699"/>
              </a:solidFill>
            </a:endParaRPr>
          </a:p>
        </p:txBody>
      </p:sp>
      <p:cxnSp>
        <p:nvCxnSpPr>
          <p:cNvPr id="22" name="Straight Arrow Connector 21"/>
          <p:cNvCxnSpPr>
            <a:stCxn id="20" idx="2"/>
          </p:cNvCxnSpPr>
          <p:nvPr/>
        </p:nvCxnSpPr>
        <p:spPr bwMode="auto">
          <a:xfrm rot="16200000" flipH="1">
            <a:off x="7694878" y="4415298"/>
            <a:ext cx="454222" cy="310423"/>
          </a:xfrm>
          <a:prstGeom prst="straightConnector1">
            <a:avLst/>
          </a:prstGeom>
          <a:solidFill>
            <a:schemeClr val="accent1"/>
          </a:solidFill>
          <a:ln w="25400" cap="flat" cmpd="sng" algn="ctr">
            <a:solidFill>
              <a:srgbClr val="FF6699"/>
            </a:solidFill>
            <a:prstDash val="solid"/>
            <a:round/>
            <a:headEnd type="none" w="med" len="med"/>
            <a:tailEnd type="arrow"/>
          </a:ln>
          <a:effectLst/>
        </p:spPr>
      </p:cxnSp>
      <p:pic>
        <p:nvPicPr>
          <p:cNvPr id="23" name="Picture 2"/>
          <p:cNvPicPr>
            <a:picLocks noChangeAspect="1" noChangeArrowheads="1"/>
          </p:cNvPicPr>
          <p:nvPr/>
        </p:nvPicPr>
        <p:blipFill>
          <a:blip r:embed="rId4" cstate="print"/>
          <a:srcRect/>
          <a:stretch>
            <a:fillRect/>
          </a:stretch>
        </p:blipFill>
        <p:spPr bwMode="auto">
          <a:xfrm>
            <a:off x="67733" y="3962462"/>
            <a:ext cx="3911600" cy="2895538"/>
          </a:xfrm>
          <a:prstGeom prst="rect">
            <a:avLst/>
          </a:prstGeom>
          <a:noFill/>
          <a:ln w="9525">
            <a:noFill/>
            <a:miter lim="800000"/>
            <a:headEnd/>
            <a:tailEnd/>
          </a:ln>
        </p:spPr>
      </p:pic>
      <p:sp>
        <p:nvSpPr>
          <p:cNvPr id="21" name="TextBox 20"/>
          <p:cNvSpPr txBox="1"/>
          <p:nvPr/>
        </p:nvSpPr>
        <p:spPr>
          <a:xfrm rot="18319580">
            <a:off x="2836232" y="2917861"/>
            <a:ext cx="5181600" cy="769441"/>
          </a:xfrm>
          <a:prstGeom prst="rect">
            <a:avLst/>
          </a:prstGeom>
          <a:noFill/>
        </p:spPr>
        <p:txBody>
          <a:bodyPr wrap="square" rtlCol="0">
            <a:spAutoFit/>
          </a:bodyPr>
          <a:lstStyle/>
          <a:p>
            <a:r>
              <a:rPr lang="en-US" sz="4400" dirty="0" smtClean="0">
                <a:solidFill>
                  <a:srgbClr val="FF6600"/>
                </a:solidFill>
              </a:rPr>
              <a:t>GSFC study</a:t>
            </a:r>
            <a:endParaRPr lang="en-US" sz="4400" dirty="0">
              <a:solidFill>
                <a:srgbClr val="FF6600"/>
              </a:solidFill>
            </a:endParaRP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37919368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rxj1347_subaru_wf.jpg"/>
          <p:cNvPicPr>
            <a:picLocks noChangeAspect="1"/>
          </p:cNvPicPr>
          <p:nvPr/>
        </p:nvPicPr>
        <p:blipFill>
          <a:blip r:embed="rId2">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3">
                    <a14:imgEffect>
                      <a14:brightnessContrast bright="30000"/>
                    </a14:imgEffect>
                  </a14:imgLayer>
                </a14:imgProps>
              </a:ex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70055" y="1093482"/>
            <a:ext cx="5177384" cy="5239512"/>
          </a:xfrm>
          <a:prstGeom prst="rect">
            <a:avLst/>
          </a:prstGeom>
          <a:effectLst>
            <a:outerShdw blurRad="50800" dist="38100" dir="2700000" algn="tl" rotWithShape="0">
              <a:srgbClr val="000000">
                <a:alpha val="43000"/>
              </a:srgbClr>
            </a:outerShdw>
          </a:effectLst>
        </p:spPr>
      </p:pic>
      <p:sp>
        <p:nvSpPr>
          <p:cNvPr id="2" name="Title 1"/>
          <p:cNvSpPr>
            <a:spLocks noGrp="1"/>
          </p:cNvSpPr>
          <p:nvPr>
            <p:ph type="title"/>
          </p:nvPr>
        </p:nvSpPr>
        <p:spPr>
          <a:xfrm>
            <a:off x="457200" y="274638"/>
            <a:ext cx="8229600" cy="608314"/>
          </a:xfrm>
        </p:spPr>
        <p:txBody>
          <a:bodyPr>
            <a:normAutofit fontScale="90000"/>
          </a:bodyPr>
          <a:lstStyle/>
          <a:p>
            <a:r>
              <a:rPr lang="en-US" dirty="0" smtClean="0"/>
              <a:t>100x the Area as HST’s WFC3/IR cam</a:t>
            </a:r>
            <a:endParaRPr lang="en-US" dirty="0"/>
          </a:p>
        </p:txBody>
      </p:sp>
      <p:sp>
        <p:nvSpPr>
          <p:cNvPr id="5" name="TextBox 4"/>
          <p:cNvSpPr txBox="1"/>
          <p:nvPr/>
        </p:nvSpPr>
        <p:spPr>
          <a:xfrm>
            <a:off x="2753822" y="6391188"/>
            <a:ext cx="1697901" cy="369332"/>
          </a:xfrm>
          <a:prstGeom prst="rect">
            <a:avLst/>
          </a:prstGeom>
          <a:noFill/>
        </p:spPr>
        <p:txBody>
          <a:bodyPr wrap="none" rtlCol="0">
            <a:spAutoFit/>
          </a:bodyPr>
          <a:lstStyle/>
          <a:p>
            <a:r>
              <a:rPr lang="en-US" dirty="0" smtClean="0">
                <a:solidFill>
                  <a:prstClr val="black"/>
                </a:solidFill>
                <a:latin typeface="Calibri"/>
              </a:rPr>
              <a:t>0.25 </a:t>
            </a:r>
            <a:r>
              <a:rPr lang="en-US" dirty="0" err="1" smtClean="0">
                <a:solidFill>
                  <a:prstClr val="black"/>
                </a:solidFill>
                <a:latin typeface="Calibri"/>
              </a:rPr>
              <a:t>sq</a:t>
            </a:r>
            <a:r>
              <a:rPr lang="en-US" dirty="0" smtClean="0">
                <a:solidFill>
                  <a:prstClr val="black"/>
                </a:solidFill>
                <a:latin typeface="Calibri"/>
              </a:rPr>
              <a:t> </a:t>
            </a:r>
            <a:r>
              <a:rPr lang="en-US" dirty="0" err="1" smtClean="0">
                <a:solidFill>
                  <a:prstClr val="black"/>
                </a:solidFill>
                <a:latin typeface="Calibri"/>
              </a:rPr>
              <a:t>deg</a:t>
            </a:r>
            <a:r>
              <a:rPr lang="en-US" dirty="0" smtClean="0">
                <a:solidFill>
                  <a:prstClr val="black"/>
                </a:solidFill>
                <a:latin typeface="Calibri"/>
              </a:rPr>
              <a:t> FOV</a:t>
            </a:r>
            <a:endParaRPr lang="en-US" dirty="0">
              <a:solidFill>
                <a:prstClr val="black"/>
              </a:solidFill>
              <a:latin typeface="Calibri"/>
            </a:endParaRPr>
          </a:p>
        </p:txBody>
      </p:sp>
      <p:sp>
        <p:nvSpPr>
          <p:cNvPr id="8" name="TextBox 7"/>
          <p:cNvSpPr txBox="1"/>
          <p:nvPr/>
        </p:nvSpPr>
        <p:spPr>
          <a:xfrm>
            <a:off x="6821385" y="1289083"/>
            <a:ext cx="1865415" cy="369332"/>
          </a:xfrm>
          <a:prstGeom prst="rect">
            <a:avLst/>
          </a:prstGeom>
          <a:noFill/>
        </p:spPr>
        <p:txBody>
          <a:bodyPr wrap="none" rtlCol="0">
            <a:spAutoFit/>
          </a:bodyPr>
          <a:lstStyle/>
          <a:p>
            <a:r>
              <a:rPr lang="en-US" dirty="0" smtClean="0">
                <a:solidFill>
                  <a:prstClr val="black"/>
                </a:solidFill>
                <a:latin typeface="Calibri"/>
              </a:rPr>
              <a:t>HST WFC3/IR FOV</a:t>
            </a:r>
            <a:endParaRPr lang="en-US" dirty="0">
              <a:solidFill>
                <a:prstClr val="black"/>
              </a:solidFill>
              <a:latin typeface="Calibri"/>
            </a:endParaRPr>
          </a:p>
        </p:txBody>
      </p:sp>
      <p:sp>
        <p:nvSpPr>
          <p:cNvPr id="9" name="Rectangle 8"/>
          <p:cNvSpPr>
            <a:spLocks noChangeAspect="1"/>
          </p:cNvSpPr>
          <p:nvPr/>
        </p:nvSpPr>
        <p:spPr>
          <a:xfrm>
            <a:off x="3123352" y="3491807"/>
            <a:ext cx="453440" cy="47548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11" name="Straight Arrow Connector 10"/>
          <p:cNvCxnSpPr/>
          <p:nvPr/>
        </p:nvCxnSpPr>
        <p:spPr>
          <a:xfrm rot="10800000" flipV="1">
            <a:off x="3621934" y="1769572"/>
            <a:ext cx="2489458" cy="1683749"/>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pic>
        <p:nvPicPr>
          <p:cNvPr id="10" name="Picture 9" descr="hst_acs_fov.png"/>
          <p:cNvPicPr>
            <a:picLocks noChangeAspect="1"/>
          </p:cNvPicPr>
          <p:nvPr/>
        </p:nvPicPr>
        <p:blipFill rotWithShape="1">
          <a:blip r:embed="rId4">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5">
                    <a14:imgEffect>
                      <a14:brightnessContrast bright="30000"/>
                    </a14:imgEffect>
                  </a14:imgLayer>
                </a14:imgProps>
              </a:ex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3298" t="25000" r="21163" b="10000"/>
          <a:stretch/>
        </p:blipFill>
        <p:spPr>
          <a:xfrm>
            <a:off x="6154497" y="1289083"/>
            <a:ext cx="457200" cy="474178"/>
          </a:xfrm>
          <a:prstGeom prst="rect">
            <a:avLst/>
          </a:prstGeom>
          <a:effectLst>
            <a:outerShdw blurRad="50800" dist="38100" dir="2700000" algn="tl" rotWithShape="0">
              <a:srgbClr val="000000">
                <a:alpha val="43000"/>
              </a:srgbClr>
            </a:outerShdw>
          </a:effectLst>
        </p:spPr>
      </p:pic>
      <p:sp>
        <p:nvSpPr>
          <p:cNvPr id="13" name="TextBox 12"/>
          <p:cNvSpPr txBox="1"/>
          <p:nvPr/>
        </p:nvSpPr>
        <p:spPr>
          <a:xfrm>
            <a:off x="5980542" y="1959205"/>
            <a:ext cx="3032609" cy="4524316"/>
          </a:xfrm>
          <a:prstGeom prst="rect">
            <a:avLst/>
          </a:prstGeom>
          <a:noFill/>
        </p:spPr>
        <p:txBody>
          <a:bodyPr wrap="square" rtlCol="0">
            <a:spAutoFit/>
          </a:bodyPr>
          <a:lstStyle/>
          <a:p>
            <a:r>
              <a:rPr lang="en-US" sz="1600" dirty="0" smtClean="0"/>
              <a:t>Existing telescope has a 2.4-m </a:t>
            </a:r>
          </a:p>
          <a:p>
            <a:r>
              <a:rPr lang="en-US" sz="1600" dirty="0" smtClean="0"/>
              <a:t>f/1.2 primary with a 9% obscuration secondary that produces a 1/20 wave near-IR optical system at about f/8 </a:t>
            </a:r>
            <a:r>
              <a:rPr lang="en-US" sz="1600" u="sng" dirty="0" smtClean="0"/>
              <a:t>assembled and tested.</a:t>
            </a:r>
          </a:p>
          <a:p>
            <a:endParaRPr lang="en-US" sz="1600" dirty="0" smtClean="0"/>
          </a:p>
          <a:p>
            <a:r>
              <a:rPr lang="en-US" sz="1600" dirty="0" smtClean="0"/>
              <a:t>A preliminary 3-mirror design</a:t>
            </a:r>
            <a:r>
              <a:rPr lang="en-US" sz="1600" dirty="0" smtClean="0"/>
              <a:t> </a:t>
            </a:r>
            <a:r>
              <a:rPr lang="en-US" sz="1600" dirty="0" smtClean="0"/>
              <a:t>could use</a:t>
            </a:r>
            <a:r>
              <a:rPr lang="en-US" sz="1600" dirty="0" smtClean="0"/>
              <a:t> </a:t>
            </a:r>
            <a:r>
              <a:rPr lang="en-US" sz="1600" dirty="0" smtClean="0"/>
              <a:t>16 Hawaii 4RG </a:t>
            </a:r>
            <a:r>
              <a:rPr lang="en-US" sz="1600" dirty="0" err="1" smtClean="0"/>
              <a:t>HgCdTe</a:t>
            </a:r>
            <a:r>
              <a:rPr lang="en-US" sz="1600" dirty="0" smtClean="0"/>
              <a:t> IR- detectors (10μm pixels) to cover 0.25 sq deg at 0.11”/pixel, compared to this telescope’s 0.15” diffraction limit at 1.5μm</a:t>
            </a:r>
          </a:p>
          <a:p>
            <a:endParaRPr lang="en-US" sz="1600" dirty="0" smtClean="0"/>
          </a:p>
          <a:p>
            <a:r>
              <a:rPr lang="en-US" sz="1600" dirty="0" smtClean="0"/>
              <a:t>This is slightly better sampling than the SDT 1.5-m WFIRST with 0.18” pixels for a 0.24” diffraction limit.</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398617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TEMP.jpg"/>
          <p:cNvPicPr>
            <a:picLocks noChangeAspect="1"/>
          </p:cNvPicPr>
          <p:nvPr/>
        </p:nvPicPr>
        <p:blipFill>
          <a:blip r:embed="rId2"/>
          <a:stretch>
            <a:fillRect/>
          </a:stretch>
        </p:blipFill>
        <p:spPr>
          <a:xfrm>
            <a:off x="685177" y="2222499"/>
            <a:ext cx="6148046" cy="4215589"/>
          </a:xfrm>
          <a:prstGeom prst="rect">
            <a:avLst/>
          </a:prstGeom>
        </p:spPr>
      </p:pic>
      <p:sp>
        <p:nvSpPr>
          <p:cNvPr id="5" name="TextBox 4"/>
          <p:cNvSpPr txBox="1"/>
          <p:nvPr/>
        </p:nvSpPr>
        <p:spPr>
          <a:xfrm>
            <a:off x="290854" y="1080076"/>
            <a:ext cx="3011146" cy="646331"/>
          </a:xfrm>
          <a:prstGeom prst="rect">
            <a:avLst/>
          </a:prstGeom>
          <a:noFill/>
          <a:ln>
            <a:solidFill>
              <a:srgbClr val="000090"/>
            </a:solidFill>
          </a:ln>
        </p:spPr>
        <p:txBody>
          <a:bodyPr wrap="square" rtlCol="0">
            <a:spAutoFit/>
          </a:bodyPr>
          <a:lstStyle/>
          <a:p>
            <a:r>
              <a:rPr lang="en-US" dirty="0" smtClean="0"/>
              <a:t>Most recent NRO-1 camera design from Erin Elliott (</a:t>
            </a:r>
            <a:r>
              <a:rPr lang="en-US" dirty="0" err="1" smtClean="0"/>
              <a:t>STScI</a:t>
            </a:r>
            <a:r>
              <a:rPr lang="en-US" dirty="0" smtClean="0"/>
              <a:t>)</a:t>
            </a:r>
            <a:endParaRPr lang="en-US" dirty="0"/>
          </a:p>
        </p:txBody>
      </p:sp>
      <p:sp>
        <p:nvSpPr>
          <p:cNvPr id="6" name="TextBox 5"/>
          <p:cNvSpPr txBox="1"/>
          <p:nvPr/>
        </p:nvSpPr>
        <p:spPr>
          <a:xfrm>
            <a:off x="3759200" y="833854"/>
            <a:ext cx="4902200" cy="2677656"/>
          </a:xfrm>
          <a:prstGeom prst="rect">
            <a:avLst/>
          </a:prstGeom>
          <a:noFill/>
        </p:spPr>
        <p:txBody>
          <a:bodyPr wrap="square" rtlCol="0">
            <a:spAutoFit/>
          </a:bodyPr>
          <a:lstStyle/>
          <a:p>
            <a:pPr marL="342900" indent="-342900">
              <a:buFont typeface="Arial"/>
              <a:buChar char="•"/>
            </a:pPr>
            <a:r>
              <a:rPr lang="en-US" sz="1400" dirty="0" smtClean="0"/>
              <a:t>Placed after the existing (unaltered) telescope design</a:t>
            </a:r>
          </a:p>
          <a:p>
            <a:pPr marL="342900" indent="-342900">
              <a:buFont typeface="Arial"/>
              <a:buChar char="•"/>
            </a:pPr>
            <a:r>
              <a:rPr lang="en-US" sz="1400" dirty="0" smtClean="0"/>
              <a:t>FOV – 0.3° </a:t>
            </a:r>
            <a:r>
              <a:rPr lang="en-US" sz="1400" dirty="0" err="1" smtClean="0"/>
              <a:t>x</a:t>
            </a:r>
            <a:r>
              <a:rPr lang="en-US" sz="1400" dirty="0" smtClean="0"/>
              <a:t> 0.8° = 0.24 sq deg</a:t>
            </a:r>
          </a:p>
          <a:p>
            <a:pPr marL="342900" indent="-342900">
              <a:buFont typeface="Arial"/>
              <a:buChar char="•"/>
            </a:pPr>
            <a:r>
              <a:rPr lang="en-US" sz="1400" dirty="0" smtClean="0"/>
              <a:t>Diffraction limited at 700 nm </a:t>
            </a:r>
          </a:p>
          <a:p>
            <a:pPr marL="342900" indent="-342900">
              <a:buFont typeface="Arial"/>
              <a:buChar char="•"/>
            </a:pPr>
            <a:r>
              <a:rPr lang="en-US" sz="1400" dirty="0" smtClean="0"/>
              <a:t>EFL = 25.656 </a:t>
            </a:r>
            <a:r>
              <a:rPr lang="en-US" sz="1400" dirty="0" err="1" smtClean="0"/>
              <a:t>m</a:t>
            </a:r>
            <a:r>
              <a:rPr lang="en-US" sz="1400" dirty="0" smtClean="0"/>
              <a:t>, F10.7</a:t>
            </a:r>
          </a:p>
          <a:p>
            <a:pPr marL="342900" indent="-342900">
              <a:buFont typeface="Arial"/>
              <a:buChar char="•"/>
            </a:pPr>
            <a:r>
              <a:rPr lang="en-US" sz="1400" dirty="0" smtClean="0"/>
              <a:t>10 </a:t>
            </a:r>
            <a:r>
              <a:rPr lang="en-US" sz="1400" dirty="0" err="1" smtClean="0"/>
              <a:t>μm</a:t>
            </a:r>
            <a:r>
              <a:rPr lang="en-US" sz="1400" dirty="0" smtClean="0"/>
              <a:t> pixel ≈ 0.08 arcsec</a:t>
            </a:r>
          </a:p>
          <a:p>
            <a:pPr marL="342900" indent="-342900">
              <a:buFont typeface="Arial"/>
              <a:buChar char="•"/>
            </a:pPr>
            <a:r>
              <a:rPr lang="en-US" sz="1400" dirty="0" smtClean="0"/>
              <a:t>24 4Kx4K H4RG detectors needed</a:t>
            </a:r>
          </a:p>
          <a:p>
            <a:pPr marL="342900" indent="-342900">
              <a:buFont typeface="Arial"/>
              <a:buChar char="•"/>
            </a:pPr>
            <a:r>
              <a:rPr lang="en-US" sz="1400" dirty="0" smtClean="0"/>
              <a:t>Fits in a volume of 0.5-m </a:t>
            </a:r>
            <a:r>
              <a:rPr lang="en-US" sz="1400" dirty="0" err="1" smtClean="0"/>
              <a:t>x</a:t>
            </a:r>
            <a:r>
              <a:rPr lang="en-US" sz="1400" dirty="0" smtClean="0"/>
              <a:t> 0.5-m </a:t>
            </a:r>
            <a:r>
              <a:rPr lang="en-US" sz="1400" dirty="0" err="1" smtClean="0"/>
              <a:t>x</a:t>
            </a:r>
            <a:r>
              <a:rPr lang="en-US" sz="1400" dirty="0" smtClean="0"/>
              <a:t> 1.0-m  (not including mounts and electronics)</a:t>
            </a:r>
          </a:p>
          <a:p>
            <a:pPr marL="342900" indent="-342900">
              <a:buFont typeface="Arial"/>
              <a:buChar char="•"/>
            </a:pPr>
            <a:r>
              <a:rPr lang="en-US" sz="1400" dirty="0" smtClean="0"/>
              <a:t>Room for a second wide-field camera of same size (could also further widen field of this design)</a:t>
            </a:r>
          </a:p>
          <a:p>
            <a:pPr marL="342900" indent="-342900">
              <a:buFont typeface="Arial"/>
              <a:buChar char="•"/>
            </a:pPr>
            <a:r>
              <a:rPr lang="en-US" sz="1400" dirty="0" smtClean="0"/>
              <a:t>Accessible pupil for filters</a:t>
            </a:r>
          </a:p>
          <a:p>
            <a:endParaRPr lang="en-US" sz="1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TEMP.jpg"/>
          <p:cNvPicPr>
            <a:picLocks noChangeAspect="1"/>
          </p:cNvPicPr>
          <p:nvPr/>
        </p:nvPicPr>
        <p:blipFill>
          <a:blip r:embed="rId2"/>
          <a:stretch>
            <a:fillRect/>
          </a:stretch>
        </p:blipFill>
        <p:spPr>
          <a:xfrm>
            <a:off x="279400" y="401601"/>
            <a:ext cx="3898900" cy="2103593"/>
          </a:xfrm>
          <a:prstGeom prst="rect">
            <a:avLst/>
          </a:prstGeom>
        </p:spPr>
      </p:pic>
      <p:pic>
        <p:nvPicPr>
          <p:cNvPr id="5" name="Picture 4" descr="TEMP.jpg"/>
          <p:cNvPicPr>
            <a:picLocks noChangeAspect="1"/>
          </p:cNvPicPr>
          <p:nvPr/>
        </p:nvPicPr>
        <p:blipFill>
          <a:blip r:embed="rId3"/>
          <a:stretch>
            <a:fillRect/>
          </a:stretch>
        </p:blipFill>
        <p:spPr>
          <a:xfrm>
            <a:off x="165100" y="2844800"/>
            <a:ext cx="5070064" cy="3809741"/>
          </a:xfrm>
          <a:prstGeom prst="rect">
            <a:avLst/>
          </a:prstGeom>
        </p:spPr>
      </p:pic>
      <p:pic>
        <p:nvPicPr>
          <p:cNvPr id="4" name="Picture 3" descr="TEMP.jpg"/>
          <p:cNvPicPr>
            <a:picLocks noChangeAspect="1"/>
          </p:cNvPicPr>
          <p:nvPr/>
        </p:nvPicPr>
        <p:blipFill>
          <a:blip r:embed="rId4"/>
          <a:stretch>
            <a:fillRect/>
          </a:stretch>
        </p:blipFill>
        <p:spPr>
          <a:xfrm>
            <a:off x="4318000" y="147601"/>
            <a:ext cx="4787900" cy="3124398"/>
          </a:xfrm>
          <a:prstGeom prst="rect">
            <a:avLst/>
          </a:prstGeom>
        </p:spPr>
      </p:pic>
      <p:sp>
        <p:nvSpPr>
          <p:cNvPr id="6" name="TextBox 5"/>
          <p:cNvSpPr txBox="1"/>
          <p:nvPr/>
        </p:nvSpPr>
        <p:spPr>
          <a:xfrm>
            <a:off x="596900" y="147601"/>
            <a:ext cx="1193800" cy="307777"/>
          </a:xfrm>
          <a:prstGeom prst="rect">
            <a:avLst/>
          </a:prstGeom>
          <a:noFill/>
        </p:spPr>
        <p:txBody>
          <a:bodyPr wrap="square" rtlCol="0">
            <a:spAutoFit/>
          </a:bodyPr>
          <a:lstStyle/>
          <a:p>
            <a:r>
              <a:rPr lang="en-US" sz="1400" dirty="0" smtClean="0"/>
              <a:t>unfolded</a:t>
            </a:r>
            <a:endParaRPr lang="en-US" sz="1400" dirty="0"/>
          </a:p>
        </p:txBody>
      </p:sp>
      <p:sp>
        <p:nvSpPr>
          <p:cNvPr id="7" name="TextBox 6"/>
          <p:cNvSpPr txBox="1"/>
          <p:nvPr/>
        </p:nvSpPr>
        <p:spPr>
          <a:xfrm>
            <a:off x="3251200" y="3898900"/>
            <a:ext cx="4102100" cy="923330"/>
          </a:xfrm>
          <a:prstGeom prst="rect">
            <a:avLst/>
          </a:prstGeom>
          <a:noFill/>
        </p:spPr>
        <p:txBody>
          <a:bodyPr wrap="square" rtlCol="0">
            <a:spAutoFit/>
          </a:bodyPr>
          <a:lstStyle/>
          <a:p>
            <a:r>
              <a:rPr lang="en-US" dirty="0" smtClean="0">
                <a:solidFill>
                  <a:srgbClr val="FF0000"/>
                </a:solidFill>
              </a:rPr>
              <a:t>Chevron shape will not tile well, and </a:t>
            </a:r>
            <a:r>
              <a:rPr lang="en-US" dirty="0" err="1" smtClean="0">
                <a:solidFill>
                  <a:srgbClr val="FF0000"/>
                </a:solidFill>
              </a:rPr>
              <a:t>psf</a:t>
            </a:r>
            <a:r>
              <a:rPr lang="en-US" dirty="0" smtClean="0">
                <a:solidFill>
                  <a:srgbClr val="FF0000"/>
                </a:solidFill>
              </a:rPr>
              <a:t> variations at the top edge are unacceptable for weak-</a:t>
            </a:r>
            <a:r>
              <a:rPr lang="en-US" dirty="0" err="1" smtClean="0">
                <a:solidFill>
                  <a:srgbClr val="FF0000"/>
                </a:solidFill>
              </a:rPr>
              <a:t>lensing</a:t>
            </a:r>
            <a:r>
              <a:rPr lang="en-US" dirty="0" smtClean="0">
                <a:solidFill>
                  <a:srgbClr val="FF0000"/>
                </a:solidFill>
              </a:rPr>
              <a:t> program. </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346200" y="1143000"/>
            <a:ext cx="5905500" cy="4401205"/>
          </a:xfrm>
          <a:prstGeom prst="rect">
            <a:avLst/>
          </a:prstGeom>
          <a:noFill/>
        </p:spPr>
        <p:txBody>
          <a:bodyPr wrap="square" rtlCol="0">
            <a:spAutoFit/>
          </a:bodyPr>
          <a:lstStyle/>
          <a:p>
            <a:r>
              <a:rPr lang="en-US" sz="2000" dirty="0" smtClean="0"/>
              <a:t>A preliminary look at how the NRO-1 telescope will accomplish the two “core program” goals, Dark Energy surveys and</a:t>
            </a:r>
            <a:r>
              <a:rPr lang="en-US" sz="2000" dirty="0" smtClean="0"/>
              <a:t> </a:t>
            </a:r>
            <a:r>
              <a:rPr lang="en-US" sz="2000" dirty="0" err="1" smtClean="0"/>
              <a:t>Microlensing</a:t>
            </a:r>
            <a:r>
              <a:rPr lang="en-US" sz="2000" dirty="0" smtClean="0"/>
              <a:t> </a:t>
            </a:r>
            <a:r>
              <a:rPr lang="en-US" sz="2000" dirty="0" smtClean="0"/>
              <a:t>planet-finding</a:t>
            </a:r>
            <a:r>
              <a:rPr lang="en-US" sz="2000" dirty="0" smtClean="0"/>
              <a:t>:</a:t>
            </a:r>
          </a:p>
          <a:p>
            <a:endParaRPr lang="en-US" sz="2000" dirty="0" smtClean="0"/>
          </a:p>
          <a:p>
            <a:r>
              <a:rPr lang="en-US" sz="2000" u="sng" dirty="0" smtClean="0"/>
              <a:t>DARK ENERGY</a:t>
            </a:r>
          </a:p>
          <a:p>
            <a:endParaRPr lang="en-US" sz="2000" dirty="0" smtClean="0"/>
          </a:p>
          <a:p>
            <a:r>
              <a:rPr lang="en-US" sz="2000" u="sng" dirty="0" smtClean="0">
                <a:solidFill>
                  <a:srgbClr val="660066"/>
                </a:solidFill>
              </a:rPr>
              <a:t>Supernovae:</a:t>
            </a:r>
            <a:r>
              <a:rPr lang="en-US" sz="2000" dirty="0" smtClean="0"/>
              <a:t> A 2.4-m telescope with a camera covering 0.25 sq deg </a:t>
            </a:r>
            <a:r>
              <a:rPr lang="en-US" sz="2000" dirty="0" smtClean="0"/>
              <a:t>and sampling comparable to the prior WFIRST designs will outperform the smaller telescopes, because of the smaller </a:t>
            </a:r>
            <a:r>
              <a:rPr lang="en-US" sz="2000" dirty="0" err="1" smtClean="0"/>
              <a:t>psf</a:t>
            </a:r>
            <a:r>
              <a:rPr lang="en-US" sz="2000" dirty="0" smtClean="0"/>
              <a:t> (factor of 1.8 compared to DRM2).  With an area as large as 0.50 sq deg the SN survey will be substantially better, reaching 1 </a:t>
            </a:r>
            <a:r>
              <a:rPr lang="en-US" sz="2000" dirty="0" err="1" smtClean="0"/>
              <a:t>mag</a:t>
            </a:r>
            <a:r>
              <a:rPr lang="en-US" sz="2000" dirty="0" smtClean="0"/>
              <a:t> deeper of the same area (higher redshift) or substantially more area at the same depth as DRM2.</a:t>
            </a:r>
            <a:endParaRPr lang="en-US" sz="2000" dirty="0"/>
          </a:p>
        </p:txBody>
      </p:sp>
    </p:spTree>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ExoPEP">
  <a:themeElements>
    <a:clrScheme name="NP template_pr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P template_print">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NP template_pr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P template_pr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P template_pr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P template_pr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P template_pr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P template_pr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P template_prin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P template_pr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P template_pr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P template_pr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P template_pr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P template_pr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Title &amp; Subtitle">
  <a:themeElements>
    <a:clrScheme name="">
      <a:dk1>
        <a:srgbClr val="000000"/>
      </a:dk1>
      <a:lt1>
        <a:srgbClr val="FFFFFF"/>
      </a:lt1>
      <a:dk2>
        <a:srgbClr val="000000"/>
      </a:dk2>
      <a:lt2>
        <a:srgbClr val="000000"/>
      </a:lt2>
      <a:accent1>
        <a:srgbClr val="FF0000"/>
      </a:accent1>
      <a:accent2>
        <a:srgbClr val="333399"/>
      </a:accent2>
      <a:accent3>
        <a:srgbClr val="FFFFFF"/>
      </a:accent3>
      <a:accent4>
        <a:srgbClr val="000000"/>
      </a:accent4>
      <a:accent5>
        <a:srgbClr val="FFAAAA"/>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7080</TotalTime>
  <Words>3791</Words>
  <Application>Microsoft Macintosh PowerPoint</Application>
  <PresentationFormat>On-screen Show (4:3)</PresentationFormat>
  <Paragraphs>264</Paragraphs>
  <Slides>28</Slides>
  <Notes>2</Notes>
  <HiddenSlides>0</HiddenSlides>
  <MMClips>0</MMClips>
  <ScaleCrop>false</ScaleCrop>
  <HeadingPairs>
    <vt:vector size="4" baseType="variant">
      <vt:variant>
        <vt:lpstr>Design Template</vt:lpstr>
      </vt:variant>
      <vt:variant>
        <vt:i4>8</vt:i4>
      </vt:variant>
      <vt:variant>
        <vt:lpstr>Slide Titles</vt:lpstr>
      </vt:variant>
      <vt:variant>
        <vt:i4>28</vt:i4>
      </vt:variant>
    </vt:vector>
  </HeadingPairs>
  <TitlesOfParts>
    <vt:vector size="36" baseType="lpstr">
      <vt:lpstr>Office Theme</vt:lpstr>
      <vt:lpstr>1_Office Theme</vt:lpstr>
      <vt:lpstr>Title &amp; Bullets</vt:lpstr>
      <vt:lpstr>ExoPEP</vt:lpstr>
      <vt:lpstr>2_Office Theme</vt:lpstr>
      <vt:lpstr>3_Office Theme</vt:lpstr>
      <vt:lpstr>4_Office Theme</vt:lpstr>
      <vt:lpstr>Title &amp; Subtitle</vt:lpstr>
      <vt:lpstr>Slide 1</vt:lpstr>
      <vt:lpstr>Slide 2</vt:lpstr>
      <vt:lpstr>Slide 3</vt:lpstr>
      <vt:lpstr>Brief Summary of New Asset</vt:lpstr>
      <vt:lpstr>Potential Payload Overview: - 2 wide field instruments                  - 2 small, finer sampled instruments</vt:lpstr>
      <vt:lpstr>100x the Area as HST’s WFC3/IR cam</vt:lpstr>
      <vt:lpstr>Slide 7</vt:lpstr>
      <vt:lpstr>Slide 8</vt:lpstr>
      <vt:lpstr>Slide 9</vt:lpstr>
      <vt:lpstr>Slide 10</vt:lpstr>
      <vt:lpstr>Summary: Extragalactic Surveys</vt:lpstr>
      <vt:lpstr>Slide 12</vt:lpstr>
      <vt:lpstr>Slide 13</vt:lpstr>
      <vt:lpstr>Slide 14</vt:lpstr>
      <vt:lpstr>Slide 15</vt:lpstr>
      <vt:lpstr>Slide 16</vt:lpstr>
      <vt:lpstr>Slide 17</vt:lpstr>
      <vt:lpstr>Slide 18</vt:lpstr>
      <vt:lpstr>Slide 19</vt:lpstr>
      <vt:lpstr>Slide 20</vt:lpstr>
      <vt:lpstr>Slide 21</vt:lpstr>
      <vt:lpstr>Slide 22</vt:lpstr>
      <vt:lpstr>The NRO-1 2.4-m telescope: accomplishing the WFIRST science program of New Worlds New Horizons– and more (and better):</vt:lpstr>
      <vt:lpstr>Slide 24</vt:lpstr>
      <vt:lpstr>Slide 25</vt:lpstr>
      <vt:lpstr>Slide 26</vt:lpstr>
      <vt:lpstr>Slide 27</vt:lpstr>
      <vt:lpstr>Slide 28</vt:lpstr>
    </vt:vector>
  </TitlesOfParts>
  <Company>Princeton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Doing WFIRST Better!</dc:title>
  <dc:creator>David Spergel</dc:creator>
  <cp:lastModifiedBy>Alan Dressler User</cp:lastModifiedBy>
  <cp:revision>63</cp:revision>
  <dcterms:created xsi:type="dcterms:W3CDTF">2012-06-11T22:06:33Z</dcterms:created>
  <dcterms:modified xsi:type="dcterms:W3CDTF">2012-06-12T16:50:46Z</dcterms:modified>
</cp:coreProperties>
</file>