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60" r:id="rId3"/>
    <p:sldId id="270" r:id="rId4"/>
    <p:sldId id="271" r:id="rId5"/>
    <p:sldId id="269" r:id="rId6"/>
    <p:sldId id="258" r:id="rId7"/>
    <p:sldId id="274" r:id="rId8"/>
    <p:sldId id="273" r:id="rId9"/>
    <p:sldId id="272" r:id="rId10"/>
    <p:sldId id="259" r:id="rId11"/>
    <p:sldId id="257" r:id="rId12"/>
    <p:sldId id="261" r:id="rId13"/>
    <p:sldId id="266" r:id="rId14"/>
    <p:sldId id="262" r:id="rId15"/>
    <p:sldId id="263" r:id="rId16"/>
    <p:sldId id="265" r:id="rId17"/>
    <p:sldId id="267" r:id="rId18"/>
    <p:sldId id="264" r:id="rId19"/>
    <p:sldId id="27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60" d="100"/>
          <a:sy n="160" d="100"/>
        </p:scale>
        <p:origin x="-104" y="-5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DBCEF2-D05D-4242-90FA-853A20AA97A9}" type="datetimeFigureOut">
              <a:rPr lang="en-US" smtClean="0"/>
              <a:t>11/14/14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8F3B52-51B9-3148-AF21-560CA3DDC073}" type="slidenum">
              <a:rPr lang="en-US" smtClean="0"/>
              <a:t>‹#›</a:t>
            </a:fld>
            <a:endParaRPr lang="en-US"/>
          </a:p>
        </p:txBody>
      </p:sp>
    </p:spTree>
    <p:extLst>
      <p:ext uri="{BB962C8B-B14F-4D97-AF65-F5344CB8AC3E}">
        <p14:creationId xmlns:p14="http://schemas.microsoft.com/office/powerpoint/2010/main" val="8344298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5AE0BE-1876-0743-89A6-D157F8B86E78}" type="datetimeFigureOut">
              <a:rPr lang="en-US" smtClean="0"/>
              <a:t>11/14/14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AF0F65-5731-2344-9D6E-40FF4EDA762D}" type="slidenum">
              <a:rPr lang="en-US" smtClean="0"/>
              <a:t>‹#›</a:t>
            </a:fld>
            <a:endParaRPr lang="en-US"/>
          </a:p>
        </p:txBody>
      </p:sp>
    </p:spTree>
    <p:extLst>
      <p:ext uri="{BB962C8B-B14F-4D97-AF65-F5344CB8AC3E}">
        <p14:creationId xmlns:p14="http://schemas.microsoft.com/office/powerpoint/2010/main" val="12425764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0B1B43-F257-C640-BF05-0AE803393D3E}" type="datetime1">
              <a:rPr lang="en-US" smtClean="0"/>
              <a:t>11/14/14</a:t>
            </a:fld>
            <a:endParaRPr lang="en-US"/>
          </a:p>
        </p:txBody>
      </p:sp>
      <p:sp>
        <p:nvSpPr>
          <p:cNvPr id="5" name="Footer Placeholder 4"/>
          <p:cNvSpPr>
            <a:spLocks noGrp="1"/>
          </p:cNvSpPr>
          <p:nvPr>
            <p:ph type="ftr" sz="quarter" idx="11"/>
          </p:nvPr>
        </p:nvSpPr>
        <p:spPr/>
        <p:txBody>
          <a:bodyPr/>
          <a:lstStyle/>
          <a:p>
            <a:r>
              <a:rPr lang="de-DE" smtClean="0"/>
              <a:t>Carnegie Science Day 2014</a:t>
            </a:r>
            <a:endParaRPr lang="en-US"/>
          </a:p>
        </p:txBody>
      </p:sp>
      <p:sp>
        <p:nvSpPr>
          <p:cNvPr id="6" name="Slide Number Placeholder 5"/>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62596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AE5A21-1B18-494A-87B1-B7D33554CD88}" type="datetime1">
              <a:rPr lang="en-US" smtClean="0"/>
              <a:t>11/14/14</a:t>
            </a:fld>
            <a:endParaRPr lang="en-US"/>
          </a:p>
        </p:txBody>
      </p:sp>
      <p:sp>
        <p:nvSpPr>
          <p:cNvPr id="5" name="Footer Placeholder 4"/>
          <p:cNvSpPr>
            <a:spLocks noGrp="1"/>
          </p:cNvSpPr>
          <p:nvPr>
            <p:ph type="ftr" sz="quarter" idx="11"/>
          </p:nvPr>
        </p:nvSpPr>
        <p:spPr/>
        <p:txBody>
          <a:bodyPr/>
          <a:lstStyle/>
          <a:p>
            <a:r>
              <a:rPr lang="de-DE" smtClean="0"/>
              <a:t>Carnegie Science Day 2014</a:t>
            </a:r>
            <a:endParaRPr lang="en-US"/>
          </a:p>
        </p:txBody>
      </p:sp>
      <p:sp>
        <p:nvSpPr>
          <p:cNvPr id="6" name="Slide Number Placeholder 5"/>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94490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354863-B61F-104E-B018-204DF2C5B3B6}" type="datetime1">
              <a:rPr lang="en-US" smtClean="0"/>
              <a:t>11/14/14</a:t>
            </a:fld>
            <a:endParaRPr lang="en-US"/>
          </a:p>
        </p:txBody>
      </p:sp>
      <p:sp>
        <p:nvSpPr>
          <p:cNvPr id="5" name="Footer Placeholder 4"/>
          <p:cNvSpPr>
            <a:spLocks noGrp="1"/>
          </p:cNvSpPr>
          <p:nvPr>
            <p:ph type="ftr" sz="quarter" idx="11"/>
          </p:nvPr>
        </p:nvSpPr>
        <p:spPr/>
        <p:txBody>
          <a:bodyPr/>
          <a:lstStyle/>
          <a:p>
            <a:r>
              <a:rPr lang="de-DE" smtClean="0"/>
              <a:t>Carnegie Science Day 2014</a:t>
            </a:r>
            <a:endParaRPr lang="en-US"/>
          </a:p>
        </p:txBody>
      </p:sp>
      <p:sp>
        <p:nvSpPr>
          <p:cNvPr id="6" name="Slide Number Placeholder 5"/>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385627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B41813-092C-414D-B5C6-FA10857B6B19}" type="datetime1">
              <a:rPr lang="en-US" smtClean="0"/>
              <a:t>11/14/14</a:t>
            </a:fld>
            <a:endParaRPr lang="en-US"/>
          </a:p>
        </p:txBody>
      </p:sp>
      <p:sp>
        <p:nvSpPr>
          <p:cNvPr id="5" name="Footer Placeholder 4"/>
          <p:cNvSpPr>
            <a:spLocks noGrp="1"/>
          </p:cNvSpPr>
          <p:nvPr>
            <p:ph type="ftr" sz="quarter" idx="11"/>
          </p:nvPr>
        </p:nvSpPr>
        <p:spPr/>
        <p:txBody>
          <a:bodyPr/>
          <a:lstStyle/>
          <a:p>
            <a:r>
              <a:rPr lang="de-DE" smtClean="0"/>
              <a:t>Carnegie Science Day 2014</a:t>
            </a:r>
            <a:endParaRPr lang="en-US"/>
          </a:p>
        </p:txBody>
      </p:sp>
      <p:sp>
        <p:nvSpPr>
          <p:cNvPr id="6" name="Slide Number Placeholder 5"/>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363415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3BC169-5912-0142-91CF-3624535241ED}" type="datetime1">
              <a:rPr lang="en-US" smtClean="0"/>
              <a:t>11/14/14</a:t>
            </a:fld>
            <a:endParaRPr lang="en-US"/>
          </a:p>
        </p:txBody>
      </p:sp>
      <p:sp>
        <p:nvSpPr>
          <p:cNvPr id="5" name="Footer Placeholder 4"/>
          <p:cNvSpPr>
            <a:spLocks noGrp="1"/>
          </p:cNvSpPr>
          <p:nvPr>
            <p:ph type="ftr" sz="quarter" idx="11"/>
          </p:nvPr>
        </p:nvSpPr>
        <p:spPr/>
        <p:txBody>
          <a:bodyPr/>
          <a:lstStyle/>
          <a:p>
            <a:r>
              <a:rPr lang="de-DE" smtClean="0"/>
              <a:t>Carnegie Science Day 2014</a:t>
            </a:r>
            <a:endParaRPr lang="en-US"/>
          </a:p>
        </p:txBody>
      </p:sp>
      <p:sp>
        <p:nvSpPr>
          <p:cNvPr id="6" name="Slide Number Placeholder 5"/>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337400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581E5D-10D2-CF47-98D1-8F2666CA2400}" type="datetime1">
              <a:rPr lang="en-US" smtClean="0"/>
              <a:t>11/14/14</a:t>
            </a:fld>
            <a:endParaRPr lang="en-US"/>
          </a:p>
        </p:txBody>
      </p:sp>
      <p:sp>
        <p:nvSpPr>
          <p:cNvPr id="6" name="Footer Placeholder 5"/>
          <p:cNvSpPr>
            <a:spLocks noGrp="1"/>
          </p:cNvSpPr>
          <p:nvPr>
            <p:ph type="ftr" sz="quarter" idx="11"/>
          </p:nvPr>
        </p:nvSpPr>
        <p:spPr/>
        <p:txBody>
          <a:bodyPr/>
          <a:lstStyle/>
          <a:p>
            <a:r>
              <a:rPr lang="de-DE" smtClean="0"/>
              <a:t>Carnegie Science Day 2014</a:t>
            </a:r>
            <a:endParaRPr lang="en-US"/>
          </a:p>
        </p:txBody>
      </p:sp>
      <p:sp>
        <p:nvSpPr>
          <p:cNvPr id="7" name="Slide Number Placeholder 6"/>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173316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1A9336-7F5F-6344-9B3D-2FD3AB60EEE0}" type="datetime1">
              <a:rPr lang="en-US" smtClean="0"/>
              <a:t>11/14/14</a:t>
            </a:fld>
            <a:endParaRPr lang="en-US"/>
          </a:p>
        </p:txBody>
      </p:sp>
      <p:sp>
        <p:nvSpPr>
          <p:cNvPr id="8" name="Footer Placeholder 7"/>
          <p:cNvSpPr>
            <a:spLocks noGrp="1"/>
          </p:cNvSpPr>
          <p:nvPr>
            <p:ph type="ftr" sz="quarter" idx="11"/>
          </p:nvPr>
        </p:nvSpPr>
        <p:spPr/>
        <p:txBody>
          <a:bodyPr/>
          <a:lstStyle/>
          <a:p>
            <a:r>
              <a:rPr lang="de-DE" smtClean="0"/>
              <a:t>Carnegie Science Day 2014</a:t>
            </a:r>
            <a:endParaRPr lang="en-US"/>
          </a:p>
        </p:txBody>
      </p:sp>
      <p:sp>
        <p:nvSpPr>
          <p:cNvPr id="9" name="Slide Number Placeholder 8"/>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220962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F29C0E-7280-3446-84F7-399E8ABF9501}" type="datetime1">
              <a:rPr lang="en-US" smtClean="0"/>
              <a:t>11/14/14</a:t>
            </a:fld>
            <a:endParaRPr lang="en-US"/>
          </a:p>
        </p:txBody>
      </p:sp>
      <p:sp>
        <p:nvSpPr>
          <p:cNvPr id="4" name="Footer Placeholder 3"/>
          <p:cNvSpPr>
            <a:spLocks noGrp="1"/>
          </p:cNvSpPr>
          <p:nvPr>
            <p:ph type="ftr" sz="quarter" idx="11"/>
          </p:nvPr>
        </p:nvSpPr>
        <p:spPr/>
        <p:txBody>
          <a:bodyPr/>
          <a:lstStyle/>
          <a:p>
            <a:r>
              <a:rPr lang="de-DE" smtClean="0"/>
              <a:t>Carnegie Science Day 2014</a:t>
            </a:r>
            <a:endParaRPr lang="en-US"/>
          </a:p>
        </p:txBody>
      </p:sp>
      <p:sp>
        <p:nvSpPr>
          <p:cNvPr id="5" name="Slide Number Placeholder 4"/>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190374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E8DB9-93AE-D640-951A-F1433FE08057}" type="datetime1">
              <a:rPr lang="en-US" smtClean="0"/>
              <a:t>11/14/14</a:t>
            </a:fld>
            <a:endParaRPr lang="en-US"/>
          </a:p>
        </p:txBody>
      </p:sp>
      <p:sp>
        <p:nvSpPr>
          <p:cNvPr id="3" name="Footer Placeholder 2"/>
          <p:cNvSpPr>
            <a:spLocks noGrp="1"/>
          </p:cNvSpPr>
          <p:nvPr>
            <p:ph type="ftr" sz="quarter" idx="11"/>
          </p:nvPr>
        </p:nvSpPr>
        <p:spPr/>
        <p:txBody>
          <a:bodyPr/>
          <a:lstStyle/>
          <a:p>
            <a:r>
              <a:rPr lang="de-DE" smtClean="0"/>
              <a:t>Carnegie Science Day 2014</a:t>
            </a:r>
            <a:endParaRPr lang="en-US"/>
          </a:p>
        </p:txBody>
      </p:sp>
      <p:sp>
        <p:nvSpPr>
          <p:cNvPr id="4" name="Slide Number Placeholder 3"/>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416562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E15A4-6870-924D-A7E5-DFD6FA01D2B7}" type="datetime1">
              <a:rPr lang="en-US" smtClean="0"/>
              <a:t>11/14/14</a:t>
            </a:fld>
            <a:endParaRPr lang="en-US"/>
          </a:p>
        </p:txBody>
      </p:sp>
      <p:sp>
        <p:nvSpPr>
          <p:cNvPr id="6" name="Footer Placeholder 5"/>
          <p:cNvSpPr>
            <a:spLocks noGrp="1"/>
          </p:cNvSpPr>
          <p:nvPr>
            <p:ph type="ftr" sz="quarter" idx="11"/>
          </p:nvPr>
        </p:nvSpPr>
        <p:spPr/>
        <p:txBody>
          <a:bodyPr/>
          <a:lstStyle/>
          <a:p>
            <a:r>
              <a:rPr lang="de-DE" smtClean="0"/>
              <a:t>Carnegie Science Day 2014</a:t>
            </a:r>
            <a:endParaRPr lang="en-US"/>
          </a:p>
        </p:txBody>
      </p:sp>
      <p:sp>
        <p:nvSpPr>
          <p:cNvPr id="7" name="Slide Number Placeholder 6"/>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3948067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03A67B-D94F-1C4C-916E-8215F381588C}" type="datetime1">
              <a:rPr lang="en-US" smtClean="0"/>
              <a:t>11/14/14</a:t>
            </a:fld>
            <a:endParaRPr lang="en-US"/>
          </a:p>
        </p:txBody>
      </p:sp>
      <p:sp>
        <p:nvSpPr>
          <p:cNvPr id="6" name="Footer Placeholder 5"/>
          <p:cNvSpPr>
            <a:spLocks noGrp="1"/>
          </p:cNvSpPr>
          <p:nvPr>
            <p:ph type="ftr" sz="quarter" idx="11"/>
          </p:nvPr>
        </p:nvSpPr>
        <p:spPr/>
        <p:txBody>
          <a:bodyPr/>
          <a:lstStyle/>
          <a:p>
            <a:r>
              <a:rPr lang="de-DE" smtClean="0"/>
              <a:t>Carnegie Science Day 2014</a:t>
            </a:r>
            <a:endParaRPr lang="en-US"/>
          </a:p>
        </p:txBody>
      </p:sp>
      <p:sp>
        <p:nvSpPr>
          <p:cNvPr id="7" name="Slide Number Placeholder 6"/>
          <p:cNvSpPr>
            <a:spLocks noGrp="1"/>
          </p:cNvSpPr>
          <p:nvPr>
            <p:ph type="sldNum" sz="quarter" idx="12"/>
          </p:nvPr>
        </p:nvSpPr>
        <p:spPr/>
        <p:txBody>
          <a:bodyPr/>
          <a:lstStyle/>
          <a:p>
            <a:fld id="{A9CA3D2D-FCA1-114D-9429-1B490AB6B0F3}" type="slidenum">
              <a:rPr lang="en-US" smtClean="0"/>
              <a:t>‹#›</a:t>
            </a:fld>
            <a:endParaRPr lang="en-US"/>
          </a:p>
        </p:txBody>
      </p:sp>
    </p:spTree>
    <p:extLst>
      <p:ext uri="{BB962C8B-B14F-4D97-AF65-F5344CB8AC3E}">
        <p14:creationId xmlns:p14="http://schemas.microsoft.com/office/powerpoint/2010/main" val="40413813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7156C-7005-CC44-9B62-F1F9A88B72EE}" type="datetime1">
              <a:rPr lang="en-US" smtClean="0"/>
              <a:t>11/14/14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Carnegie Science Day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A3D2D-FCA1-114D-9429-1B490AB6B0F3}" type="slidenum">
              <a:rPr lang="en-US" smtClean="0"/>
              <a:t>‹#›</a:t>
            </a:fld>
            <a:endParaRPr lang="en-US"/>
          </a:p>
        </p:txBody>
      </p:sp>
    </p:spTree>
    <p:extLst>
      <p:ext uri="{BB962C8B-B14F-4D97-AF65-F5344CB8AC3E}">
        <p14:creationId xmlns:p14="http://schemas.microsoft.com/office/powerpoint/2010/main" val="993317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1384"/>
            <a:ext cx="7772400" cy="1470025"/>
          </a:xfrm>
        </p:spPr>
        <p:txBody>
          <a:bodyPr>
            <a:normAutofit/>
          </a:bodyPr>
          <a:lstStyle/>
          <a:p>
            <a:r>
              <a:rPr lang="en-US" sz="3600" dirty="0" smtClean="0">
                <a:solidFill>
                  <a:schemeClr val="bg1"/>
                </a:solidFill>
              </a:rPr>
              <a:t>The Carnegie RR </a:t>
            </a:r>
            <a:r>
              <a:rPr lang="en-US" sz="3600" dirty="0" err="1" smtClean="0">
                <a:solidFill>
                  <a:schemeClr val="bg1"/>
                </a:solidFill>
              </a:rPr>
              <a:t>Lyrae</a:t>
            </a:r>
            <a:r>
              <a:rPr lang="en-US" sz="3600" dirty="0" smtClean="0">
                <a:solidFill>
                  <a:schemeClr val="bg1"/>
                </a:solidFill>
              </a:rPr>
              <a:t> Program and </a:t>
            </a:r>
            <a:r>
              <a:rPr lang="en-US" sz="3600" dirty="0">
                <a:solidFill>
                  <a:schemeClr val="bg1"/>
                </a:solidFill>
              </a:rPr>
              <a:t>a</a:t>
            </a:r>
            <a:r>
              <a:rPr lang="en-US" sz="3600" dirty="0" smtClean="0">
                <a:solidFill>
                  <a:schemeClr val="bg1"/>
                </a:solidFill>
              </a:rPr>
              <a:t> 12-inch Telescope</a:t>
            </a:r>
            <a:endParaRPr lang="en-US" sz="3600" dirty="0">
              <a:solidFill>
                <a:schemeClr val="bg1"/>
              </a:solidFill>
            </a:endParaRPr>
          </a:p>
        </p:txBody>
      </p:sp>
      <p:sp>
        <p:nvSpPr>
          <p:cNvPr id="3" name="Subtitle 2"/>
          <p:cNvSpPr>
            <a:spLocks noGrp="1"/>
          </p:cNvSpPr>
          <p:nvPr>
            <p:ph type="subTitle" idx="1"/>
          </p:nvPr>
        </p:nvSpPr>
        <p:spPr>
          <a:xfrm>
            <a:off x="1371600" y="3497175"/>
            <a:ext cx="6400800" cy="891325"/>
          </a:xfrm>
        </p:spPr>
        <p:txBody>
          <a:bodyPr>
            <a:normAutofit fontScale="92500" lnSpcReduction="20000"/>
          </a:bodyPr>
          <a:lstStyle/>
          <a:p>
            <a:r>
              <a:rPr lang="en-US" sz="2400" dirty="0" smtClean="0">
                <a:solidFill>
                  <a:srgbClr val="FFFFFF"/>
                </a:solidFill>
              </a:rPr>
              <a:t>Andy Monson</a:t>
            </a:r>
          </a:p>
          <a:p>
            <a:r>
              <a:rPr lang="en-US" sz="1600" dirty="0" smtClean="0">
                <a:solidFill>
                  <a:srgbClr val="FFFFFF"/>
                </a:solidFill>
              </a:rPr>
              <a:t>Instrumentation and Support Scientist</a:t>
            </a:r>
          </a:p>
          <a:p>
            <a:r>
              <a:rPr lang="en-US" sz="1600" dirty="0" smtClean="0">
                <a:solidFill>
                  <a:srgbClr val="FFFFFF"/>
                </a:solidFill>
              </a:rPr>
              <a:t>Proud supporter of:</a:t>
            </a:r>
            <a:endParaRPr lang="en-US" sz="1600" dirty="0">
              <a:solidFill>
                <a:srgbClr val="FFFFFF"/>
              </a:solidFill>
            </a:endParaRPr>
          </a:p>
        </p:txBody>
      </p:sp>
      <p:sp>
        <p:nvSpPr>
          <p:cNvPr id="5" name="Footer Placeholder 4"/>
          <p:cNvSpPr>
            <a:spLocks noGrp="1"/>
          </p:cNvSpPr>
          <p:nvPr>
            <p:ph type="ftr" sz="quarter" idx="11"/>
          </p:nvPr>
        </p:nvSpPr>
        <p:spPr/>
        <p:txBody>
          <a:bodyPr/>
          <a:lstStyle/>
          <a:p>
            <a:r>
              <a:rPr lang="de-DE" smtClean="0"/>
              <a:t>Carnegie Science Day 2014</a:t>
            </a:r>
            <a:endParaRPr lang="en-US"/>
          </a:p>
        </p:txBody>
      </p:sp>
      <p:pic>
        <p:nvPicPr>
          <p:cNvPr id="4" name="Picture 3"/>
          <p:cNvPicPr>
            <a:picLocks noChangeAspect="1"/>
          </p:cNvPicPr>
          <p:nvPr/>
        </p:nvPicPr>
        <p:blipFill>
          <a:blip r:embed="rId3"/>
          <a:stretch>
            <a:fillRect/>
          </a:stretch>
        </p:blipFill>
        <p:spPr>
          <a:xfrm>
            <a:off x="2413625" y="4388500"/>
            <a:ext cx="4309687" cy="887452"/>
          </a:xfrm>
          <a:prstGeom prst="rect">
            <a:avLst/>
          </a:prstGeom>
        </p:spPr>
      </p:pic>
    </p:spTree>
    <p:extLst>
      <p:ext uri="{BB962C8B-B14F-4D97-AF65-F5344CB8AC3E}">
        <p14:creationId xmlns:p14="http://schemas.microsoft.com/office/powerpoint/2010/main" val="2316536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Hipparcos</a:t>
            </a:r>
            <a:r>
              <a:rPr lang="en-US" sz="3200" dirty="0" smtClean="0"/>
              <a:t> and the local volume TRGB </a:t>
            </a:r>
            <a:endParaRPr lang="en-US" sz="3200" dirty="0"/>
          </a:p>
        </p:txBody>
      </p:sp>
      <p:sp>
        <p:nvSpPr>
          <p:cNvPr id="4" name="Footer Placeholder 3"/>
          <p:cNvSpPr>
            <a:spLocks noGrp="1"/>
          </p:cNvSpPr>
          <p:nvPr>
            <p:ph type="ftr" sz="quarter" idx="11"/>
          </p:nvPr>
        </p:nvSpPr>
        <p:spPr/>
        <p:txBody>
          <a:bodyPr/>
          <a:lstStyle/>
          <a:p>
            <a:r>
              <a:rPr lang="de-DE" smtClean="0"/>
              <a:t>Carnegie Science Day 2014</a:t>
            </a:r>
            <a:endParaRPr lang="en-US"/>
          </a:p>
        </p:txBody>
      </p:sp>
      <p:sp>
        <p:nvSpPr>
          <p:cNvPr id="6" name="Rectangle 5"/>
          <p:cNvSpPr/>
          <p:nvPr/>
        </p:nvSpPr>
        <p:spPr>
          <a:xfrm>
            <a:off x="3212808" y="5086026"/>
            <a:ext cx="2477158" cy="830997"/>
          </a:xfrm>
          <a:prstGeom prst="rect">
            <a:avLst/>
          </a:prstGeom>
        </p:spPr>
        <p:txBody>
          <a:bodyPr wrap="square">
            <a:spAutoFit/>
          </a:bodyPr>
          <a:lstStyle/>
          <a:p>
            <a:r>
              <a:rPr lang="en-US" sz="1200" dirty="0" err="1" smtClean="0"/>
              <a:t>Hipparcos</a:t>
            </a:r>
            <a:r>
              <a:rPr lang="en-US" sz="1200" dirty="0" smtClean="0"/>
              <a:t> magnitudes are non-standard and affected by reddening.  Would really like to get I-band since that is the standard TRGB metric.</a:t>
            </a:r>
            <a:endParaRPr lang="en-US" sz="1200" dirty="0"/>
          </a:p>
        </p:txBody>
      </p:sp>
      <p:pic>
        <p:nvPicPr>
          <p:cNvPr id="7" name="Picture 6" descr="Screen Shot 2014-11-13 at 3.21.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386" y="2205688"/>
            <a:ext cx="2861589" cy="2868236"/>
          </a:xfrm>
          <a:prstGeom prst="rect">
            <a:avLst/>
          </a:prstGeom>
        </p:spPr>
      </p:pic>
      <p:sp>
        <p:nvSpPr>
          <p:cNvPr id="8" name="Rectangle 7"/>
          <p:cNvSpPr/>
          <p:nvPr/>
        </p:nvSpPr>
        <p:spPr>
          <a:xfrm>
            <a:off x="5959063" y="5086026"/>
            <a:ext cx="2816345" cy="646331"/>
          </a:xfrm>
          <a:prstGeom prst="rect">
            <a:avLst/>
          </a:prstGeom>
        </p:spPr>
        <p:txBody>
          <a:bodyPr wrap="square">
            <a:spAutoFit/>
          </a:bodyPr>
          <a:lstStyle/>
          <a:p>
            <a:r>
              <a:rPr lang="en-US" sz="1200" dirty="0" smtClean="0"/>
              <a:t>TRGB stars in the local volume are too bright for all sky surveys like APASS or ASAS.</a:t>
            </a:r>
            <a:endParaRPr lang="en-US" sz="1200" dirty="0"/>
          </a:p>
        </p:txBody>
      </p:sp>
      <p:pic>
        <p:nvPicPr>
          <p:cNvPr id="12" name="Picture 11" descr="Screen Shot 2014-11-13 at 3.18.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853" y="2205688"/>
            <a:ext cx="2881607" cy="2868236"/>
          </a:xfrm>
          <a:prstGeom prst="rect">
            <a:avLst/>
          </a:prstGeom>
        </p:spPr>
      </p:pic>
      <p:pic>
        <p:nvPicPr>
          <p:cNvPr id="13" name="Picture 12" descr="Screen Shot 2014-11-13 at 3.29.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8" y="2216270"/>
            <a:ext cx="2849489" cy="2842886"/>
          </a:xfrm>
          <a:prstGeom prst="rect">
            <a:avLst/>
          </a:prstGeom>
        </p:spPr>
      </p:pic>
      <p:sp>
        <p:nvSpPr>
          <p:cNvPr id="14" name="Rectangle 13"/>
          <p:cNvSpPr/>
          <p:nvPr/>
        </p:nvSpPr>
        <p:spPr>
          <a:xfrm>
            <a:off x="339493" y="5086026"/>
            <a:ext cx="2597360" cy="830997"/>
          </a:xfrm>
          <a:prstGeom prst="rect">
            <a:avLst/>
          </a:prstGeom>
        </p:spPr>
        <p:txBody>
          <a:bodyPr wrap="square">
            <a:spAutoFit/>
          </a:bodyPr>
          <a:lstStyle/>
          <a:p>
            <a:r>
              <a:rPr lang="en-US" sz="1200" dirty="0" err="1" smtClean="0"/>
              <a:t>Hipparcos</a:t>
            </a:r>
            <a:r>
              <a:rPr lang="en-US" sz="1200" dirty="0" smtClean="0"/>
              <a:t> barely got enough stars near TRGB in local volume.  2MASS has good measurements and less affected by reddening. </a:t>
            </a:r>
            <a:r>
              <a:rPr lang="en-US" sz="1200" dirty="0" err="1" smtClean="0"/>
              <a:t>Tabur</a:t>
            </a:r>
            <a:r>
              <a:rPr lang="en-US" sz="1200" dirty="0" smtClean="0"/>
              <a:t> 2009: Mk=-6.85</a:t>
            </a:r>
            <a:endParaRPr lang="en-US" sz="1200" dirty="0"/>
          </a:p>
        </p:txBody>
      </p:sp>
      <p:sp>
        <p:nvSpPr>
          <p:cNvPr id="15" name="Right Arrow 14"/>
          <p:cNvSpPr/>
          <p:nvPr/>
        </p:nvSpPr>
        <p:spPr>
          <a:xfrm>
            <a:off x="1810830" y="2813342"/>
            <a:ext cx="208705" cy="1033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4717413" y="3010045"/>
            <a:ext cx="208705" cy="1033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7515902" y="2758988"/>
            <a:ext cx="208705" cy="1033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24628" y="1234013"/>
            <a:ext cx="7556699" cy="830997"/>
          </a:xfrm>
          <a:prstGeom prst="rect">
            <a:avLst/>
          </a:prstGeom>
        </p:spPr>
        <p:txBody>
          <a:bodyPr wrap="square">
            <a:spAutoFit/>
          </a:bodyPr>
          <a:lstStyle/>
          <a:p>
            <a:r>
              <a:rPr lang="en-US" sz="1600" dirty="0" err="1"/>
              <a:t>Hipparcos</a:t>
            </a:r>
            <a:r>
              <a:rPr lang="en-US" sz="1600" dirty="0"/>
              <a:t> not quite good enough and </a:t>
            </a:r>
            <a:r>
              <a:rPr lang="en-US" sz="1600" dirty="0" smtClean="0"/>
              <a:t>there are not </a:t>
            </a:r>
            <a:r>
              <a:rPr lang="en-US" sz="1600" dirty="0"/>
              <a:t>many high quality optical (VI) observations of RRL or TRGB stars in the 7-12 mag range.  Let’s observe them with a small 12-inch telescope!</a:t>
            </a:r>
          </a:p>
        </p:txBody>
      </p:sp>
    </p:spTree>
    <p:extLst>
      <p:ext uri="{BB962C8B-B14F-4D97-AF65-F5344CB8AC3E}">
        <p14:creationId xmlns:p14="http://schemas.microsoft.com/office/powerpoint/2010/main" val="275062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a:t>
            </a:r>
            <a:r>
              <a:rPr lang="en-US" sz="3200" u="sng" dirty="0" smtClean="0"/>
              <a:t>T</a:t>
            </a:r>
            <a:r>
              <a:rPr lang="en-US" sz="3200" dirty="0" smtClean="0"/>
              <a:t>hree-Hundred </a:t>
            </a:r>
            <a:r>
              <a:rPr lang="en-US" sz="3200" u="sng" dirty="0" smtClean="0"/>
              <a:t>mm</a:t>
            </a:r>
            <a:r>
              <a:rPr lang="en-US" sz="3200" dirty="0" smtClean="0"/>
              <a:t> </a:t>
            </a:r>
            <a:r>
              <a:rPr lang="en-US" sz="3200" u="sng" dirty="0" smtClean="0"/>
              <a:t>T</a:t>
            </a:r>
            <a:r>
              <a:rPr lang="en-US" sz="3200" dirty="0" smtClean="0"/>
              <a:t>elescope (TMMT)</a:t>
            </a:r>
            <a:endParaRPr lang="en-US" sz="3200" dirty="0"/>
          </a:p>
        </p:txBody>
      </p:sp>
      <p:pic>
        <p:nvPicPr>
          <p:cNvPr id="5" name="Content Placeholder 4" descr="20130929_190418.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5126934" y="1600200"/>
            <a:ext cx="3559866" cy="1957789"/>
          </a:xfrm>
        </p:spPr>
      </p:pic>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6" name="Picture 5" descr="20140919_1956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934" y="3701374"/>
            <a:ext cx="3559866" cy="2669900"/>
          </a:xfrm>
          <a:prstGeom prst="rect">
            <a:avLst/>
          </a:prstGeom>
        </p:spPr>
      </p:pic>
      <p:sp>
        <p:nvSpPr>
          <p:cNvPr id="9" name="TextBox 8"/>
          <p:cNvSpPr txBox="1"/>
          <p:nvPr/>
        </p:nvSpPr>
        <p:spPr>
          <a:xfrm>
            <a:off x="457199" y="1600200"/>
            <a:ext cx="4753269" cy="3693319"/>
          </a:xfrm>
          <a:prstGeom prst="rect">
            <a:avLst/>
          </a:prstGeom>
          <a:noFill/>
        </p:spPr>
        <p:txBody>
          <a:bodyPr wrap="square" rtlCol="0">
            <a:spAutoFit/>
          </a:bodyPr>
          <a:lstStyle/>
          <a:p>
            <a:r>
              <a:rPr lang="en-US" dirty="0" smtClean="0"/>
              <a:t>SPECS:</a:t>
            </a:r>
          </a:p>
          <a:p>
            <a:r>
              <a:rPr lang="en-US" dirty="0" smtClean="0"/>
              <a:t>0.3-meter f/7.9 Ritchey-</a:t>
            </a:r>
            <a:r>
              <a:rPr lang="en-US" dirty="0" err="1" smtClean="0"/>
              <a:t>Cretien</a:t>
            </a:r>
            <a:r>
              <a:rPr lang="en-US" dirty="0"/>
              <a:t> </a:t>
            </a:r>
            <a:r>
              <a:rPr lang="en-US" dirty="0" smtClean="0"/>
              <a:t>with a 2048</a:t>
            </a:r>
            <a:r>
              <a:rPr lang="en-US" baseline="30000" dirty="0" smtClean="0"/>
              <a:t>2</a:t>
            </a:r>
          </a:p>
          <a:p>
            <a:r>
              <a:rPr lang="en-US" dirty="0" smtClean="0"/>
              <a:t>e2V CCD Imager  (40-arcminute </a:t>
            </a:r>
            <a:r>
              <a:rPr lang="en-US" dirty="0" smtClean="0"/>
              <a:t>FOV )</a:t>
            </a:r>
            <a:r>
              <a:rPr lang="en-US" dirty="0" smtClean="0"/>
              <a:t>.    </a:t>
            </a:r>
            <a:endParaRPr lang="en-US" dirty="0"/>
          </a:p>
          <a:p>
            <a:r>
              <a:rPr lang="en-US" dirty="0" smtClean="0"/>
              <a:t>UBVRI+H-alpha filters.</a:t>
            </a:r>
          </a:p>
          <a:p>
            <a:endParaRPr lang="en-US" dirty="0"/>
          </a:p>
          <a:p>
            <a:r>
              <a:rPr lang="en-US" dirty="0" smtClean="0"/>
              <a:t>Assembled and tested at SBS and currently deployed at LCO (located behind HAT network telescopes).    </a:t>
            </a:r>
          </a:p>
          <a:p>
            <a:endParaRPr lang="en-US" dirty="0" smtClean="0"/>
          </a:p>
          <a:p>
            <a:r>
              <a:rPr lang="en-US" dirty="0" smtClean="0"/>
              <a:t>Current Programs:</a:t>
            </a:r>
          </a:p>
          <a:p>
            <a:pPr marL="285750" indent="-285750">
              <a:buFont typeface="Arial"/>
              <a:buChar char="•"/>
            </a:pPr>
            <a:r>
              <a:rPr lang="en-US" dirty="0" smtClean="0"/>
              <a:t>Automated RR </a:t>
            </a:r>
            <a:r>
              <a:rPr lang="en-US" dirty="0" err="1" smtClean="0"/>
              <a:t>Lyrae</a:t>
            </a:r>
            <a:r>
              <a:rPr lang="en-US" dirty="0" smtClean="0"/>
              <a:t> and TRGB  observations.  </a:t>
            </a:r>
          </a:p>
          <a:p>
            <a:pPr marL="285750" indent="-285750">
              <a:buFont typeface="Arial"/>
              <a:buChar char="•"/>
            </a:pPr>
            <a:r>
              <a:rPr lang="en-US" dirty="0" smtClean="0"/>
              <a:t>Deep imaging of extended structure around nearby galaxies.   </a:t>
            </a:r>
            <a:endParaRPr lang="en-US" dirty="0"/>
          </a:p>
        </p:txBody>
      </p:sp>
    </p:spTree>
    <p:extLst>
      <p:ext uri="{BB962C8B-B14F-4D97-AF65-F5344CB8AC3E}">
        <p14:creationId xmlns:p14="http://schemas.microsoft.com/office/powerpoint/2010/main" val="3713551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LCO First Light NGC 2070  </a:t>
            </a:r>
            <a:endParaRPr lang="en-US" sz="3200" dirty="0"/>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8" name="Content Placeholder 7" descr="Screen Shot 2014-11-12 at 4.56.33 PM.png"/>
          <p:cNvPicPr>
            <a:picLocks noGrp="1" noChangeAspect="1"/>
          </p:cNvPicPr>
          <p:nvPr>
            <p:ph idx="1"/>
          </p:nvPr>
        </p:nvPicPr>
        <p:blipFill>
          <a:blip r:embed="rId2">
            <a:extLst>
              <a:ext uri="{28A0092B-C50C-407E-A947-70E740481C1C}">
                <a14:useLocalDpi xmlns:a14="http://schemas.microsoft.com/office/drawing/2010/main" val="0"/>
              </a:ext>
            </a:extLst>
          </a:blip>
          <a:srcRect t="-5315" b="-5315"/>
          <a:stretch>
            <a:fillRect/>
          </a:stretch>
        </p:blipFill>
        <p:spPr>
          <a:xfrm>
            <a:off x="-112" y="1092598"/>
            <a:ext cx="9152579" cy="5033566"/>
          </a:xfrm>
        </p:spPr>
      </p:pic>
    </p:spTree>
    <p:extLst>
      <p:ext uri="{BB962C8B-B14F-4D97-AF65-F5344CB8AC3E}">
        <p14:creationId xmlns:p14="http://schemas.microsoft.com/office/powerpoint/2010/main" val="2179675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TMMT RR </a:t>
            </a:r>
            <a:r>
              <a:rPr lang="en-US" sz="3200" dirty="0" err="1" smtClean="0"/>
              <a:t>Lyrae</a:t>
            </a:r>
            <a:r>
              <a:rPr lang="en-US" sz="3200" dirty="0" smtClean="0"/>
              <a:t> Light Curves</a:t>
            </a:r>
            <a:br>
              <a:rPr lang="en-US" sz="3200" dirty="0" smtClean="0"/>
            </a:br>
            <a:r>
              <a:rPr lang="en-US" sz="3200" dirty="0" smtClean="0"/>
              <a:t>33,273 BVI observations for 65 RRL </a:t>
            </a:r>
            <a:endParaRPr lang="en-US" sz="3200" dirty="0"/>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10" name="Content Placeholder 9" descr="Screen Shot 2014-11-13 at 1.07.04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 t="1" r="-247864" b="-91312"/>
          <a:stretch/>
        </p:blipFill>
        <p:spPr>
          <a:xfrm>
            <a:off x="922392" y="1600200"/>
            <a:ext cx="8229600" cy="4525963"/>
          </a:xfrm>
        </p:spPr>
      </p:pic>
      <p:pic>
        <p:nvPicPr>
          <p:cNvPr id="11" name="Picture 10" descr="Screen Shot 2014-11-13 at 1.07.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4910" y="1600200"/>
            <a:ext cx="2368529" cy="2365787"/>
          </a:xfrm>
          <a:prstGeom prst="rect">
            <a:avLst/>
          </a:prstGeom>
        </p:spPr>
      </p:pic>
      <p:pic>
        <p:nvPicPr>
          <p:cNvPr id="12" name="Picture 11" descr="Screen Shot 2014-11-13 at 1.09.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92" y="4030063"/>
            <a:ext cx="2352518" cy="2357983"/>
          </a:xfrm>
          <a:prstGeom prst="rect">
            <a:avLst/>
          </a:prstGeom>
        </p:spPr>
      </p:pic>
      <p:pic>
        <p:nvPicPr>
          <p:cNvPr id="13" name="Picture 12" descr="Screen Shot 2014-11-13 at 1.17.1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417" y="1600200"/>
            <a:ext cx="2363049" cy="2365787"/>
          </a:xfrm>
          <a:prstGeom prst="rect">
            <a:avLst/>
          </a:prstGeom>
        </p:spPr>
      </p:pic>
      <p:pic>
        <p:nvPicPr>
          <p:cNvPr id="14" name="Picture 13" descr="Screen Shot 2014-11-13 at 1.21.1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3259" y="3965987"/>
            <a:ext cx="2360180" cy="2362918"/>
          </a:xfrm>
          <a:prstGeom prst="rect">
            <a:avLst/>
          </a:prstGeom>
        </p:spPr>
      </p:pic>
      <p:pic>
        <p:nvPicPr>
          <p:cNvPr id="15" name="Picture 14" descr="Screen Shot 2014-11-13 at 1.25.4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3439" y="3965987"/>
            <a:ext cx="2363050" cy="2360309"/>
          </a:xfrm>
          <a:prstGeom prst="rect">
            <a:avLst/>
          </a:prstGeom>
        </p:spPr>
      </p:pic>
    </p:spTree>
    <p:extLst>
      <p:ext uri="{BB962C8B-B14F-4D97-AF65-F5344CB8AC3E}">
        <p14:creationId xmlns:p14="http://schemas.microsoft.com/office/powerpoint/2010/main" val="1470027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SN2014J</a:t>
            </a:r>
            <a:endParaRPr lang="en-US" sz="3200" dirty="0"/>
          </a:p>
        </p:txBody>
      </p:sp>
      <p:pic>
        <p:nvPicPr>
          <p:cNvPr id="6" name="Content Placeholder 5"/>
          <p:cNvPicPr>
            <a:picLocks noGrp="1" noChangeAspect="1"/>
          </p:cNvPicPr>
          <p:nvPr>
            <p:ph idx="1"/>
          </p:nvPr>
        </p:nvPicPr>
        <p:blipFill rotWithShape="1">
          <a:blip r:embed="rId2"/>
          <a:srcRect l="27810" t="16507" r="27788" b="16507"/>
          <a:stretch/>
        </p:blipFill>
        <p:spPr>
          <a:xfrm>
            <a:off x="759192" y="1600200"/>
            <a:ext cx="3654052" cy="4525963"/>
          </a:xfrm>
        </p:spPr>
      </p:pic>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7" name="Picture 6" descr="Screen Shot 2014-11-12 at 11.20.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741" y="2241953"/>
            <a:ext cx="3228516" cy="3221034"/>
          </a:xfrm>
          <a:prstGeom prst="rect">
            <a:avLst/>
          </a:prstGeom>
        </p:spPr>
      </p:pic>
    </p:spTree>
    <p:extLst>
      <p:ext uri="{BB962C8B-B14F-4D97-AF65-F5344CB8AC3E}">
        <p14:creationId xmlns:p14="http://schemas.microsoft.com/office/powerpoint/2010/main" val="385787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NGC 289</a:t>
            </a:r>
            <a:endParaRPr lang="en-US" sz="3200" dirty="0"/>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7" name="Content Placeholder 6" descr="Screen Shot 2014-11-13 at 12.36.28 AM.png"/>
          <p:cNvPicPr>
            <a:picLocks noGrp="1" noChangeAspect="1"/>
          </p:cNvPicPr>
          <p:nvPr>
            <p:ph idx="1"/>
          </p:nvPr>
        </p:nvPicPr>
        <p:blipFill>
          <a:blip r:embed="rId2">
            <a:extLst>
              <a:ext uri="{28A0092B-C50C-407E-A947-70E740481C1C}">
                <a14:useLocalDpi xmlns:a14="http://schemas.microsoft.com/office/drawing/2010/main" val="0"/>
              </a:ext>
            </a:extLst>
          </a:blip>
          <a:srcRect t="16993" b="16993"/>
          <a:stretch>
            <a:fillRect/>
          </a:stretch>
        </p:blipFill>
        <p:spPr>
          <a:xfrm>
            <a:off x="457200" y="1600200"/>
            <a:ext cx="8229600" cy="4525963"/>
          </a:xfrm>
        </p:spPr>
      </p:pic>
    </p:spTree>
    <p:extLst>
      <p:ext uri="{BB962C8B-B14F-4D97-AF65-F5344CB8AC3E}">
        <p14:creationId xmlns:p14="http://schemas.microsoft.com/office/powerpoint/2010/main" val="345598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NGC 1566</a:t>
            </a:r>
            <a:endParaRPr lang="en-US" sz="3200" dirty="0"/>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6" name="Content Placeholder 5" descr="Screen Shot 2014-11-13 at 12.30.39 AM.png"/>
          <p:cNvPicPr>
            <a:picLocks noGrp="1" noChangeAspect="1"/>
          </p:cNvPicPr>
          <p:nvPr>
            <p:ph idx="1"/>
          </p:nvPr>
        </p:nvPicPr>
        <p:blipFill>
          <a:blip r:embed="rId2">
            <a:extLst>
              <a:ext uri="{28A0092B-C50C-407E-A947-70E740481C1C}">
                <a14:useLocalDpi xmlns:a14="http://schemas.microsoft.com/office/drawing/2010/main" val="0"/>
              </a:ext>
            </a:extLst>
          </a:blip>
          <a:srcRect t="17100" b="17100"/>
          <a:stretch>
            <a:fillRect/>
          </a:stretch>
        </p:blipFill>
        <p:spPr/>
      </p:pic>
    </p:spTree>
    <p:extLst>
      <p:ext uri="{BB962C8B-B14F-4D97-AF65-F5344CB8AC3E}">
        <p14:creationId xmlns:p14="http://schemas.microsoft.com/office/powerpoint/2010/main" val="217903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NGC 6822</a:t>
            </a:r>
            <a:endParaRPr lang="en-US" sz="3200" dirty="0"/>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5" name="Content Placeholder 4" descr="NGC6822.png"/>
          <p:cNvPicPr>
            <a:picLocks noGrp="1" noChangeAspect="1"/>
          </p:cNvPicPr>
          <p:nvPr>
            <p:ph idx="1"/>
          </p:nvPr>
        </p:nvPicPr>
        <p:blipFill>
          <a:blip r:embed="rId2">
            <a:extLst>
              <a:ext uri="{28A0092B-C50C-407E-A947-70E740481C1C}">
                <a14:useLocalDpi xmlns:a14="http://schemas.microsoft.com/office/drawing/2010/main" val="0"/>
              </a:ext>
            </a:extLst>
          </a:blip>
          <a:srcRect t="16671" b="16671"/>
          <a:stretch>
            <a:fillRect/>
          </a:stretch>
        </p:blipFill>
        <p:spPr/>
      </p:pic>
    </p:spTree>
    <p:extLst>
      <p:ext uri="{BB962C8B-B14F-4D97-AF65-F5344CB8AC3E}">
        <p14:creationId xmlns:p14="http://schemas.microsoft.com/office/powerpoint/2010/main" val="411370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NGC 300</a:t>
            </a:r>
            <a:endParaRPr lang="en-US" sz="3200" dirty="0"/>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6" name="Content Placeholder 5" descr="Screen Shot 2014-11-13 at 12.20.59 AM.png"/>
          <p:cNvPicPr>
            <a:picLocks noGrp="1" noChangeAspect="1"/>
          </p:cNvPicPr>
          <p:nvPr>
            <p:ph idx="1"/>
          </p:nvPr>
        </p:nvPicPr>
        <p:blipFill>
          <a:blip r:embed="rId2">
            <a:extLst>
              <a:ext uri="{28A0092B-C50C-407E-A947-70E740481C1C}">
                <a14:useLocalDpi xmlns:a14="http://schemas.microsoft.com/office/drawing/2010/main" val="0"/>
              </a:ext>
            </a:extLst>
          </a:blip>
          <a:srcRect l="6161" r="6161"/>
          <a:stretch>
            <a:fillRect/>
          </a:stretch>
        </p:blipFill>
        <p:spPr/>
      </p:pic>
    </p:spTree>
    <p:extLst>
      <p:ext uri="{BB962C8B-B14F-4D97-AF65-F5344CB8AC3E}">
        <p14:creationId xmlns:p14="http://schemas.microsoft.com/office/powerpoint/2010/main" val="3017748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Wrapping Up</a:t>
            </a:r>
            <a:endParaRPr lang="en-US" dirty="0">
              <a:solidFill>
                <a:schemeClr val="bg1"/>
              </a:solidFill>
            </a:endParaRPr>
          </a:p>
        </p:txBody>
      </p:sp>
      <p:sp>
        <p:nvSpPr>
          <p:cNvPr id="3" name="Content Placeholder 2"/>
          <p:cNvSpPr>
            <a:spLocks noGrp="1"/>
          </p:cNvSpPr>
          <p:nvPr>
            <p:ph idx="1"/>
          </p:nvPr>
        </p:nvSpPr>
        <p:spPr/>
        <p:txBody>
          <a:bodyPr/>
          <a:lstStyle/>
          <a:p>
            <a:r>
              <a:rPr lang="en-US" sz="1800" dirty="0" smtClean="0">
                <a:solidFill>
                  <a:schemeClr val="bg1"/>
                </a:solidFill>
              </a:rPr>
              <a:t>Still characterizing TMMT performance for DEEP imaging. </a:t>
            </a:r>
          </a:p>
          <a:p>
            <a:r>
              <a:rPr lang="en-US" sz="1800" dirty="0" smtClean="0">
                <a:solidFill>
                  <a:schemeClr val="bg1"/>
                </a:solidFill>
              </a:rPr>
              <a:t>Ongoing automated observations of RR </a:t>
            </a:r>
            <a:r>
              <a:rPr lang="en-US" sz="1800" dirty="0" err="1" smtClean="0">
                <a:solidFill>
                  <a:schemeClr val="bg1"/>
                </a:solidFill>
              </a:rPr>
              <a:t>Lyrae</a:t>
            </a:r>
            <a:r>
              <a:rPr lang="en-US" sz="1800" dirty="0" smtClean="0">
                <a:solidFill>
                  <a:schemeClr val="bg1"/>
                </a:solidFill>
              </a:rPr>
              <a:t>.  TMMT </a:t>
            </a:r>
            <a:r>
              <a:rPr lang="en-US" sz="1800" dirty="0">
                <a:solidFill>
                  <a:schemeClr val="bg1"/>
                </a:solidFill>
              </a:rPr>
              <a:t>is available </a:t>
            </a:r>
            <a:r>
              <a:rPr lang="en-US" sz="1800" dirty="0" smtClean="0">
                <a:solidFill>
                  <a:schemeClr val="bg1"/>
                </a:solidFill>
              </a:rPr>
              <a:t>for other programs, contact Barry with ideas.  </a:t>
            </a:r>
          </a:p>
          <a:p>
            <a:r>
              <a:rPr lang="en-US" sz="1800" dirty="0" smtClean="0">
                <a:solidFill>
                  <a:schemeClr val="bg1"/>
                </a:solidFill>
              </a:rPr>
              <a:t>Still a lot of </a:t>
            </a:r>
            <a:r>
              <a:rPr lang="en-US" sz="1800" dirty="0" err="1" smtClean="0">
                <a:solidFill>
                  <a:schemeClr val="bg1"/>
                </a:solidFill>
              </a:rPr>
              <a:t>FourStar</a:t>
            </a:r>
            <a:r>
              <a:rPr lang="en-US" sz="1800" dirty="0" smtClean="0">
                <a:solidFill>
                  <a:schemeClr val="bg1"/>
                </a:solidFill>
              </a:rPr>
              <a:t> reductions and photometry of RR </a:t>
            </a:r>
            <a:r>
              <a:rPr lang="en-US" sz="1800" dirty="0" err="1" smtClean="0">
                <a:solidFill>
                  <a:schemeClr val="bg1"/>
                </a:solidFill>
              </a:rPr>
              <a:t>Lyraes</a:t>
            </a:r>
            <a:r>
              <a:rPr lang="en-US" sz="1800" dirty="0" smtClean="0">
                <a:solidFill>
                  <a:schemeClr val="bg1"/>
                </a:solidFill>
              </a:rPr>
              <a:t>.</a:t>
            </a:r>
            <a:endParaRPr lang="en-US" dirty="0" smtClean="0">
              <a:solidFill>
                <a:schemeClr val="bg1"/>
              </a:solidFill>
            </a:endParaRPr>
          </a:p>
          <a:p>
            <a:r>
              <a:rPr lang="en-US" sz="1800" dirty="0" smtClean="0">
                <a:solidFill>
                  <a:schemeClr val="bg1"/>
                </a:solidFill>
              </a:rPr>
              <a:t>I am available for </a:t>
            </a:r>
            <a:r>
              <a:rPr lang="en-US" sz="1800" dirty="0" err="1" smtClean="0">
                <a:solidFill>
                  <a:schemeClr val="bg1"/>
                </a:solidFill>
              </a:rPr>
              <a:t>FourStar</a:t>
            </a:r>
            <a:r>
              <a:rPr lang="en-US" sz="1800" dirty="0" smtClean="0">
                <a:solidFill>
                  <a:schemeClr val="bg1"/>
                </a:solidFill>
              </a:rPr>
              <a:t> support.</a:t>
            </a:r>
            <a:endParaRPr lang="en-US" sz="1800" dirty="0">
              <a:solidFill>
                <a:schemeClr val="bg1"/>
              </a:solidFill>
            </a:endParaRPr>
          </a:p>
        </p:txBody>
      </p:sp>
      <p:sp>
        <p:nvSpPr>
          <p:cNvPr id="4" name="Footer Placeholder 3"/>
          <p:cNvSpPr>
            <a:spLocks noGrp="1"/>
          </p:cNvSpPr>
          <p:nvPr>
            <p:ph type="ftr" sz="quarter" idx="11"/>
          </p:nvPr>
        </p:nvSpPr>
        <p:spPr/>
        <p:txBody>
          <a:bodyPr/>
          <a:lstStyle/>
          <a:p>
            <a:r>
              <a:rPr lang="de-DE" smtClean="0"/>
              <a:t>Carnegie Science Day 2014</a:t>
            </a:r>
            <a:endParaRPr lang="en-US"/>
          </a:p>
        </p:txBody>
      </p:sp>
    </p:spTree>
    <p:extLst>
      <p:ext uri="{BB962C8B-B14F-4D97-AF65-F5344CB8AC3E}">
        <p14:creationId xmlns:p14="http://schemas.microsoft.com/office/powerpoint/2010/main" val="136086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POP-II Stars as parallel calibrators to </a:t>
            </a:r>
            <a:r>
              <a:rPr lang="en-US" sz="3200" dirty="0" err="1" smtClean="0"/>
              <a:t>Cepheids</a:t>
            </a:r>
            <a:endParaRPr lang="en-US" sz="3200" dirty="0"/>
          </a:p>
        </p:txBody>
      </p:sp>
      <p:sp>
        <p:nvSpPr>
          <p:cNvPr id="3" name="Content Placeholder 2"/>
          <p:cNvSpPr>
            <a:spLocks noGrp="1"/>
          </p:cNvSpPr>
          <p:nvPr>
            <p:ph idx="1"/>
          </p:nvPr>
        </p:nvSpPr>
        <p:spPr/>
        <p:txBody>
          <a:bodyPr>
            <a:normAutofit/>
          </a:bodyPr>
          <a:lstStyle/>
          <a:p>
            <a:r>
              <a:rPr lang="en-US" sz="1900" dirty="0" smtClean="0"/>
              <a:t>Problem: The major source of uncertainty in H</a:t>
            </a:r>
            <a:r>
              <a:rPr lang="en-US" sz="1900" baseline="-25000" dirty="0" smtClean="0"/>
              <a:t>0</a:t>
            </a:r>
            <a:r>
              <a:rPr lang="en-US" sz="1900" dirty="0" smtClean="0"/>
              <a:t> is that ultimately, 10 </a:t>
            </a:r>
            <a:r>
              <a:rPr lang="en-US" sz="1900" dirty="0" err="1" smtClean="0"/>
              <a:t>Cepheids</a:t>
            </a:r>
            <a:r>
              <a:rPr lang="en-US" sz="1900" dirty="0" smtClean="0"/>
              <a:t> anchor the PL </a:t>
            </a:r>
            <a:r>
              <a:rPr lang="en-US" sz="1900" dirty="0" err="1" smtClean="0"/>
              <a:t>zeropoint</a:t>
            </a:r>
            <a:r>
              <a:rPr lang="en-US" sz="1900" dirty="0" smtClean="0"/>
              <a:t> and 8 galaxies pin </a:t>
            </a:r>
            <a:r>
              <a:rPr lang="en-US" sz="1900" dirty="0" err="1"/>
              <a:t>C</a:t>
            </a:r>
            <a:r>
              <a:rPr lang="en-US" sz="1900" dirty="0" err="1" smtClean="0"/>
              <a:t>epheids</a:t>
            </a:r>
            <a:r>
              <a:rPr lang="en-US" sz="1900" dirty="0" smtClean="0"/>
              <a:t> to </a:t>
            </a:r>
            <a:r>
              <a:rPr lang="en-US" sz="1900" dirty="0" err="1" smtClean="0"/>
              <a:t>Ia-SNe</a:t>
            </a:r>
            <a:r>
              <a:rPr lang="en-US" sz="1900" dirty="0" smtClean="0"/>
              <a:t>;  this is a small statistical sample.   </a:t>
            </a:r>
          </a:p>
        </p:txBody>
      </p:sp>
      <p:sp>
        <p:nvSpPr>
          <p:cNvPr id="4" name="Footer Placeholder 3"/>
          <p:cNvSpPr>
            <a:spLocks noGrp="1"/>
          </p:cNvSpPr>
          <p:nvPr>
            <p:ph type="ftr" sz="quarter" idx="11"/>
          </p:nvPr>
        </p:nvSpPr>
        <p:spPr/>
        <p:txBody>
          <a:bodyPr/>
          <a:lstStyle/>
          <a:p>
            <a:r>
              <a:rPr lang="de-DE" smtClean="0"/>
              <a:t>Carnegie Science Day 2014</a:t>
            </a:r>
            <a:endParaRPr lang="en-US"/>
          </a:p>
        </p:txBody>
      </p:sp>
    </p:spTree>
    <p:extLst>
      <p:ext uri="{BB962C8B-B14F-4D97-AF65-F5344CB8AC3E}">
        <p14:creationId xmlns:p14="http://schemas.microsoft.com/office/powerpoint/2010/main" val="16400941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POP-II Stars as parallel calibrators to </a:t>
            </a:r>
            <a:r>
              <a:rPr lang="en-US" sz="3200" dirty="0" err="1" smtClean="0"/>
              <a:t>Cepheids</a:t>
            </a:r>
            <a:endParaRPr lang="en-US" sz="3200" dirty="0"/>
          </a:p>
        </p:txBody>
      </p:sp>
      <p:sp>
        <p:nvSpPr>
          <p:cNvPr id="3" name="Content Placeholder 2"/>
          <p:cNvSpPr>
            <a:spLocks noGrp="1"/>
          </p:cNvSpPr>
          <p:nvPr>
            <p:ph idx="1"/>
          </p:nvPr>
        </p:nvSpPr>
        <p:spPr/>
        <p:txBody>
          <a:bodyPr>
            <a:normAutofit/>
          </a:bodyPr>
          <a:lstStyle/>
          <a:p>
            <a:r>
              <a:rPr lang="en-US" sz="1900" dirty="0" smtClean="0"/>
              <a:t>Problem: The major source of uncertainty in H</a:t>
            </a:r>
            <a:r>
              <a:rPr lang="en-US" sz="1900" baseline="-25000" dirty="0" smtClean="0"/>
              <a:t>0</a:t>
            </a:r>
            <a:r>
              <a:rPr lang="en-US" sz="1900" dirty="0" smtClean="0"/>
              <a:t> is that ultimately, 10 </a:t>
            </a:r>
            <a:r>
              <a:rPr lang="en-US" sz="1900" dirty="0" err="1" smtClean="0"/>
              <a:t>Cepheids</a:t>
            </a:r>
            <a:r>
              <a:rPr lang="en-US" sz="1900" dirty="0" smtClean="0"/>
              <a:t> anchor the PL </a:t>
            </a:r>
            <a:r>
              <a:rPr lang="en-US" sz="1900" dirty="0" err="1" smtClean="0"/>
              <a:t>zeropoint</a:t>
            </a:r>
            <a:r>
              <a:rPr lang="en-US" sz="1900" dirty="0" smtClean="0"/>
              <a:t> and 8 galaxies pin </a:t>
            </a:r>
            <a:r>
              <a:rPr lang="en-US" sz="1900" dirty="0" err="1"/>
              <a:t>C</a:t>
            </a:r>
            <a:r>
              <a:rPr lang="en-US" sz="1900" dirty="0" err="1" smtClean="0"/>
              <a:t>epheids</a:t>
            </a:r>
            <a:r>
              <a:rPr lang="en-US" sz="1900" dirty="0" smtClean="0"/>
              <a:t> to </a:t>
            </a:r>
            <a:r>
              <a:rPr lang="en-US" sz="1900" dirty="0" err="1" smtClean="0"/>
              <a:t>Ia-SNe</a:t>
            </a:r>
            <a:r>
              <a:rPr lang="en-US" sz="1900" dirty="0" smtClean="0"/>
              <a:t>;  this is a small statistical sample. </a:t>
            </a:r>
            <a:endParaRPr lang="en-US" sz="1900" dirty="0" smtClean="0"/>
          </a:p>
          <a:p>
            <a:r>
              <a:rPr lang="en-US" sz="1900" dirty="0" smtClean="0"/>
              <a:t>Goal </a:t>
            </a:r>
            <a:r>
              <a:rPr lang="en-US" sz="1900" dirty="0" smtClean="0"/>
              <a:t>1: Use 5 RRL to anchor PL then pin RRL to TRGB to </a:t>
            </a:r>
            <a:r>
              <a:rPr lang="en-US" sz="1900" dirty="0" err="1" smtClean="0"/>
              <a:t>Ia-Sne</a:t>
            </a:r>
            <a:r>
              <a:rPr lang="en-US" sz="1900" dirty="0" smtClean="0"/>
              <a:t> to get an additional ~10 </a:t>
            </a:r>
            <a:r>
              <a:rPr lang="en-US" sz="1900" dirty="0" err="1" smtClean="0"/>
              <a:t>IaSNe</a:t>
            </a:r>
            <a:r>
              <a:rPr lang="en-US" sz="1900" dirty="0" smtClean="0"/>
              <a:t> distance calibrated host galaxies.    Not only will this add statistically independent data to the fold but the data will fundamentally differ from the Cepheid approach.  This can be done now before/without GAIA.</a:t>
            </a:r>
          </a:p>
        </p:txBody>
      </p:sp>
      <p:sp>
        <p:nvSpPr>
          <p:cNvPr id="4" name="Footer Placeholder 3"/>
          <p:cNvSpPr>
            <a:spLocks noGrp="1"/>
          </p:cNvSpPr>
          <p:nvPr>
            <p:ph type="ftr" sz="quarter" idx="11"/>
          </p:nvPr>
        </p:nvSpPr>
        <p:spPr/>
        <p:txBody>
          <a:bodyPr/>
          <a:lstStyle/>
          <a:p>
            <a:r>
              <a:rPr lang="de-DE" smtClean="0"/>
              <a:t>Carnegie Science Day 2014</a:t>
            </a:r>
            <a:endParaRPr lang="en-US"/>
          </a:p>
        </p:txBody>
      </p:sp>
    </p:spTree>
    <p:extLst>
      <p:ext uri="{BB962C8B-B14F-4D97-AF65-F5344CB8AC3E}">
        <p14:creationId xmlns:p14="http://schemas.microsoft.com/office/powerpoint/2010/main" val="35453269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POP-II Stars as parallel calibrators to </a:t>
            </a:r>
            <a:r>
              <a:rPr lang="en-US" sz="3200" dirty="0" err="1" smtClean="0"/>
              <a:t>Cepheids</a:t>
            </a:r>
            <a:endParaRPr lang="en-US" sz="3200" dirty="0"/>
          </a:p>
        </p:txBody>
      </p:sp>
      <p:sp>
        <p:nvSpPr>
          <p:cNvPr id="3" name="Content Placeholder 2"/>
          <p:cNvSpPr>
            <a:spLocks noGrp="1"/>
          </p:cNvSpPr>
          <p:nvPr>
            <p:ph idx="1"/>
          </p:nvPr>
        </p:nvSpPr>
        <p:spPr/>
        <p:txBody>
          <a:bodyPr>
            <a:normAutofit/>
          </a:bodyPr>
          <a:lstStyle/>
          <a:p>
            <a:r>
              <a:rPr lang="en-US" sz="1900" dirty="0" smtClean="0"/>
              <a:t>Problem: The major source of uncertainty in H</a:t>
            </a:r>
            <a:r>
              <a:rPr lang="en-US" sz="1900" baseline="-25000" dirty="0" smtClean="0"/>
              <a:t>0</a:t>
            </a:r>
            <a:r>
              <a:rPr lang="en-US" sz="1900" dirty="0" smtClean="0"/>
              <a:t> is that ultimately, 10 </a:t>
            </a:r>
            <a:r>
              <a:rPr lang="en-US" sz="1900" dirty="0" err="1" smtClean="0"/>
              <a:t>Cepheids</a:t>
            </a:r>
            <a:r>
              <a:rPr lang="en-US" sz="1900" dirty="0" smtClean="0"/>
              <a:t> anchor the PL </a:t>
            </a:r>
            <a:r>
              <a:rPr lang="en-US" sz="1900" dirty="0" err="1" smtClean="0"/>
              <a:t>zeropoint</a:t>
            </a:r>
            <a:r>
              <a:rPr lang="en-US" sz="1900" dirty="0" smtClean="0"/>
              <a:t> and 8 galaxies pin </a:t>
            </a:r>
            <a:r>
              <a:rPr lang="en-US" sz="1900" dirty="0" err="1"/>
              <a:t>C</a:t>
            </a:r>
            <a:r>
              <a:rPr lang="en-US" sz="1900" dirty="0" err="1" smtClean="0"/>
              <a:t>epheids</a:t>
            </a:r>
            <a:r>
              <a:rPr lang="en-US" sz="1900" dirty="0" smtClean="0"/>
              <a:t> to </a:t>
            </a:r>
            <a:r>
              <a:rPr lang="en-US" sz="1900" dirty="0" err="1" smtClean="0"/>
              <a:t>Ia-SNe</a:t>
            </a:r>
            <a:r>
              <a:rPr lang="en-US" sz="1900" dirty="0" smtClean="0"/>
              <a:t>;  this is a small statistical sample.   </a:t>
            </a:r>
          </a:p>
          <a:p>
            <a:r>
              <a:rPr lang="en-US" sz="1900" dirty="0" smtClean="0"/>
              <a:t>Goal 1: Use 5 RRL to anchor PL then pin RRL to TRGB to </a:t>
            </a:r>
            <a:r>
              <a:rPr lang="en-US" sz="1900" dirty="0" err="1" smtClean="0"/>
              <a:t>Ia-Sne</a:t>
            </a:r>
            <a:r>
              <a:rPr lang="en-US" sz="1900" dirty="0" smtClean="0"/>
              <a:t> to get an additional ~10 </a:t>
            </a:r>
            <a:r>
              <a:rPr lang="en-US" sz="1900" dirty="0" err="1" smtClean="0"/>
              <a:t>IaSNe</a:t>
            </a:r>
            <a:r>
              <a:rPr lang="en-US" sz="1900" dirty="0" smtClean="0"/>
              <a:t> distance calibrated host galaxies.    Not only will this add statistically independent data to the fold but the data will fundamentally differ from the Cepheid approach.  This can be done now before/without GAIA.</a:t>
            </a:r>
          </a:p>
          <a:p>
            <a:r>
              <a:rPr lang="en-US" sz="1900" dirty="0" smtClean="0"/>
              <a:t>Goal 2: Observe Galactic/LMC Globular clusters and dwarf galaxies and use RRL to measure/calibrate the </a:t>
            </a:r>
            <a:r>
              <a:rPr lang="en-US" sz="1900" dirty="0" err="1" smtClean="0"/>
              <a:t>metallicity</a:t>
            </a:r>
            <a:r>
              <a:rPr lang="en-US" sz="1900" dirty="0" smtClean="0"/>
              <a:t> dependence.  </a:t>
            </a:r>
          </a:p>
        </p:txBody>
      </p:sp>
      <p:sp>
        <p:nvSpPr>
          <p:cNvPr id="4" name="Footer Placeholder 3"/>
          <p:cNvSpPr>
            <a:spLocks noGrp="1"/>
          </p:cNvSpPr>
          <p:nvPr>
            <p:ph type="ftr" sz="quarter" idx="11"/>
          </p:nvPr>
        </p:nvSpPr>
        <p:spPr/>
        <p:txBody>
          <a:bodyPr/>
          <a:lstStyle/>
          <a:p>
            <a:r>
              <a:rPr lang="de-DE" smtClean="0"/>
              <a:t>Carnegie Science Day 2014</a:t>
            </a:r>
            <a:endParaRPr lang="en-US"/>
          </a:p>
        </p:txBody>
      </p:sp>
    </p:spTree>
    <p:extLst>
      <p:ext uri="{BB962C8B-B14F-4D97-AF65-F5344CB8AC3E}">
        <p14:creationId xmlns:p14="http://schemas.microsoft.com/office/powerpoint/2010/main" val="11885545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POP-II Stars as parallel calibrators to </a:t>
            </a:r>
            <a:r>
              <a:rPr lang="en-US" sz="3200" dirty="0" err="1" smtClean="0"/>
              <a:t>Cepheids</a:t>
            </a:r>
            <a:endParaRPr lang="en-US" sz="3200" dirty="0"/>
          </a:p>
        </p:txBody>
      </p:sp>
      <p:sp>
        <p:nvSpPr>
          <p:cNvPr id="3" name="Content Placeholder 2"/>
          <p:cNvSpPr>
            <a:spLocks noGrp="1"/>
          </p:cNvSpPr>
          <p:nvPr>
            <p:ph idx="1"/>
          </p:nvPr>
        </p:nvSpPr>
        <p:spPr/>
        <p:txBody>
          <a:bodyPr>
            <a:normAutofit/>
          </a:bodyPr>
          <a:lstStyle/>
          <a:p>
            <a:r>
              <a:rPr lang="en-US" sz="1900" dirty="0" smtClean="0"/>
              <a:t>Problem: The major source of uncertainty in H</a:t>
            </a:r>
            <a:r>
              <a:rPr lang="en-US" sz="1900" baseline="-25000" dirty="0" smtClean="0"/>
              <a:t>0</a:t>
            </a:r>
            <a:r>
              <a:rPr lang="en-US" sz="1900" dirty="0" smtClean="0"/>
              <a:t> is that ultimately, 10 </a:t>
            </a:r>
            <a:r>
              <a:rPr lang="en-US" sz="1900" dirty="0" err="1" smtClean="0"/>
              <a:t>Cepheids</a:t>
            </a:r>
            <a:r>
              <a:rPr lang="en-US" sz="1900" dirty="0" smtClean="0"/>
              <a:t> anchor the PL </a:t>
            </a:r>
            <a:r>
              <a:rPr lang="en-US" sz="1900" dirty="0" err="1" smtClean="0"/>
              <a:t>zeropoint</a:t>
            </a:r>
            <a:r>
              <a:rPr lang="en-US" sz="1900" dirty="0" smtClean="0"/>
              <a:t> and 8 galaxies pin </a:t>
            </a:r>
            <a:r>
              <a:rPr lang="en-US" sz="1900" dirty="0" err="1"/>
              <a:t>C</a:t>
            </a:r>
            <a:r>
              <a:rPr lang="en-US" sz="1900" dirty="0" err="1" smtClean="0"/>
              <a:t>epheids</a:t>
            </a:r>
            <a:r>
              <a:rPr lang="en-US" sz="1900" dirty="0" smtClean="0"/>
              <a:t> to </a:t>
            </a:r>
            <a:r>
              <a:rPr lang="en-US" sz="1900" dirty="0" err="1" smtClean="0"/>
              <a:t>Ia-SNe</a:t>
            </a:r>
            <a:r>
              <a:rPr lang="en-US" sz="1900" dirty="0" smtClean="0"/>
              <a:t>;  this is a small statistical sample.   </a:t>
            </a:r>
          </a:p>
          <a:p>
            <a:r>
              <a:rPr lang="en-US" sz="1900" dirty="0" smtClean="0"/>
              <a:t>Goal 1: Use 5 RRL to anchor PL then pin RRL to TRGB to </a:t>
            </a:r>
            <a:r>
              <a:rPr lang="en-US" sz="1900" dirty="0" err="1" smtClean="0"/>
              <a:t>Ia-Sne</a:t>
            </a:r>
            <a:r>
              <a:rPr lang="en-US" sz="1900" dirty="0" smtClean="0"/>
              <a:t> to get an additional ~10 </a:t>
            </a:r>
            <a:r>
              <a:rPr lang="en-US" sz="1900" dirty="0" err="1" smtClean="0"/>
              <a:t>IaSNe</a:t>
            </a:r>
            <a:r>
              <a:rPr lang="en-US" sz="1900" dirty="0" smtClean="0"/>
              <a:t> distance calibrated host galaxies.    Not only will this add statistically independent data to the fold but the data will fundamentally differ from the Cepheid approach.  This can be done now before/without GAIA.</a:t>
            </a:r>
          </a:p>
          <a:p>
            <a:r>
              <a:rPr lang="en-US" sz="1900" dirty="0" smtClean="0"/>
              <a:t>Goal 2: Observe Galactic/LMC Globular clusters and dwarf galaxies and use RRL to measure/calibrate the </a:t>
            </a:r>
            <a:r>
              <a:rPr lang="en-US" sz="1900" dirty="0" err="1" smtClean="0"/>
              <a:t>metallicity</a:t>
            </a:r>
            <a:r>
              <a:rPr lang="en-US" sz="1900" dirty="0" smtClean="0"/>
              <a:t> dependence.  </a:t>
            </a:r>
          </a:p>
          <a:p>
            <a:r>
              <a:rPr lang="en-US" sz="1900" dirty="0" smtClean="0"/>
              <a:t>Goal 3: Prepare for flood of GAIA data by having homogenous photometry for a large sample of RRL and potential* TRGB stars in the </a:t>
            </a:r>
            <a:r>
              <a:rPr lang="en-US" sz="1900" dirty="0" err="1" smtClean="0"/>
              <a:t>Vmag</a:t>
            </a:r>
            <a:r>
              <a:rPr lang="en-US" sz="1900" dirty="0" smtClean="0"/>
              <a:t>  7-12 range.  TRGB may obviate RRL altogether.  </a:t>
            </a:r>
          </a:p>
        </p:txBody>
      </p:sp>
      <p:sp>
        <p:nvSpPr>
          <p:cNvPr id="4" name="Footer Placeholder 3"/>
          <p:cNvSpPr>
            <a:spLocks noGrp="1"/>
          </p:cNvSpPr>
          <p:nvPr>
            <p:ph type="ftr" sz="quarter" idx="11"/>
          </p:nvPr>
        </p:nvSpPr>
        <p:spPr/>
        <p:txBody>
          <a:bodyPr/>
          <a:lstStyle/>
          <a:p>
            <a:r>
              <a:rPr lang="de-DE" smtClean="0"/>
              <a:t>Carnegie Science Day 2014</a:t>
            </a:r>
            <a:endParaRPr lang="en-US"/>
          </a:p>
        </p:txBody>
      </p:sp>
    </p:spTree>
    <p:extLst>
      <p:ext uri="{BB962C8B-B14F-4D97-AF65-F5344CB8AC3E}">
        <p14:creationId xmlns:p14="http://schemas.microsoft.com/office/powerpoint/2010/main" val="25848940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LMC cluster: Reticulu</a:t>
            </a:r>
            <a:r>
              <a:rPr lang="en-US" sz="3200" dirty="0"/>
              <a:t>m</a:t>
            </a:r>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6" name="Content Placeholder 5" descr="Screen Shot 2014-11-13 at 2.03.48 AM.png"/>
          <p:cNvPicPr>
            <a:picLocks noGrp="1" noChangeAspect="1"/>
          </p:cNvPicPr>
          <p:nvPr>
            <p:ph idx="1"/>
          </p:nvPr>
        </p:nvPicPr>
        <p:blipFill>
          <a:blip r:embed="rId3">
            <a:extLst>
              <a:ext uri="{28A0092B-C50C-407E-A947-70E740481C1C}">
                <a14:useLocalDpi xmlns:a14="http://schemas.microsoft.com/office/drawing/2010/main" val="0"/>
              </a:ext>
            </a:extLst>
          </a:blip>
          <a:srcRect l="-38607" r="-38607"/>
          <a:stretch>
            <a:fillRect/>
          </a:stretch>
        </p:blipFill>
        <p:spPr>
          <a:xfrm>
            <a:off x="4714879" y="1213814"/>
            <a:ext cx="4659313" cy="2562443"/>
          </a:xfrm>
        </p:spPr>
      </p:pic>
      <p:sp>
        <p:nvSpPr>
          <p:cNvPr id="7" name="Content Placeholder 2"/>
          <p:cNvSpPr txBox="1">
            <a:spLocks/>
          </p:cNvSpPr>
          <p:nvPr/>
        </p:nvSpPr>
        <p:spPr>
          <a:xfrm>
            <a:off x="457200" y="1417638"/>
            <a:ext cx="4748428" cy="47561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Test case: Spitzer plus </a:t>
            </a:r>
            <a:r>
              <a:rPr lang="en-US" sz="1900" dirty="0" err="1" smtClean="0"/>
              <a:t>FourStar</a:t>
            </a:r>
            <a:r>
              <a:rPr lang="en-US" sz="1900" dirty="0" smtClean="0"/>
              <a:t> and optical data from Kuehn 2014.</a:t>
            </a:r>
          </a:p>
        </p:txBody>
      </p:sp>
    </p:spTree>
    <p:extLst>
      <p:ext uri="{BB962C8B-B14F-4D97-AF65-F5344CB8AC3E}">
        <p14:creationId xmlns:p14="http://schemas.microsoft.com/office/powerpoint/2010/main" val="4153302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LMC cluster: Reticulu</a:t>
            </a:r>
            <a:r>
              <a:rPr lang="en-US" sz="3200" dirty="0"/>
              <a:t>m</a:t>
            </a:r>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6" name="Content Placeholder 5" descr="Screen Shot 2014-11-13 at 2.03.48 AM.png"/>
          <p:cNvPicPr>
            <a:picLocks noGrp="1" noChangeAspect="1"/>
          </p:cNvPicPr>
          <p:nvPr>
            <p:ph idx="1"/>
          </p:nvPr>
        </p:nvPicPr>
        <p:blipFill>
          <a:blip r:embed="rId3">
            <a:extLst>
              <a:ext uri="{28A0092B-C50C-407E-A947-70E740481C1C}">
                <a14:useLocalDpi xmlns:a14="http://schemas.microsoft.com/office/drawing/2010/main" val="0"/>
              </a:ext>
            </a:extLst>
          </a:blip>
          <a:srcRect l="-38607" r="-38607"/>
          <a:stretch>
            <a:fillRect/>
          </a:stretch>
        </p:blipFill>
        <p:spPr>
          <a:xfrm>
            <a:off x="4714879" y="1213814"/>
            <a:ext cx="4659313" cy="2562443"/>
          </a:xfrm>
        </p:spPr>
      </p:pic>
      <p:sp>
        <p:nvSpPr>
          <p:cNvPr id="7" name="Content Placeholder 2"/>
          <p:cNvSpPr txBox="1">
            <a:spLocks/>
          </p:cNvSpPr>
          <p:nvPr/>
        </p:nvSpPr>
        <p:spPr>
          <a:xfrm>
            <a:off x="457200" y="1417638"/>
            <a:ext cx="4748428" cy="47561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Test case: Spitzer plus </a:t>
            </a:r>
            <a:r>
              <a:rPr lang="en-US" sz="1900" dirty="0" err="1" smtClean="0"/>
              <a:t>FourStar</a:t>
            </a:r>
            <a:r>
              <a:rPr lang="en-US" sz="1900" dirty="0" smtClean="0"/>
              <a:t> and optical data from Kuehn 2014.</a:t>
            </a:r>
          </a:p>
          <a:p>
            <a:r>
              <a:rPr lang="en-US" sz="1900" dirty="0"/>
              <a:t>We observed 10 other LMC clusters and 10 Milky Way Clusters and will calibrate the </a:t>
            </a:r>
            <a:r>
              <a:rPr lang="en-US" sz="1900" dirty="0" err="1"/>
              <a:t>metallicity</a:t>
            </a:r>
            <a:r>
              <a:rPr lang="en-US" sz="1900" dirty="0"/>
              <a:t> dependence on the slope and </a:t>
            </a:r>
            <a:r>
              <a:rPr lang="en-US" sz="1900" dirty="0" err="1"/>
              <a:t>zeropoint</a:t>
            </a:r>
            <a:r>
              <a:rPr lang="en-US" sz="1900" dirty="0"/>
              <a:t> of the PL relations.   </a:t>
            </a:r>
            <a:endParaRPr lang="en-US" sz="1900" dirty="0" smtClean="0"/>
          </a:p>
        </p:txBody>
      </p:sp>
    </p:spTree>
    <p:extLst>
      <p:ext uri="{BB962C8B-B14F-4D97-AF65-F5344CB8AC3E}">
        <p14:creationId xmlns:p14="http://schemas.microsoft.com/office/powerpoint/2010/main" val="2631696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LMC cluster: Reticulu</a:t>
            </a:r>
            <a:r>
              <a:rPr lang="en-US" sz="3200" dirty="0"/>
              <a:t>m</a:t>
            </a:r>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6" name="Content Placeholder 5" descr="Screen Shot 2014-11-13 at 2.03.48 AM.png"/>
          <p:cNvPicPr>
            <a:picLocks noGrp="1" noChangeAspect="1"/>
          </p:cNvPicPr>
          <p:nvPr>
            <p:ph idx="1"/>
          </p:nvPr>
        </p:nvPicPr>
        <p:blipFill>
          <a:blip r:embed="rId3">
            <a:extLst>
              <a:ext uri="{28A0092B-C50C-407E-A947-70E740481C1C}">
                <a14:useLocalDpi xmlns:a14="http://schemas.microsoft.com/office/drawing/2010/main" val="0"/>
              </a:ext>
            </a:extLst>
          </a:blip>
          <a:srcRect l="-38607" r="-38607"/>
          <a:stretch>
            <a:fillRect/>
          </a:stretch>
        </p:blipFill>
        <p:spPr>
          <a:xfrm>
            <a:off x="4714879" y="1213814"/>
            <a:ext cx="4659313" cy="2562443"/>
          </a:xfrm>
        </p:spPr>
      </p:pic>
      <p:sp>
        <p:nvSpPr>
          <p:cNvPr id="7" name="Content Placeholder 2"/>
          <p:cNvSpPr txBox="1">
            <a:spLocks/>
          </p:cNvSpPr>
          <p:nvPr/>
        </p:nvSpPr>
        <p:spPr>
          <a:xfrm>
            <a:off x="457200" y="1417638"/>
            <a:ext cx="4748428" cy="47561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Test case: Spitzer plus </a:t>
            </a:r>
            <a:r>
              <a:rPr lang="en-US" sz="1900" dirty="0" err="1" smtClean="0"/>
              <a:t>FourStar</a:t>
            </a:r>
            <a:r>
              <a:rPr lang="en-US" sz="1900" dirty="0" smtClean="0"/>
              <a:t> and optical data from Kuehn 2014.</a:t>
            </a:r>
          </a:p>
          <a:p>
            <a:r>
              <a:rPr lang="en-US" sz="1900" dirty="0"/>
              <a:t>We observed 10 other LMC clusters and 10 Milky Way Clusters and will calibrate the </a:t>
            </a:r>
            <a:r>
              <a:rPr lang="en-US" sz="1900" dirty="0" err="1"/>
              <a:t>metallicity</a:t>
            </a:r>
            <a:r>
              <a:rPr lang="en-US" sz="1900" dirty="0"/>
              <a:t> dependence on the slope and </a:t>
            </a:r>
            <a:r>
              <a:rPr lang="en-US" sz="1900" dirty="0" err="1"/>
              <a:t>zeropoint</a:t>
            </a:r>
            <a:r>
              <a:rPr lang="en-US" sz="1900" dirty="0"/>
              <a:t> of the PL relations.   </a:t>
            </a:r>
            <a:endParaRPr lang="en-US" sz="1900" dirty="0" smtClean="0"/>
          </a:p>
          <a:p>
            <a:r>
              <a:rPr lang="en-US" sz="1900" dirty="0" smtClean="0"/>
              <a:t>Distance modulus  = 18.46  placing it on the near side of the LMC (based on theoretical </a:t>
            </a:r>
            <a:r>
              <a:rPr lang="en-US" sz="1900" dirty="0" err="1" smtClean="0"/>
              <a:t>zeropoints</a:t>
            </a:r>
            <a:r>
              <a:rPr lang="en-US" sz="1900" dirty="0" smtClean="0"/>
              <a:t>)</a:t>
            </a:r>
          </a:p>
        </p:txBody>
      </p:sp>
    </p:spTree>
    <p:extLst>
      <p:ext uri="{BB962C8B-B14F-4D97-AF65-F5344CB8AC3E}">
        <p14:creationId xmlns:p14="http://schemas.microsoft.com/office/powerpoint/2010/main" val="50770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LMC cluster: Reticulu</a:t>
            </a:r>
            <a:r>
              <a:rPr lang="en-US" sz="3200" dirty="0"/>
              <a:t>m</a:t>
            </a:r>
          </a:p>
        </p:txBody>
      </p:sp>
      <p:sp>
        <p:nvSpPr>
          <p:cNvPr id="4" name="Footer Placeholder 3"/>
          <p:cNvSpPr>
            <a:spLocks noGrp="1"/>
          </p:cNvSpPr>
          <p:nvPr>
            <p:ph type="ftr" sz="quarter" idx="11"/>
          </p:nvPr>
        </p:nvSpPr>
        <p:spPr/>
        <p:txBody>
          <a:bodyPr/>
          <a:lstStyle/>
          <a:p>
            <a:r>
              <a:rPr lang="de-DE" smtClean="0"/>
              <a:t>Carnegie Science Day 2014</a:t>
            </a:r>
            <a:endParaRPr lang="en-US"/>
          </a:p>
        </p:txBody>
      </p:sp>
      <p:pic>
        <p:nvPicPr>
          <p:cNvPr id="6" name="Content Placeholder 5" descr="Screen Shot 2014-11-13 at 2.03.48 AM.png"/>
          <p:cNvPicPr>
            <a:picLocks noGrp="1" noChangeAspect="1"/>
          </p:cNvPicPr>
          <p:nvPr>
            <p:ph idx="1"/>
          </p:nvPr>
        </p:nvPicPr>
        <p:blipFill>
          <a:blip r:embed="rId3">
            <a:extLst>
              <a:ext uri="{28A0092B-C50C-407E-A947-70E740481C1C}">
                <a14:useLocalDpi xmlns:a14="http://schemas.microsoft.com/office/drawing/2010/main" val="0"/>
              </a:ext>
            </a:extLst>
          </a:blip>
          <a:srcRect l="-38607" r="-38607"/>
          <a:stretch>
            <a:fillRect/>
          </a:stretch>
        </p:blipFill>
        <p:spPr>
          <a:xfrm>
            <a:off x="4714879" y="1213814"/>
            <a:ext cx="4659313" cy="2562443"/>
          </a:xfrm>
        </p:spPr>
      </p:pic>
      <p:sp>
        <p:nvSpPr>
          <p:cNvPr id="7" name="Content Placeholder 2"/>
          <p:cNvSpPr txBox="1">
            <a:spLocks/>
          </p:cNvSpPr>
          <p:nvPr/>
        </p:nvSpPr>
        <p:spPr>
          <a:xfrm>
            <a:off x="457200" y="1417638"/>
            <a:ext cx="4748428" cy="47561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Test case: Spitzer plus </a:t>
            </a:r>
            <a:r>
              <a:rPr lang="en-US" sz="1900" dirty="0" err="1" smtClean="0"/>
              <a:t>FourStar</a:t>
            </a:r>
            <a:r>
              <a:rPr lang="en-US" sz="1900" dirty="0" smtClean="0"/>
              <a:t> and optical data from Kuehn 2014.</a:t>
            </a:r>
          </a:p>
          <a:p>
            <a:r>
              <a:rPr lang="en-US" sz="1900" dirty="0"/>
              <a:t>We observed 10 other LMC clusters and 10 Milky Way Clusters and will calibrate the </a:t>
            </a:r>
            <a:r>
              <a:rPr lang="en-US" sz="1900" dirty="0" err="1"/>
              <a:t>metallicity</a:t>
            </a:r>
            <a:r>
              <a:rPr lang="en-US" sz="1900" dirty="0"/>
              <a:t> dependence on the slope and </a:t>
            </a:r>
            <a:r>
              <a:rPr lang="en-US" sz="1900" dirty="0" err="1"/>
              <a:t>zeropoint</a:t>
            </a:r>
            <a:r>
              <a:rPr lang="en-US" sz="1900" dirty="0"/>
              <a:t> of the PL relations.   </a:t>
            </a:r>
            <a:endParaRPr lang="en-US" sz="1900" dirty="0" smtClean="0"/>
          </a:p>
          <a:p>
            <a:r>
              <a:rPr lang="en-US" sz="1900" dirty="0" smtClean="0"/>
              <a:t>Distance modulus  = 18.46  placing it on the near side of the LMC (based on theoretical </a:t>
            </a:r>
            <a:r>
              <a:rPr lang="en-US" sz="1900" dirty="0" err="1" smtClean="0"/>
              <a:t>zeropoints</a:t>
            </a:r>
            <a:r>
              <a:rPr lang="en-US" sz="1900" dirty="0" smtClean="0"/>
              <a:t>)</a:t>
            </a:r>
          </a:p>
          <a:p>
            <a:r>
              <a:rPr lang="en-US" sz="1900" dirty="0" smtClean="0"/>
              <a:t>Need to compare to 5 RRL with HST parallaxes to set empirical distance scale.  </a:t>
            </a:r>
          </a:p>
        </p:txBody>
      </p:sp>
      <p:pic>
        <p:nvPicPr>
          <p:cNvPr id="8" name="Picture 7" descr="Screen Shot 2014-11-13 at 6.55.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813" y="3891280"/>
            <a:ext cx="2624136" cy="2552382"/>
          </a:xfrm>
          <a:prstGeom prst="rect">
            <a:avLst/>
          </a:prstGeom>
        </p:spPr>
      </p:pic>
    </p:spTree>
    <p:extLst>
      <p:ext uri="{BB962C8B-B14F-4D97-AF65-F5344CB8AC3E}">
        <p14:creationId xmlns:p14="http://schemas.microsoft.com/office/powerpoint/2010/main" val="3881969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1678</TotalTime>
  <Words>1013</Words>
  <Application>Microsoft Macintosh PowerPoint</Application>
  <PresentationFormat>On-screen Show (4:3)</PresentationFormat>
  <Paragraphs>79</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The Carnegie RR Lyrae Program and a 12-inch Telescope</vt:lpstr>
      <vt:lpstr>POP-II Stars as parallel calibrators to Cepheids</vt:lpstr>
      <vt:lpstr>POP-II Stars as parallel calibrators to Cepheids</vt:lpstr>
      <vt:lpstr>POP-II Stars as parallel calibrators to Cepheids</vt:lpstr>
      <vt:lpstr>POP-II Stars as parallel calibrators to Cepheids</vt:lpstr>
      <vt:lpstr>LMC cluster: Reticulum</vt:lpstr>
      <vt:lpstr>LMC cluster: Reticulum</vt:lpstr>
      <vt:lpstr>LMC cluster: Reticulum</vt:lpstr>
      <vt:lpstr>LMC cluster: Reticulum</vt:lpstr>
      <vt:lpstr>Hipparcos and the local volume TRGB </vt:lpstr>
      <vt:lpstr>The Three-Hundred mm Telescope (TMMT)</vt:lpstr>
      <vt:lpstr>LCO First Light NGC 2070  </vt:lpstr>
      <vt:lpstr>TMMT RR Lyrae Light Curves 33,273 BVI observations for 65 RRL </vt:lpstr>
      <vt:lpstr>SN2014J</vt:lpstr>
      <vt:lpstr>NGC 289</vt:lpstr>
      <vt:lpstr>NGC 1566</vt:lpstr>
      <vt:lpstr>NGC 6822</vt:lpstr>
      <vt:lpstr>NGC 300</vt:lpstr>
      <vt:lpstr>Wrapping Up</vt:lpstr>
    </vt:vector>
  </TitlesOfParts>
  <Company>OCIW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Carnegie RR Lyrae Program</dc:title>
  <dc:creator>Andy Monson</dc:creator>
  <cp:lastModifiedBy>Andy Monson</cp:lastModifiedBy>
  <cp:revision>42</cp:revision>
  <dcterms:created xsi:type="dcterms:W3CDTF">2014-11-11T04:22:14Z</dcterms:created>
  <dcterms:modified xsi:type="dcterms:W3CDTF">2014-11-14T15:38:22Z</dcterms:modified>
</cp:coreProperties>
</file>